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383" r:id="rId4"/>
    <p:sldMasterId id="2147484479" r:id="rId5"/>
    <p:sldMasterId id="2147484506" r:id="rId6"/>
  </p:sldMasterIdLst>
  <p:notesMasterIdLst>
    <p:notesMasterId r:id="rId65"/>
  </p:notesMasterIdLst>
  <p:handoutMasterIdLst>
    <p:handoutMasterId r:id="rId66"/>
  </p:handoutMasterIdLst>
  <p:sldIdLst>
    <p:sldId id="1486" r:id="rId7"/>
    <p:sldId id="1374" r:id="rId8"/>
    <p:sldId id="401" r:id="rId9"/>
    <p:sldId id="1350" r:id="rId10"/>
    <p:sldId id="1690" r:id="rId11"/>
    <p:sldId id="268" r:id="rId12"/>
    <p:sldId id="1716" r:id="rId13"/>
    <p:sldId id="1717" r:id="rId14"/>
    <p:sldId id="360" r:id="rId15"/>
    <p:sldId id="361" r:id="rId16"/>
    <p:sldId id="362" r:id="rId17"/>
    <p:sldId id="1711" r:id="rId18"/>
    <p:sldId id="1355" r:id="rId19"/>
    <p:sldId id="798" r:id="rId20"/>
    <p:sldId id="315" r:id="rId21"/>
    <p:sldId id="388" r:id="rId22"/>
    <p:sldId id="389" r:id="rId23"/>
    <p:sldId id="390" r:id="rId24"/>
    <p:sldId id="1718" r:id="rId25"/>
    <p:sldId id="1719" r:id="rId26"/>
    <p:sldId id="1703" r:id="rId27"/>
    <p:sldId id="1704" r:id="rId28"/>
    <p:sldId id="1705" r:id="rId29"/>
    <p:sldId id="1694" r:id="rId30"/>
    <p:sldId id="1551" r:id="rId31"/>
    <p:sldId id="391" r:id="rId32"/>
    <p:sldId id="397" r:id="rId33"/>
    <p:sldId id="1712" r:id="rId34"/>
    <p:sldId id="1700" r:id="rId35"/>
    <p:sldId id="1701" r:id="rId36"/>
    <p:sldId id="366" r:id="rId37"/>
    <p:sldId id="1713" r:id="rId38"/>
    <p:sldId id="1698" r:id="rId39"/>
    <p:sldId id="394" r:id="rId40"/>
    <p:sldId id="1714" r:id="rId41"/>
    <p:sldId id="1553" r:id="rId42"/>
    <p:sldId id="1555" r:id="rId43"/>
    <p:sldId id="1720" r:id="rId44"/>
    <p:sldId id="1723" r:id="rId45"/>
    <p:sldId id="1721" r:id="rId46"/>
    <p:sldId id="1724" r:id="rId47"/>
    <p:sldId id="1726" r:id="rId48"/>
    <p:sldId id="1715" r:id="rId49"/>
    <p:sldId id="1725" r:id="rId50"/>
    <p:sldId id="1708" r:id="rId51"/>
    <p:sldId id="1707" r:id="rId52"/>
    <p:sldId id="292" r:id="rId53"/>
    <p:sldId id="1509" r:id="rId54"/>
    <p:sldId id="1728" r:id="rId55"/>
    <p:sldId id="1729" r:id="rId56"/>
    <p:sldId id="1731" r:id="rId57"/>
    <p:sldId id="1733" r:id="rId58"/>
    <p:sldId id="1737" r:id="rId59"/>
    <p:sldId id="1736" r:id="rId60"/>
    <p:sldId id="403" r:id="rId61"/>
    <p:sldId id="1702" r:id="rId62"/>
    <p:sldId id="1727" r:id="rId63"/>
    <p:sldId id="1710" r:id="rId6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A2A1F27-D551-45A3-9203-EB5A74737748}">
          <p14:sldIdLst>
            <p14:sldId id="1486"/>
            <p14:sldId id="1374"/>
            <p14:sldId id="401"/>
            <p14:sldId id="1350"/>
            <p14:sldId id="1690"/>
            <p14:sldId id="268"/>
            <p14:sldId id="1716"/>
            <p14:sldId id="1717"/>
            <p14:sldId id="360"/>
            <p14:sldId id="361"/>
            <p14:sldId id="362"/>
            <p14:sldId id="1711"/>
            <p14:sldId id="1355"/>
            <p14:sldId id="798"/>
            <p14:sldId id="315"/>
            <p14:sldId id="388"/>
            <p14:sldId id="389"/>
            <p14:sldId id="390"/>
            <p14:sldId id="1718"/>
            <p14:sldId id="1719"/>
            <p14:sldId id="1703"/>
            <p14:sldId id="1704"/>
            <p14:sldId id="1705"/>
          </p14:sldIdLst>
        </p14:section>
        <p14:section name="Untitled Section" id="{6C350D69-EF2E-4D25-93B9-6B7B96189C5F}">
          <p14:sldIdLst>
            <p14:sldId id="1694"/>
            <p14:sldId id="1551"/>
            <p14:sldId id="391"/>
            <p14:sldId id="397"/>
            <p14:sldId id="1712"/>
            <p14:sldId id="1700"/>
            <p14:sldId id="1701"/>
            <p14:sldId id="366"/>
            <p14:sldId id="1713"/>
            <p14:sldId id="1698"/>
            <p14:sldId id="394"/>
            <p14:sldId id="1714"/>
            <p14:sldId id="1553"/>
            <p14:sldId id="1555"/>
            <p14:sldId id="1720"/>
            <p14:sldId id="1723"/>
            <p14:sldId id="1721"/>
            <p14:sldId id="1724"/>
            <p14:sldId id="1726"/>
            <p14:sldId id="1715"/>
            <p14:sldId id="1725"/>
            <p14:sldId id="1708"/>
            <p14:sldId id="1707"/>
            <p14:sldId id="292"/>
            <p14:sldId id="1509"/>
            <p14:sldId id="1728"/>
            <p14:sldId id="1729"/>
            <p14:sldId id="1731"/>
            <p14:sldId id="1733"/>
            <p14:sldId id="1737"/>
            <p14:sldId id="1736"/>
            <p14:sldId id="403"/>
            <p14:sldId id="1702"/>
            <p14:sldId id="1727"/>
            <p14:sldId id="171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94"/>
    <a:srgbClr val="B48900"/>
    <a:srgbClr val="353535"/>
    <a:srgbClr val="282828"/>
    <a:srgbClr val="000000"/>
    <a:srgbClr val="FF8C00"/>
    <a:srgbClr val="525252"/>
    <a:srgbClr val="00BCF2"/>
    <a:srgbClr val="50505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4725FB-8B4E-4C93-ABEF-CFC05D6CDEC6}" v="2220" dt="2018-08-31T20:52:52.9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7" autoAdjust="0"/>
    <p:restoredTop sz="86826" autoAdjust="0"/>
  </p:normalViewPr>
  <p:slideViewPr>
    <p:cSldViewPr>
      <p:cViewPr varScale="1">
        <p:scale>
          <a:sx n="73" d="100"/>
          <a:sy n="73" d="100"/>
        </p:scale>
        <p:origin x="787" y="43"/>
      </p:cViewPr>
      <p:guideLst/>
    </p:cSldViewPr>
  </p:slideViewPr>
  <p:outlineViewPr>
    <p:cViewPr>
      <p:scale>
        <a:sx n="33" d="100"/>
        <a:sy n="33" d="100"/>
      </p:scale>
      <p:origin x="0" y="-1913"/>
    </p:cViewPr>
  </p:outlin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80" d="100"/>
          <a:sy n="80" d="100"/>
        </p:scale>
        <p:origin x="3165" y="6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commentAuthors" Target="commentAuthor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6/22/2019 3:36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6/22/2019 3:36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6/22/2019 3:36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7869115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Compute Node VM hosting two key components of SQL DW.  </a:t>
            </a:r>
          </a:p>
          <a:p>
            <a:r>
              <a:rPr lang="en-US" sz="900" kern="1200" dirty="0">
                <a:solidFill>
                  <a:schemeClr val="tx1"/>
                </a:solidFill>
                <a:effectLst/>
                <a:latin typeface="Segoe UI Light" pitchFamily="34" charset="0"/>
                <a:ea typeface="+mn-ea"/>
                <a:cs typeface="+mn-cs"/>
              </a:rPr>
              <a:t>These two key SQL DB and DMS.  </a:t>
            </a:r>
          </a:p>
          <a:p>
            <a:r>
              <a:rPr lang="en-US" sz="900" kern="1200" dirty="0">
                <a:solidFill>
                  <a:schemeClr val="tx1"/>
                </a:solidFill>
                <a:effectLst/>
                <a:latin typeface="Segoe UI Light" pitchFamily="34" charset="0"/>
                <a:ea typeface="+mn-ea"/>
                <a:cs typeface="+mn-cs"/>
              </a:rPr>
              <a:t>DMS, stands for Data Movement Service</a:t>
            </a:r>
          </a:p>
          <a:p>
            <a:r>
              <a:rPr lang="en-US" sz="900" kern="1200" dirty="0">
                <a:solidFill>
                  <a:schemeClr val="tx1"/>
                </a:solidFill>
                <a:effectLst/>
                <a:latin typeface="Segoe UI Light" pitchFamily="34" charset="0"/>
                <a:ea typeface="+mn-ea"/>
                <a:cs typeface="+mn-cs"/>
              </a:rPr>
              <a:t>cover more later on why move data</a:t>
            </a:r>
          </a:p>
          <a:p>
            <a:r>
              <a:rPr lang="en-US" sz="900" kern="1200" dirty="0">
                <a:solidFill>
                  <a:schemeClr val="tx1"/>
                </a:solidFill>
                <a:effectLst/>
                <a:latin typeface="Segoe UI Light" pitchFamily="34" charset="0"/>
                <a:ea typeface="+mn-ea"/>
                <a:cs typeface="+mn-cs"/>
              </a:rPr>
              <a:t>SQL DB crunching the data and DMS moving </a:t>
            </a:r>
          </a:p>
          <a:p>
            <a:r>
              <a:rPr lang="en-US" sz="900" kern="1200" dirty="0">
                <a:solidFill>
                  <a:schemeClr val="tx1"/>
                </a:solidFill>
                <a:effectLst/>
                <a:latin typeface="Segoe UI Light" pitchFamily="34" charset="0"/>
                <a:ea typeface="+mn-ea"/>
                <a:cs typeface="+mn-cs"/>
              </a:rPr>
              <a:t>Third component to SQL DW, the Engine.  </a:t>
            </a:r>
          </a:p>
          <a:p>
            <a:r>
              <a:rPr lang="en-US" sz="900" kern="1200" dirty="0">
                <a:solidFill>
                  <a:schemeClr val="tx1"/>
                </a:solidFill>
                <a:effectLst/>
                <a:latin typeface="Segoe UI Light" pitchFamily="34" charset="0"/>
                <a:ea typeface="+mn-ea"/>
                <a:cs typeface="+mn-cs"/>
              </a:rPr>
              <a:t>primary function is to optimize and manage incoming work.  </a:t>
            </a:r>
          </a:p>
          <a:p>
            <a:r>
              <a:rPr lang="en-US" sz="900" kern="1200" dirty="0">
                <a:solidFill>
                  <a:schemeClr val="tx1"/>
                </a:solidFill>
                <a:effectLst/>
                <a:latin typeface="Segoe UI Light" pitchFamily="34" charset="0"/>
                <a:ea typeface="+mn-ea"/>
                <a:cs typeface="+mn-cs"/>
              </a:rPr>
              <a:t>Engine parses and creates query plans.</a:t>
            </a:r>
          </a:p>
          <a:p>
            <a:r>
              <a:rPr lang="en-US" sz="900" kern="1200" dirty="0">
                <a:solidFill>
                  <a:schemeClr val="tx1"/>
                </a:solidFill>
                <a:effectLst/>
                <a:latin typeface="Segoe UI Light" pitchFamily="34" charset="0"/>
                <a:ea typeface="+mn-ea"/>
                <a:cs typeface="+mn-cs"/>
              </a:rPr>
              <a:t>Compute node has several SQL databases.  </a:t>
            </a:r>
          </a:p>
          <a:p>
            <a:r>
              <a:rPr lang="en-US" sz="900" kern="1200" dirty="0">
                <a:solidFill>
                  <a:schemeClr val="tx1"/>
                </a:solidFill>
                <a:effectLst/>
                <a:latin typeface="Segoe UI Light" pitchFamily="34" charset="0"/>
                <a:ea typeface="+mn-ea"/>
                <a:cs typeface="+mn-cs"/>
              </a:rPr>
              <a:t>MPP</a:t>
            </a:r>
          </a:p>
          <a:p>
            <a:r>
              <a:rPr lang="en-US" sz="900" kern="1200" dirty="0">
                <a:solidFill>
                  <a:schemeClr val="tx1"/>
                </a:solidFill>
                <a:effectLst/>
                <a:latin typeface="Segoe UI Light" pitchFamily="34" charset="0"/>
                <a:ea typeface="+mn-ea"/>
                <a:cs typeface="+mn-cs"/>
              </a:rPr>
              <a:t>60 databases equally divided </a:t>
            </a:r>
          </a:p>
          <a:p>
            <a:r>
              <a:rPr lang="en-US" sz="900" kern="1200" dirty="0">
                <a:solidFill>
                  <a:schemeClr val="tx1"/>
                </a:solidFill>
                <a:effectLst/>
                <a:latin typeface="Segoe UI Light" pitchFamily="34" charset="0"/>
                <a:ea typeface="+mn-ea"/>
                <a:cs typeface="+mn-cs"/>
              </a:rPr>
              <a:t>This example is DW500, each compute node is hosting 12 databases.</a:t>
            </a:r>
          </a:p>
          <a:p>
            <a:r>
              <a:rPr lang="en-US" sz="900" kern="1200" dirty="0">
                <a:solidFill>
                  <a:schemeClr val="tx1"/>
                </a:solidFill>
                <a:effectLst/>
                <a:latin typeface="Segoe UI Light" pitchFamily="34" charset="0"/>
                <a:ea typeface="+mn-ea"/>
                <a:cs typeface="+mn-cs"/>
              </a:rPr>
              <a:t>Let’s say we want to take this DW500 and scale it up to a DW1000</a:t>
            </a:r>
          </a:p>
          <a:p>
            <a:r>
              <a:rPr lang="en-US" sz="900" kern="1200" dirty="0">
                <a:solidFill>
                  <a:schemeClr val="tx1"/>
                </a:solidFill>
                <a:effectLst/>
                <a:latin typeface="Segoe UI Light" pitchFamily="34" charset="0"/>
                <a:ea typeface="+mn-ea"/>
                <a:cs typeface="+mn-cs"/>
              </a:rPr>
              <a:t>What happens behind the scenes?  </a:t>
            </a:r>
          </a:p>
          <a:p>
            <a:r>
              <a:rPr lang="en-US" sz="900" kern="1200" dirty="0">
                <a:solidFill>
                  <a:schemeClr val="tx1"/>
                </a:solidFill>
                <a:effectLst/>
                <a:latin typeface="Segoe UI Light" pitchFamily="34" charset="0"/>
                <a:ea typeface="+mn-ea"/>
                <a:cs typeface="+mn-cs"/>
              </a:rPr>
              <a:t>(1) take all of the SQL Databases down, (2) add 5 more compute nodes </a:t>
            </a:r>
          </a:p>
          <a:p>
            <a:r>
              <a:rPr lang="en-US" sz="900" kern="1200" dirty="0">
                <a:solidFill>
                  <a:schemeClr val="tx1"/>
                </a:solidFill>
                <a:effectLst/>
                <a:latin typeface="Segoe UI Light" pitchFamily="34" charset="0"/>
                <a:ea typeface="+mn-ea"/>
                <a:cs typeface="+mn-cs"/>
              </a:rPr>
              <a:t>(3) start up the SQL DB databases again.  </a:t>
            </a:r>
          </a:p>
          <a:p>
            <a:r>
              <a:rPr lang="en-US" sz="900" kern="1200" dirty="0">
                <a:solidFill>
                  <a:schemeClr val="tx1"/>
                </a:solidFill>
                <a:effectLst/>
                <a:latin typeface="Segoe UI Light" pitchFamily="34" charset="0"/>
                <a:ea typeface="+mn-ea"/>
                <a:cs typeface="+mn-cs"/>
              </a:rPr>
              <a:t>some of the databases are on different compute nodes </a:t>
            </a:r>
          </a:p>
          <a:p>
            <a:r>
              <a:rPr lang="en-US" sz="900" kern="1200" dirty="0">
                <a:solidFill>
                  <a:schemeClr val="tx1"/>
                </a:solidFill>
                <a:effectLst/>
                <a:latin typeface="Segoe UI Light" pitchFamily="34" charset="0"/>
                <a:ea typeface="+mn-ea"/>
                <a:cs typeface="+mn-cs"/>
              </a:rPr>
              <a:t>6 distributions per node rather than 12</a:t>
            </a:r>
          </a:p>
          <a:p>
            <a:r>
              <a:rPr lang="en-US" sz="900" kern="1200" dirty="0">
                <a:solidFill>
                  <a:schemeClr val="tx1"/>
                </a:solidFill>
                <a:effectLst/>
                <a:latin typeface="Segoe UI Light" pitchFamily="34" charset="0"/>
                <a:ea typeface="+mn-ea"/>
                <a:cs typeface="+mn-cs"/>
              </a:rPr>
              <a:t>Each Node has half the work now</a:t>
            </a:r>
            <a:endParaRPr lang="en-US" baseline="0"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EC2E71-BC3B-49B8-B2BF-93DCC9B91A9A}"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6/22/2019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92061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94323-46EB-47FD-802B-1151F9FD2B5B}" type="slidenum">
              <a:rPr lang="en-US" smtClean="0"/>
              <a:t>15</a:t>
            </a:fld>
            <a:endParaRPr lang="en-US"/>
          </a:p>
        </p:txBody>
      </p:sp>
    </p:spTree>
    <p:extLst>
      <p:ext uri="{BB962C8B-B14F-4D97-AF65-F5344CB8AC3E}">
        <p14:creationId xmlns:p14="http://schemas.microsoft.com/office/powerpoint/2010/main" val="31707455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De-coupled storage from compute &amp; control</a:t>
            </a:r>
          </a:p>
          <a:p>
            <a:pPr marL="0" marR="0" indent="0" algn="l" defTabSz="932742" rtl="0" eaLnBrk="1" fontAlgn="auto" latinLnBrk="0" hangingPunct="1">
              <a:lnSpc>
                <a:spcPct val="90000"/>
              </a:lnSpc>
              <a:spcBef>
                <a:spcPts val="0"/>
              </a:spcBef>
              <a:spcAft>
                <a:spcPts val="340"/>
              </a:spcAft>
              <a:buClrTx/>
              <a:buSzTx/>
              <a:buFontTx/>
              <a:buNone/>
              <a:tabLst/>
              <a:defRPr/>
            </a:pPr>
            <a:r>
              <a:rPr lang="en-GB" dirty="0"/>
              <a:t>Completely elastic</a:t>
            </a:r>
          </a:p>
          <a:p>
            <a:pPr marL="0" marR="0" indent="0" algn="l" defTabSz="932742" rtl="0" eaLnBrk="1" fontAlgn="auto" latinLnBrk="0" hangingPunct="1">
              <a:lnSpc>
                <a:spcPct val="90000"/>
              </a:lnSpc>
              <a:spcBef>
                <a:spcPts val="0"/>
              </a:spcBef>
              <a:spcAft>
                <a:spcPts val="340"/>
              </a:spcAft>
              <a:buClrTx/>
              <a:buSzTx/>
              <a:buFontTx/>
              <a:buNone/>
              <a:tabLst/>
              <a:defRPr/>
            </a:pPr>
            <a:r>
              <a:rPr lang="en-GB" dirty="0"/>
              <a:t>Pay for the data you store and the compute you provision</a:t>
            </a:r>
          </a:p>
          <a:p>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6/22/2019 3:36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885352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De-coupled storage from compute &amp; control</a:t>
            </a:r>
          </a:p>
          <a:p>
            <a:pPr marL="0" marR="0" indent="0" algn="l" defTabSz="932742" rtl="0" eaLnBrk="1" fontAlgn="auto" latinLnBrk="0" hangingPunct="1">
              <a:lnSpc>
                <a:spcPct val="90000"/>
              </a:lnSpc>
              <a:spcBef>
                <a:spcPts val="0"/>
              </a:spcBef>
              <a:spcAft>
                <a:spcPts val="340"/>
              </a:spcAft>
              <a:buClrTx/>
              <a:buSzTx/>
              <a:buFontTx/>
              <a:buNone/>
              <a:tabLst/>
              <a:defRPr/>
            </a:pPr>
            <a:r>
              <a:rPr lang="en-GB" dirty="0"/>
              <a:t>Completely elastic</a:t>
            </a:r>
          </a:p>
          <a:p>
            <a:pPr marL="0" marR="0" indent="0" algn="l" defTabSz="932742" rtl="0" eaLnBrk="1" fontAlgn="auto" latinLnBrk="0" hangingPunct="1">
              <a:lnSpc>
                <a:spcPct val="90000"/>
              </a:lnSpc>
              <a:spcBef>
                <a:spcPts val="0"/>
              </a:spcBef>
              <a:spcAft>
                <a:spcPts val="340"/>
              </a:spcAft>
              <a:buClrTx/>
              <a:buSzTx/>
              <a:buFontTx/>
              <a:buNone/>
              <a:tabLst/>
              <a:defRPr/>
            </a:pPr>
            <a:r>
              <a:rPr lang="en-GB" dirty="0"/>
              <a:t>Pay for the data you store and the compute you provision</a:t>
            </a:r>
          </a:p>
          <a:p>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6/22/2019 3:36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538590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De-coupled storage from compute &amp; control</a:t>
            </a:r>
          </a:p>
          <a:p>
            <a:pPr marL="0" marR="0" indent="0" algn="l" defTabSz="932742" rtl="0" eaLnBrk="1" fontAlgn="auto" latinLnBrk="0" hangingPunct="1">
              <a:lnSpc>
                <a:spcPct val="90000"/>
              </a:lnSpc>
              <a:spcBef>
                <a:spcPts val="0"/>
              </a:spcBef>
              <a:spcAft>
                <a:spcPts val="340"/>
              </a:spcAft>
              <a:buClrTx/>
              <a:buSzTx/>
              <a:buFontTx/>
              <a:buNone/>
              <a:tabLst/>
              <a:defRPr/>
            </a:pPr>
            <a:r>
              <a:rPr lang="en-GB" dirty="0"/>
              <a:t>Completely elastic</a:t>
            </a:r>
          </a:p>
          <a:p>
            <a:pPr marL="0" marR="0" indent="0" algn="l" defTabSz="932742" rtl="0" eaLnBrk="1" fontAlgn="auto" latinLnBrk="0" hangingPunct="1">
              <a:lnSpc>
                <a:spcPct val="90000"/>
              </a:lnSpc>
              <a:spcBef>
                <a:spcPts val="0"/>
              </a:spcBef>
              <a:spcAft>
                <a:spcPts val="340"/>
              </a:spcAft>
              <a:buClrTx/>
              <a:buSzTx/>
              <a:buFontTx/>
              <a:buNone/>
              <a:tabLst/>
              <a:defRPr/>
            </a:pPr>
            <a:r>
              <a:rPr lang="en-GB" dirty="0"/>
              <a:t>Pay for the data you store and the compute you provision</a:t>
            </a:r>
          </a:p>
          <a:p>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6/22/2019 3:36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346649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6/22/2019 3:36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554859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6/22/2019 3:36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5969345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De-coupled storage from compute &amp; control</a:t>
            </a:r>
          </a:p>
          <a:p>
            <a:pPr marL="0" marR="0" indent="0" algn="l" defTabSz="932742" rtl="0" eaLnBrk="1" fontAlgn="auto" latinLnBrk="0" hangingPunct="1">
              <a:lnSpc>
                <a:spcPct val="90000"/>
              </a:lnSpc>
              <a:spcBef>
                <a:spcPts val="0"/>
              </a:spcBef>
              <a:spcAft>
                <a:spcPts val="340"/>
              </a:spcAft>
              <a:buClrTx/>
              <a:buSzTx/>
              <a:buFontTx/>
              <a:buNone/>
              <a:tabLst/>
              <a:defRPr/>
            </a:pPr>
            <a:r>
              <a:rPr lang="en-GB" dirty="0"/>
              <a:t>Completely elastic</a:t>
            </a:r>
          </a:p>
          <a:p>
            <a:pPr marL="0" marR="0" indent="0" algn="l" defTabSz="932742" rtl="0" eaLnBrk="1" fontAlgn="auto" latinLnBrk="0" hangingPunct="1">
              <a:lnSpc>
                <a:spcPct val="90000"/>
              </a:lnSpc>
              <a:spcBef>
                <a:spcPts val="0"/>
              </a:spcBef>
              <a:spcAft>
                <a:spcPts val="340"/>
              </a:spcAft>
              <a:buClrTx/>
              <a:buSzTx/>
              <a:buFontTx/>
              <a:buNone/>
              <a:tabLst/>
              <a:defRPr/>
            </a:pPr>
            <a:r>
              <a:rPr lang="en-GB" dirty="0"/>
              <a:t>Pay for the data you store and the compute you provision</a:t>
            </a:r>
          </a:p>
          <a:p>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6/22/2019 3:36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3574114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Part of the power of ADW lies in the distribution of data across distributions.</a:t>
            </a:r>
          </a:p>
          <a:p>
            <a:r>
              <a:rPr lang="en-GB" dirty="0"/>
              <a:t>Tables are by default distributed across 60 distributions whether you use row store or column store tables.</a:t>
            </a:r>
          </a:p>
          <a:p>
            <a:r>
              <a:rPr lang="en-GB" dirty="0"/>
              <a:t>Partitioning ADW tables may result in less performance.</a:t>
            </a:r>
          </a:p>
        </p:txBody>
      </p:sp>
      <p:sp>
        <p:nvSpPr>
          <p:cNvPr id="4" name="Slide Number Placeholder 3"/>
          <p:cNvSpPr>
            <a:spLocks noGrp="1"/>
          </p:cNvSpPr>
          <p:nvPr>
            <p:ph type="sldNum" sz="quarter" idx="10"/>
          </p:nvPr>
        </p:nvSpPr>
        <p:spPr/>
        <p:txBody>
          <a:bodyPr/>
          <a:lstStyle/>
          <a:p>
            <a:fld id="{09E9AFFF-354B-4475-B8EF-1A50F253B0F0}" type="slidenum">
              <a:rPr lang="en-US" smtClean="0"/>
              <a:t>27</a:t>
            </a:fld>
            <a:endParaRPr lang="en-US"/>
          </a:p>
        </p:txBody>
      </p:sp>
    </p:spTree>
    <p:extLst>
      <p:ext uri="{BB962C8B-B14F-4D97-AF65-F5344CB8AC3E}">
        <p14:creationId xmlns:p14="http://schemas.microsoft.com/office/powerpoint/2010/main" val="36898998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6/22/2019 3:36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2952745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6/22/2019 3:36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1658217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5A2D088-BDBD-41A5-ADCE-5C6A4DC08057}" type="datetime8">
              <a:rPr lang="en-US" smtClean="0"/>
              <a:t>6/22/2019 3:36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7455412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5A2D088-BDBD-41A5-ADCE-5C6A4DC08057}" type="datetime8">
              <a:rPr lang="en-US" smtClean="0"/>
              <a:t>6/22/2019 3:36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1570265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BCP and SSIS come through</a:t>
            </a:r>
            <a:r>
              <a:rPr lang="en-US" baseline="0" dirty="0"/>
              <a:t> the “front-door” Control Node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6/22/2019 3:36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1368865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6/22/2019 3:36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246637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RPO = Recovery Point Objective</a:t>
            </a:r>
          </a:p>
          <a:p>
            <a:endParaRPr lang="en-NL"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6/22/2019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114267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Platform as a Service (PaaS)</a:t>
            </a:r>
          </a:p>
          <a:p>
            <a:pPr marL="0" indent="0">
              <a:buNone/>
            </a:pPr>
            <a:r>
              <a:rPr lang="en-GB" dirty="0"/>
              <a:t>Leverages the cloud</a:t>
            </a:r>
          </a:p>
          <a:p>
            <a:endParaRPr lang="en-GB" dirty="0"/>
          </a:p>
          <a:p>
            <a:r>
              <a:rPr lang="en-GB" dirty="0"/>
              <a:t>Database</a:t>
            </a:r>
            <a:r>
              <a:rPr lang="en-GB" baseline="0" dirty="0"/>
              <a:t> snapshots are taken on a regular basis to support a global 8 hour RPO</a:t>
            </a:r>
          </a:p>
          <a:p>
            <a:r>
              <a:rPr lang="en-GB" baseline="0" dirty="0"/>
              <a:t>A geo redundant snapshot can be used to bring online the database in any region</a:t>
            </a:r>
          </a:p>
          <a:p>
            <a:endParaRPr lang="en-GB" baseline="0" dirty="0"/>
          </a:p>
          <a:p>
            <a:r>
              <a:rPr lang="en-GB" dirty="0"/>
              <a:t>1 backup a day made available</a:t>
            </a:r>
          </a:p>
          <a:p>
            <a:r>
              <a:rPr lang="en-GB" dirty="0"/>
              <a:t>Standard RA-GRS rates (per GB)</a:t>
            </a:r>
          </a:p>
          <a:p>
            <a:r>
              <a:rPr lang="en-GB" dirty="0"/>
              <a:t>Charged for full size of the backup</a:t>
            </a:r>
          </a:p>
          <a:p>
            <a:endParaRPr lang="en-GB" baseline="0" dirty="0"/>
          </a:p>
          <a:p>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6/22/2019 3:36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312055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6/22/2019 3:36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15896850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128 coming soon…</a:t>
            </a:r>
          </a:p>
        </p:txBody>
      </p:sp>
      <p:sp>
        <p:nvSpPr>
          <p:cNvPr id="4" name="Slide Number Placeholder 3"/>
          <p:cNvSpPr>
            <a:spLocks noGrp="1"/>
          </p:cNvSpPr>
          <p:nvPr>
            <p:ph type="sldNum" sz="quarter" idx="10"/>
          </p:nvPr>
        </p:nvSpPr>
        <p:spPr/>
        <p:txBody>
          <a:bodyPr/>
          <a:lstStyle/>
          <a:p>
            <a:fld id="{F5194323-46EB-47FD-802B-1151F9FD2B5B}" type="slidenum">
              <a:rPr lang="en-US" smtClean="0"/>
              <a:t>36</a:t>
            </a:fld>
            <a:endParaRPr lang="en-US"/>
          </a:p>
        </p:txBody>
      </p:sp>
    </p:spTree>
    <p:extLst>
      <p:ext uri="{BB962C8B-B14F-4D97-AF65-F5344CB8AC3E}">
        <p14:creationId xmlns:p14="http://schemas.microsoft.com/office/powerpoint/2010/main" val="17690578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 </a:t>
            </a:r>
          </a:p>
          <a:p>
            <a:r>
              <a:rPr lang="en-US" dirty="0"/>
              <a:t>-Dynamic: as you scale, queries have more slots and ram to run faster, not more of those queries.</a:t>
            </a:r>
          </a:p>
          <a:p>
            <a:r>
              <a:rPr lang="en-US" dirty="0"/>
              <a:t>-Static: as you scale, queries have the same amount of slots and ram, you can run more of them.</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6/22/2019 3:36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7612963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6/22/2019 3:36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2017539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GB" dirty="0"/>
              <a:t>Fully managed</a:t>
            </a:r>
          </a:p>
          <a:p>
            <a:endParaRPr lang="en-GB" dirty="0"/>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6/22/2019 3:36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42944237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defTabSz="966573">
              <a:spcAft>
                <a:spcPts val="352"/>
              </a:spcAft>
              <a:defRPr/>
            </a:pPr>
            <a:endParaRPr lang="en-US" dirty="0">
              <a:effectLst/>
              <a:latin typeface="Segoe UI" panose="020B0502040204020203" pitchFamily="34" charset="0"/>
              <a:ea typeface="Calibri"/>
              <a:cs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6/22/2019 3:36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31979619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6/22/2019 3:36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7495426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6/22/2019 3:36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28338241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6/22/2019 3:36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25011399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A17D118-1690-458F-B4D2-F9DA5D6F50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6/22/2019 3:36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6786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6/22/2019 3:36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492514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Red Stars</a:t>
            </a:r>
          </a:p>
          <a:p>
            <a:pPr marL="171450" indent="-171450">
              <a:buFont typeface="Arial" panose="020B0604020202020204" pitchFamily="34" charset="0"/>
              <a:buChar char="•"/>
            </a:pPr>
            <a:r>
              <a:rPr lang="en-GB" baseline="0" dirty="0"/>
              <a:t>Archive on the way in to the warehouse</a:t>
            </a:r>
          </a:p>
          <a:p>
            <a:pPr marL="628650" lvl="1" indent="-171450">
              <a:buFont typeface="Arial" panose="020B0604020202020204" pitchFamily="34" charset="0"/>
              <a:buChar char="•"/>
            </a:pPr>
            <a:r>
              <a:rPr lang="en-GB" baseline="0" dirty="0"/>
              <a:t>Geo-redundant blob storage guarantees your data</a:t>
            </a:r>
          </a:p>
          <a:p>
            <a:pPr marL="628650" lvl="1" indent="-171450">
              <a:buFont typeface="Arial" panose="020B0604020202020204" pitchFamily="34" charset="0"/>
              <a:buChar char="•"/>
            </a:pPr>
            <a:r>
              <a:rPr lang="en-GB" baseline="0" dirty="0"/>
              <a:t>Allows for RPO 0 Data Warehouse architectures (recovery point objective)</a:t>
            </a:r>
          </a:p>
          <a:p>
            <a:pPr marL="628650" lvl="1" indent="-171450">
              <a:buFont typeface="Arial" panose="020B0604020202020204" pitchFamily="34" charset="0"/>
              <a:buChar char="•"/>
            </a:pPr>
            <a:r>
              <a:rPr lang="en-GB" baseline="0" dirty="0"/>
              <a:t>Allows for point in time restart-ability of ELT</a:t>
            </a:r>
          </a:p>
          <a:p>
            <a:pPr marL="171450" indent="-171450">
              <a:buFont typeface="Arial" panose="020B0604020202020204" pitchFamily="34" charset="0"/>
              <a:buChar char="•"/>
            </a:pPr>
            <a:r>
              <a:rPr lang="en-GB" baseline="0" dirty="0"/>
              <a:t>Resume / Pause Pattern</a:t>
            </a:r>
            <a:endParaRPr lang="en-GB" dirty="0"/>
          </a:p>
          <a:p>
            <a:pPr marL="0" indent="0">
              <a:buNone/>
            </a:pPr>
            <a:endParaRPr lang="en-GB" dirty="0"/>
          </a:p>
        </p:txBody>
      </p:sp>
      <p:sp>
        <p:nvSpPr>
          <p:cNvPr id="4" name="Slide Number Placeholder 3"/>
          <p:cNvSpPr>
            <a:spLocks noGrp="1"/>
          </p:cNvSpPr>
          <p:nvPr>
            <p:ph type="sldNum" sz="quarter" idx="10"/>
          </p:nvPr>
        </p:nvSpPr>
        <p:spPr/>
        <p:txBody>
          <a:bodyPr/>
          <a:lstStyle/>
          <a:p>
            <a:fld id="{4484ABEE-72D2-4711-B507-13A06E438805}" type="slidenum">
              <a:rPr lang="en-US" smtClean="0"/>
              <a:t>9</a:t>
            </a:fld>
            <a:endParaRPr lang="en-US" dirty="0"/>
          </a:p>
        </p:txBody>
      </p:sp>
    </p:spTree>
    <p:extLst>
      <p:ext uri="{BB962C8B-B14F-4D97-AF65-F5344CB8AC3E}">
        <p14:creationId xmlns:p14="http://schemas.microsoft.com/office/powerpoint/2010/main" val="1092349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Red Stars</a:t>
            </a:r>
          </a:p>
          <a:p>
            <a:pPr marL="171450" indent="-171450">
              <a:buFont typeface="Arial" panose="020B0604020202020204" pitchFamily="34" charset="0"/>
              <a:buChar char="•"/>
            </a:pPr>
            <a:r>
              <a:rPr lang="en-GB" baseline="0" dirty="0"/>
              <a:t>Consistent single view of raw data held in Blob Storage accessible by all consumers of data </a:t>
            </a:r>
          </a:p>
          <a:p>
            <a:pPr marL="171450" indent="-171450">
              <a:buFont typeface="Arial" panose="020B0604020202020204" pitchFamily="34" charset="0"/>
              <a:buChar char="•"/>
            </a:pPr>
            <a:r>
              <a:rPr lang="en-GB" baseline="0" dirty="0"/>
              <a:t>Customer specific DWU settings allowing for simple chargeback models</a:t>
            </a:r>
            <a:endParaRPr lang="en-GB" dirty="0"/>
          </a:p>
          <a:p>
            <a:endParaRPr lang="en-GB" dirty="0"/>
          </a:p>
        </p:txBody>
      </p:sp>
      <p:sp>
        <p:nvSpPr>
          <p:cNvPr id="4" name="Slide Number Placeholder 3"/>
          <p:cNvSpPr>
            <a:spLocks noGrp="1"/>
          </p:cNvSpPr>
          <p:nvPr>
            <p:ph type="sldNum" sz="quarter" idx="10"/>
          </p:nvPr>
        </p:nvSpPr>
        <p:spPr/>
        <p:txBody>
          <a:bodyPr/>
          <a:lstStyle/>
          <a:p>
            <a:fld id="{4484ABEE-72D2-4711-B507-13A06E438805}" type="slidenum">
              <a:rPr lang="en-US" smtClean="0"/>
              <a:t>10</a:t>
            </a:fld>
            <a:endParaRPr lang="en-US" dirty="0"/>
          </a:p>
        </p:txBody>
      </p:sp>
    </p:spTree>
    <p:extLst>
      <p:ext uri="{BB962C8B-B14F-4D97-AF65-F5344CB8AC3E}">
        <p14:creationId xmlns:p14="http://schemas.microsoft.com/office/powerpoint/2010/main" val="2489199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194323-46EB-47FD-802B-1151F9FD2B5B}" type="slidenum">
              <a:rPr lang="en-US" smtClean="0"/>
              <a:t>11</a:t>
            </a:fld>
            <a:endParaRPr lang="en-US"/>
          </a:p>
        </p:txBody>
      </p:sp>
    </p:spTree>
    <p:extLst>
      <p:ext uri="{BB962C8B-B14F-4D97-AF65-F5344CB8AC3E}">
        <p14:creationId xmlns:p14="http://schemas.microsoft.com/office/powerpoint/2010/main" val="2711732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6/22/2019 3:36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98201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0" i="0" u="none" strike="noStrike" kern="1200" dirty="0">
                <a:solidFill>
                  <a:schemeClr val="tx1"/>
                </a:solidFill>
                <a:effectLst/>
                <a:latin typeface="Segoe UI Light" pitchFamily="34" charset="0"/>
                <a:ea typeface="+mn-ea"/>
                <a:cs typeface="+mn-cs"/>
              </a:rPr>
              <a:t>Symmetric Multi-Processing (SMP) </a:t>
            </a:r>
          </a:p>
          <a:p>
            <a:r>
              <a:rPr lang="en-GB" sz="900" b="0" i="0" u="none" strike="noStrike" kern="1200" dirty="0">
                <a:solidFill>
                  <a:schemeClr val="tx1"/>
                </a:solidFill>
                <a:effectLst/>
                <a:latin typeface="Segoe UI Light" pitchFamily="34" charset="0"/>
                <a:ea typeface="+mn-ea"/>
                <a:cs typeface="+mn-cs"/>
              </a:rPr>
              <a:t>Massively Parallel Processing (MPP)</a:t>
            </a:r>
          </a:p>
          <a:p>
            <a:endParaRPr lang="en-GB" sz="900" b="0" i="0" u="none" strike="noStrike"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rPr>
              <a:t>In a </a:t>
            </a:r>
            <a:r>
              <a:rPr lang="en-GB" sz="900" b="1" i="0" u="none" strike="noStrike" kern="1200" dirty="0">
                <a:solidFill>
                  <a:schemeClr val="tx1"/>
                </a:solidFill>
                <a:effectLst/>
                <a:latin typeface="Segoe UI Light" pitchFamily="34" charset="0"/>
                <a:ea typeface="+mn-ea"/>
                <a:cs typeface="+mn-cs"/>
              </a:rPr>
              <a:t>shared nothing architecture</a:t>
            </a:r>
            <a:r>
              <a:rPr lang="en-GB" sz="900" b="0" i="0" u="none" strike="noStrike" kern="1200" dirty="0">
                <a:solidFill>
                  <a:schemeClr val="tx1"/>
                </a:solidFill>
                <a:effectLst/>
                <a:latin typeface="Segoe UI Light" pitchFamily="34" charset="0"/>
                <a:ea typeface="+mn-ea"/>
                <a:cs typeface="+mn-cs"/>
              </a:rPr>
              <a:t>, there is no single point of contention across the system and nodes do not share memory or disk storage. Data is horizontally partitioned across nodes, such that each node has a subset of rows from each table in the database. Each node then processes only the rows on its own disks. Systems based on this architecture can achieve massive scale as there is no single bottleneck to slow down the system</a:t>
            </a:r>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6/22/2019 3:36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0140494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18.jp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9.png"/></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image" Target="../media/image20.jp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21.jp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22.jpe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9.png"/><Relationship Id="rId4" Type="http://schemas.openxmlformats.org/officeDocument/2006/relationships/image" Target="../media/image10.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6060096"/>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0234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95395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219604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0"/>
            <a:ext cx="11887200" cy="2073072"/>
          </a:xfrm>
        </p:spPr>
        <p:txBody>
          <a:bodyPr/>
          <a:lstStyle>
            <a:lvl1pPr marL="0" indent="0">
              <a:buNone/>
              <a:defRPr sz="3672">
                <a:gradFill>
                  <a:gsLst>
                    <a:gs pos="1250">
                      <a:schemeClr val="tx1"/>
                    </a:gs>
                    <a:gs pos="99000">
                      <a:schemeClr val="tx1"/>
                    </a:gs>
                  </a:gsLst>
                  <a:lin ang="5400000" scaled="0"/>
                </a:gradFill>
              </a:defRPr>
            </a:lvl1pPr>
            <a:lvl2pPr marL="0" indent="0">
              <a:spcBef>
                <a:spcPts val="306"/>
              </a:spcBef>
              <a:spcAft>
                <a:spcPts val="612"/>
              </a:spcAft>
              <a:buFontTx/>
              <a:buNone/>
              <a:defRPr sz="2040"/>
            </a:lvl2pPr>
            <a:lvl3pPr marL="228557" indent="0">
              <a:spcBef>
                <a:spcPts val="306"/>
              </a:spcBef>
              <a:spcAft>
                <a:spcPts val="612"/>
              </a:spcAft>
              <a:buNone/>
              <a:defRPr sz="1836"/>
            </a:lvl3pPr>
            <a:lvl4pPr marL="457112" indent="0">
              <a:spcBef>
                <a:spcPts val="306"/>
              </a:spcBef>
              <a:spcAft>
                <a:spcPts val="612"/>
              </a:spcAft>
              <a:buNone/>
              <a:defRPr sz="1428">
                <a:latin typeface="Segoe UI" panose="020B0502040204020203" pitchFamily="34" charset="0"/>
                <a:cs typeface="Segoe UI" panose="020B0502040204020203" pitchFamily="34" charset="0"/>
              </a:defRPr>
            </a:lvl4pPr>
            <a:lvl5pPr marL="685669" indent="0">
              <a:spcBef>
                <a:spcPts val="306"/>
              </a:spcBef>
              <a:spcAft>
                <a:spcPts val="612"/>
              </a:spcAft>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491018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72" indent="0">
              <a:buNone/>
              <a:defRPr sz="2000"/>
            </a:lvl2pPr>
            <a:lvl3pPr marL="223819" indent="0">
              <a:buNone/>
              <a:defRPr sz="2000"/>
            </a:lvl3pPr>
            <a:lvl4pPr marL="476208" indent="0">
              <a:buNone/>
              <a:defRPr sz="1800"/>
            </a:lvl4pPr>
            <a:lvl5pPr marL="73971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76202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667107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373435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34552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349406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 Sub | Conten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p>
            <a:r>
              <a:rPr lang="en-US"/>
              <a:t>Click to edit Master title style</a:t>
            </a:r>
          </a:p>
        </p:txBody>
      </p:sp>
      <p:sp>
        <p:nvSpPr>
          <p:cNvPr id="4" name="Text Placeholder 3"/>
          <p:cNvSpPr>
            <a:spLocks noGrp="1"/>
          </p:cNvSpPr>
          <p:nvPr>
            <p:ph type="body" sz="quarter" idx="10"/>
          </p:nvPr>
        </p:nvSpPr>
        <p:spPr>
          <a:xfrm>
            <a:off x="273051" y="1744662"/>
            <a:ext cx="12115800" cy="2092881"/>
          </a:xfrm>
        </p:spPr>
        <p:txBody>
          <a:bodyPr/>
          <a:lstStyle>
            <a:lvl1pPr marL="0" indent="0">
              <a:buNone/>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273051" y="982662"/>
            <a:ext cx="11888787" cy="572464"/>
          </a:xfrm>
        </p:spPr>
        <p:txBody>
          <a:bodyPr/>
          <a:lstStyle>
            <a:lvl1pPr marL="0" indent="0">
              <a:buFont typeface="Arial" panose="020B0604020202020204" pitchFamily="34" charset="0"/>
              <a:buNone/>
              <a:defRPr sz="2800">
                <a:solidFill>
                  <a:schemeClr val="tx2"/>
                </a:solidFill>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p:txBody>
      </p:sp>
    </p:spTree>
    <p:extLst>
      <p:ext uri="{BB962C8B-B14F-4D97-AF65-F5344CB8AC3E}">
        <p14:creationId xmlns:p14="http://schemas.microsoft.com/office/powerpoint/2010/main" val="308367458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41286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467182" y="1905903"/>
            <a:ext cx="2712809" cy="522641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361807" y="-1788084"/>
            <a:ext cx="6700683" cy="9372509"/>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4216" y="4744557"/>
            <a:ext cx="12530691" cy="2303827"/>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201280" y="465307"/>
            <a:ext cx="6055449" cy="1448473"/>
          </a:xfrm>
          <a:prstGeom prst="rect">
            <a:avLst/>
          </a:prstGeom>
        </p:spPr>
        <p:txBody>
          <a:bodyPr wrap="square">
            <a:spAutoFit/>
          </a:bodyPr>
          <a:lstStyle/>
          <a:p>
            <a:pPr>
              <a:lnSpc>
                <a:spcPct val="90000"/>
              </a:lnSpc>
            </a:pPr>
            <a:r>
              <a:rPr lang="en-US" sz="4896" b="1" kern="1200" cap="none" spc="-100"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74701" y="4560393"/>
            <a:ext cx="12305844" cy="2272596"/>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367762" y="2984215"/>
            <a:ext cx="2408922" cy="2130657"/>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461523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176161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140415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64680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331676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996091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987858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0741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700409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0220355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676597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773831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72531"/>
            <a:ext cx="5486399" cy="849463"/>
          </a:xfrm>
        </p:spPr>
        <p:txBody>
          <a:bodyPr anchor="ctr">
            <a:spAutoFit/>
          </a:bodyPr>
          <a:lstStyle>
            <a:lvl1pPr>
              <a:defRPr sz="47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7875960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1"/>
            <a:ext cx="6995160" cy="6995160"/>
          </a:xfrm>
          <a:prstGeom prst="rect">
            <a:avLst/>
          </a:prstGeom>
        </p:spPr>
      </p:pic>
    </p:spTree>
    <p:extLst>
      <p:ext uri="{BB962C8B-B14F-4D97-AF65-F5344CB8AC3E}">
        <p14:creationId xmlns:p14="http://schemas.microsoft.com/office/powerpoint/2010/main" val="310195902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678989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37010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713482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37654776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30511873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902"/>
            <a:ext cx="11725174"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7"/>
            <a:ext cx="10972800"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796640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782718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131212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41241" y="2336981"/>
            <a:ext cx="10455313" cy="10297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2050555" y="5012634"/>
            <a:ext cx="8335373" cy="1698573"/>
          </a:xfrm>
          <a:prstGeom prst="rect">
            <a:avLst/>
          </a:prstGeom>
          <a:noFill/>
        </p:spPr>
        <p:txBody>
          <a:bodyPr wrap="none" lIns="182854" tIns="146283" rIns="182854" bIns="146283" rtlCol="0" anchor="ctr">
            <a:spAutoFit/>
          </a:bodyPr>
          <a:lstStyle/>
          <a:p>
            <a:pPr algn="ctr">
              <a:lnSpc>
                <a:spcPct val="90000"/>
              </a:lnSpc>
              <a:spcBef>
                <a:spcPts val="1199"/>
              </a:spcBef>
              <a:spcAft>
                <a:spcPts val="600"/>
              </a:spcAft>
            </a:pPr>
            <a:r>
              <a:rPr lang="en-US" sz="2200" dirty="0">
                <a:gradFill>
                  <a:gsLst>
                    <a:gs pos="2917">
                      <a:schemeClr val="tx1"/>
                    </a:gs>
                    <a:gs pos="30000">
                      <a:schemeClr val="tx1"/>
                    </a:gs>
                  </a:gsLst>
                  <a:lin ang="5400000" scaled="0"/>
                </a:gradFill>
              </a:rPr>
              <a:t>Microsoft Intelligent Cloud Architect Boot Camp </a:t>
            </a:r>
            <a:r>
              <a:rPr lang="en-US" sz="2200" kern="1200" dirty="0">
                <a:gradFill>
                  <a:gsLst>
                    <a:gs pos="2917">
                      <a:schemeClr val="tx1"/>
                    </a:gs>
                    <a:gs pos="30000">
                      <a:schemeClr val="tx1"/>
                    </a:gs>
                  </a:gsLst>
                  <a:lin ang="5400000" scaled="0"/>
                </a:gradFill>
                <a:latin typeface="+mn-lt"/>
                <a:ea typeface="+mn-ea"/>
                <a:cs typeface="+mn-cs"/>
              </a:rPr>
              <a:t>is an NDA event</a:t>
            </a:r>
          </a:p>
          <a:p>
            <a:pPr algn="ctr">
              <a:lnSpc>
                <a:spcPct val="90000"/>
              </a:lnSpc>
              <a:spcBef>
                <a:spcPts val="1199"/>
              </a:spcBef>
              <a:spcAft>
                <a:spcPts val="600"/>
              </a:spcAft>
            </a:pPr>
            <a:r>
              <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dirty="0">
                <a:gradFill>
                  <a:gsLst>
                    <a:gs pos="2917">
                      <a:schemeClr val="tx1"/>
                    </a:gs>
                    <a:gs pos="30000">
                      <a:schemeClr val="tx1"/>
                    </a:gs>
                  </a:gsLst>
                  <a:lin ang="5400000" scaled="0"/>
                </a:gradFill>
              </a:rPr>
              <a:t>post Microsoft Intelligent Cloud Architect Boot Camp </a:t>
            </a:r>
          </a:p>
          <a:p>
            <a:pPr algn="ctr">
              <a:lnSpc>
                <a:spcPct val="90000"/>
              </a:lnSpc>
              <a:spcBef>
                <a:spcPts val="1199"/>
              </a:spcBef>
              <a:spcAft>
                <a:spcPts val="600"/>
              </a:spcAft>
            </a:pPr>
            <a:r>
              <a:rPr lang="en-US" sz="2200" dirty="0">
                <a:gradFill>
                  <a:gsLst>
                    <a:gs pos="2917">
                      <a:schemeClr val="tx1"/>
                    </a:gs>
                    <a:gs pos="30000">
                      <a:schemeClr val="tx1"/>
                    </a:gs>
                  </a:gsLst>
                  <a:lin ang="5400000" scaled="0"/>
                </a:gradFill>
              </a:rPr>
              <a:t>content to any blogs or external websites</a:t>
            </a:r>
          </a:p>
        </p:txBody>
      </p:sp>
    </p:spTree>
    <p:extLst>
      <p:ext uri="{BB962C8B-B14F-4D97-AF65-F5344CB8AC3E}">
        <p14:creationId xmlns:p14="http://schemas.microsoft.com/office/powerpoint/2010/main" val="38834778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543966"/>
            <a:ext cx="11887200" cy="2096222"/>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90702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543966"/>
            <a:ext cx="11887200" cy="2096222"/>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18046414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427985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75273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3937249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988757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2167411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5142603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5837571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45314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7478799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9542211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7315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4" name="Group 13"/>
          <p:cNvGrpSpPr/>
          <p:nvPr userDrawn="1"/>
        </p:nvGrpSpPr>
        <p:grpSpPr>
          <a:xfrm>
            <a:off x="5813395" y="124441"/>
            <a:ext cx="6245593" cy="7209808"/>
            <a:chOff x="5813395" y="124441"/>
            <a:chExt cx="6245593" cy="7209808"/>
          </a:xfrm>
        </p:grpSpPr>
        <p:pic>
          <p:nvPicPr>
            <p:cNvPr id="15" name="Picture 14"/>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6" name="Picture 15"/>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7" name="Picture 16"/>
            <p:cNvPicPr>
              <a:picLocks noChangeAspect="1"/>
            </p:cNvPicPr>
            <p:nvPr/>
          </p:nvPicPr>
          <p:blipFill>
            <a:blip r:embed="rId3"/>
            <a:stretch>
              <a:fillRect/>
            </a:stretch>
          </p:blipFill>
          <p:spPr>
            <a:xfrm>
              <a:off x="6133373" y="124441"/>
              <a:ext cx="3035177" cy="4104659"/>
            </a:xfrm>
            <a:prstGeom prst="rect">
              <a:avLst/>
            </a:prstGeom>
          </p:spPr>
        </p:pic>
        <p:pic>
          <p:nvPicPr>
            <p:cNvPr id="18" name="Picture 17"/>
            <p:cNvPicPr>
              <a:picLocks noChangeAspect="1"/>
            </p:cNvPicPr>
            <p:nvPr/>
          </p:nvPicPr>
          <p:blipFill>
            <a:blip r:embed="rId4"/>
            <a:stretch>
              <a:fillRect/>
            </a:stretch>
          </p:blipFill>
          <p:spPr>
            <a:xfrm>
              <a:off x="8198644" y="1001712"/>
              <a:ext cx="3079149" cy="4083737"/>
            </a:xfrm>
            <a:prstGeom prst="rect">
              <a:avLst/>
            </a:prstGeom>
          </p:spPr>
        </p:pic>
        <p:pic>
          <p:nvPicPr>
            <p:cNvPr id="19" name="Picture 18"/>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0" name="Picture 19"/>
            <p:cNvPicPr>
              <a:picLocks noChangeAspect="1"/>
            </p:cNvPicPr>
            <p:nvPr/>
          </p:nvPicPr>
          <p:blipFill>
            <a:blip r:embed="rId5"/>
            <a:stretch>
              <a:fillRect/>
            </a:stretch>
          </p:blipFill>
          <p:spPr>
            <a:xfrm>
              <a:off x="6950974" y="3178032"/>
              <a:ext cx="3266895" cy="4156217"/>
            </a:xfrm>
            <a:prstGeom prst="rect">
              <a:avLst/>
            </a:prstGeom>
          </p:spPr>
        </p:pic>
        <p:pic>
          <p:nvPicPr>
            <p:cNvPr id="21" name="Picture 20"/>
            <p:cNvPicPr>
              <a:picLocks noChangeAspect="1"/>
            </p:cNvPicPr>
            <p:nvPr/>
          </p:nvPicPr>
          <p:blipFill>
            <a:blip r:embed="rId6"/>
            <a:stretch>
              <a:fillRect/>
            </a:stretch>
          </p:blipFill>
          <p:spPr>
            <a:xfrm>
              <a:off x="7451355" y="4105275"/>
              <a:ext cx="1046428" cy="1449387"/>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640609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750" fill="hold"/>
                                        <p:tgtEl>
                                          <p:spTgt spid="14"/>
                                        </p:tgtEl>
                                        <p:attrNameLst>
                                          <p:attrName>ppt_x</p:attrName>
                                        </p:attrNameLst>
                                      </p:cBhvr>
                                      <p:tavLst>
                                        <p:tav tm="0">
                                          <p:val>
                                            <p:strVal val="1+#ppt_w/2"/>
                                          </p:val>
                                        </p:tav>
                                        <p:tav tm="100000">
                                          <p:val>
                                            <p:strVal val="#ppt_x"/>
                                          </p:val>
                                        </p:tav>
                                      </p:tavLst>
                                    </p:anim>
                                    <p:anim calcmode="lin" valueType="num">
                                      <p:cBhvr additive="base">
                                        <p:cTn id="8" dur="1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2" name="Group 11"/>
          <p:cNvGrpSpPr/>
          <p:nvPr userDrawn="1"/>
        </p:nvGrpSpPr>
        <p:grpSpPr>
          <a:xfrm>
            <a:off x="5813395" y="124441"/>
            <a:ext cx="6245593" cy="7209808"/>
            <a:chOff x="5813395" y="124441"/>
            <a:chExt cx="6245593" cy="7209808"/>
          </a:xfrm>
        </p:grpSpPr>
        <p:pic>
          <p:nvPicPr>
            <p:cNvPr id="13" name="Picture 12"/>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4" name="Picture 13"/>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5" name="Picture 14"/>
            <p:cNvPicPr>
              <a:picLocks noChangeAspect="1"/>
            </p:cNvPicPr>
            <p:nvPr/>
          </p:nvPicPr>
          <p:blipFill>
            <a:blip r:embed="rId3"/>
            <a:stretch>
              <a:fillRect/>
            </a:stretch>
          </p:blipFill>
          <p:spPr>
            <a:xfrm>
              <a:off x="6133373" y="124441"/>
              <a:ext cx="3035177" cy="4104659"/>
            </a:xfrm>
            <a:prstGeom prst="rect">
              <a:avLst/>
            </a:prstGeom>
          </p:spPr>
        </p:pic>
        <p:pic>
          <p:nvPicPr>
            <p:cNvPr id="16" name="Picture 15"/>
            <p:cNvPicPr>
              <a:picLocks noChangeAspect="1"/>
            </p:cNvPicPr>
            <p:nvPr/>
          </p:nvPicPr>
          <p:blipFill>
            <a:blip r:embed="rId4"/>
            <a:stretch>
              <a:fillRect/>
            </a:stretch>
          </p:blipFill>
          <p:spPr>
            <a:xfrm>
              <a:off x="8198644" y="1001712"/>
              <a:ext cx="3079149" cy="4083737"/>
            </a:xfrm>
            <a:prstGeom prst="rect">
              <a:avLst/>
            </a:prstGeom>
          </p:spPr>
        </p:pic>
        <p:pic>
          <p:nvPicPr>
            <p:cNvPr id="17" name="Picture 16"/>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18" name="Picture 17"/>
            <p:cNvPicPr>
              <a:picLocks noChangeAspect="1"/>
            </p:cNvPicPr>
            <p:nvPr/>
          </p:nvPicPr>
          <p:blipFill>
            <a:blip r:embed="rId5"/>
            <a:stretch>
              <a:fillRect/>
            </a:stretch>
          </p:blipFill>
          <p:spPr>
            <a:xfrm>
              <a:off x="6950974" y="3178032"/>
              <a:ext cx="3266895" cy="4156217"/>
            </a:xfrm>
            <a:prstGeom prst="rect">
              <a:avLst/>
            </a:prstGeom>
          </p:spPr>
        </p:pic>
        <p:pic>
          <p:nvPicPr>
            <p:cNvPr id="19" name="Picture 18"/>
            <p:cNvPicPr>
              <a:picLocks noChangeAspect="1"/>
            </p:cNvPicPr>
            <p:nvPr/>
          </p:nvPicPr>
          <p:blipFill>
            <a:blip r:embed="rId6"/>
            <a:stretch>
              <a:fillRect/>
            </a:stretch>
          </p:blipFill>
          <p:spPr>
            <a:xfrm>
              <a:off x="7451355" y="4105275"/>
              <a:ext cx="1046428" cy="1449387"/>
            </a:xfrm>
            <a:prstGeom prst="rect">
              <a:avLst/>
            </a:prstGeom>
          </p:spPr>
        </p:pic>
        <p:pic>
          <p:nvPicPr>
            <p:cNvPr id="20" name="Picture 19"/>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798177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750" fill="hold"/>
                                        <p:tgtEl>
                                          <p:spTgt spid="12"/>
                                        </p:tgtEl>
                                        <p:attrNameLst>
                                          <p:attrName>ppt_x</p:attrName>
                                        </p:attrNameLst>
                                      </p:cBhvr>
                                      <p:tavLst>
                                        <p:tav tm="0">
                                          <p:val>
                                            <p:strVal val="1+#ppt_w/2"/>
                                          </p:val>
                                        </p:tav>
                                        <p:tav tm="100000">
                                          <p:val>
                                            <p:strVal val="#ppt_x"/>
                                          </p:val>
                                        </p:tav>
                                      </p:tavLst>
                                    </p:anim>
                                    <p:anim calcmode="lin" valueType="num">
                                      <p:cBhvr additive="base">
                                        <p:cTn id="8" dur="1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6660906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b="15719"/>
          <a:stretch/>
        </p:blipFill>
        <p:spPr>
          <a:xfrm>
            <a:off x="0" y="0"/>
            <a:ext cx="12450726" cy="6994525"/>
          </a:xfrm>
          <a:prstGeom prst="rect">
            <a:avLst/>
          </a:prstGeom>
        </p:spPr>
      </p:pic>
      <p:sp>
        <p:nvSpPr>
          <p:cNvPr id="2" name="Title 1"/>
          <p:cNvSpPr>
            <a:spLocks noGrp="1"/>
          </p:cNvSpPr>
          <p:nvPr>
            <p:ph type="title" hasCustomPrompt="1"/>
          </p:nvPr>
        </p:nvSpPr>
        <p:spPr>
          <a:xfrm>
            <a:off x="274638" y="2125662"/>
            <a:ext cx="5911597" cy="1181862"/>
          </a:xfrm>
          <a:noFill/>
        </p:spPr>
        <p:txBody>
          <a:bodyPr wrap="square" tIns="91440" bIns="91440" anchor="t" anchorCtr="0">
            <a:spAutoFit/>
          </a:bodyPr>
          <a:lstStyle>
            <a:lvl1pPr>
              <a:defRPr sz="7200" spc="-100" baseline="0">
                <a:solidFill>
                  <a:srgbClr val="0086AC"/>
                </a:soli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5" name="Picture 4"/>
          <p:cNvPicPr>
            <a:picLocks noChangeAspect="1"/>
          </p:cNvPicPr>
          <p:nvPr userDrawn="1"/>
        </p:nvPicPr>
        <p:blipFill>
          <a:blip r:embed="rId3"/>
          <a:stretch>
            <a:fillRect/>
          </a:stretch>
        </p:blipFill>
        <p:spPr>
          <a:xfrm>
            <a:off x="13840497" y="-589732"/>
            <a:ext cx="3035177" cy="4104659"/>
          </a:xfrm>
          <a:prstGeom prst="rect">
            <a:avLst/>
          </a:prstGeom>
        </p:spPr>
      </p:pic>
      <p:pic>
        <p:nvPicPr>
          <p:cNvPr id="6" name="Picture 5"/>
          <p:cNvPicPr>
            <a:picLocks noChangeAspect="1"/>
          </p:cNvPicPr>
          <p:nvPr userDrawn="1"/>
        </p:nvPicPr>
        <p:blipFill>
          <a:blip r:embed="rId4"/>
          <a:stretch>
            <a:fillRect/>
          </a:stretch>
        </p:blipFill>
        <p:spPr>
          <a:xfrm>
            <a:off x="15905768" y="287539"/>
            <a:ext cx="3079149" cy="4083737"/>
          </a:xfrm>
          <a:prstGeom prst="rect">
            <a:avLst/>
          </a:prstGeom>
        </p:spPr>
      </p:pic>
      <p:pic>
        <p:nvPicPr>
          <p:cNvPr id="9" name="Picture 8"/>
          <p:cNvPicPr>
            <a:picLocks noChangeAspect="1"/>
          </p:cNvPicPr>
          <p:nvPr userDrawn="1"/>
        </p:nvPicPr>
        <p:blipFill>
          <a:blip r:embed="rId5"/>
          <a:stretch>
            <a:fillRect/>
          </a:stretch>
        </p:blipFill>
        <p:spPr>
          <a:xfrm>
            <a:off x="5835499" y="4678240"/>
            <a:ext cx="1046428" cy="1449387"/>
          </a:xfrm>
          <a:prstGeom prst="rect">
            <a:avLst/>
          </a:prstGeom>
        </p:spPr>
      </p:pic>
      <p:pic>
        <p:nvPicPr>
          <p:cNvPr id="10" name="Picture 9"/>
          <p:cNvPicPr>
            <a:picLocks noChangeAspect="1"/>
          </p:cNvPicPr>
          <p:nvPr userDrawn="1"/>
        </p:nvPicPr>
        <p:blipFill>
          <a:blip r:embed="rId6">
            <a:lum bright="70000" contrast="-70000"/>
          </a:blip>
          <a:stretch>
            <a:fillRect/>
          </a:stretch>
        </p:blipFill>
        <p:spPr>
          <a:xfrm>
            <a:off x="5299633" y="5402933"/>
            <a:ext cx="906259" cy="421879"/>
          </a:xfrm>
          <a:prstGeom prst="rect">
            <a:avLst/>
          </a:prstGeom>
        </p:spPr>
      </p:pic>
      <p:pic>
        <p:nvPicPr>
          <p:cNvPr id="8" name="Picture 7"/>
          <p:cNvPicPr>
            <a:picLocks noChangeAspect="1"/>
          </p:cNvPicPr>
          <p:nvPr userDrawn="1"/>
        </p:nvPicPr>
        <p:blipFill>
          <a:blip r:embed="rId7"/>
          <a:stretch>
            <a:fillRect/>
          </a:stretch>
        </p:blipFill>
        <p:spPr>
          <a:xfrm>
            <a:off x="9022693" y="858184"/>
            <a:ext cx="3266895" cy="4156217"/>
          </a:xfrm>
          <a:prstGeom prst="rect">
            <a:avLst/>
          </a:prstGeom>
        </p:spPr>
      </p:pic>
      <p:pic>
        <p:nvPicPr>
          <p:cNvPr id="14" name="Picture 13"/>
          <p:cNvPicPr>
            <a:picLocks noChangeAspect="1"/>
          </p:cNvPicPr>
          <p:nvPr userDrawn="1"/>
        </p:nvPicPr>
        <p:blipFill>
          <a:blip r:embed="rId8"/>
          <a:stretch>
            <a:fillRect/>
          </a:stretch>
        </p:blipFill>
        <p:spPr>
          <a:xfrm>
            <a:off x="9003349" y="663358"/>
            <a:ext cx="1485637" cy="2049463"/>
          </a:xfrm>
          <a:prstGeom prst="rect">
            <a:avLst/>
          </a:prstGeom>
        </p:spPr>
      </p:pic>
    </p:spTree>
    <p:extLst>
      <p:ext uri="{BB962C8B-B14F-4D97-AF65-F5344CB8AC3E}">
        <p14:creationId xmlns:p14="http://schemas.microsoft.com/office/powerpoint/2010/main" val="33152595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86AC"/>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a:srcRect b="15637"/>
          <a:stretch/>
        </p:blipFill>
        <p:spPr>
          <a:xfrm>
            <a:off x="0" y="0"/>
            <a:ext cx="12436475" cy="6994526"/>
          </a:xfrm>
          <a:prstGeom prst="rect">
            <a:avLst/>
          </a:prstGeom>
        </p:spPr>
      </p:pic>
      <p:sp>
        <p:nvSpPr>
          <p:cNvPr id="2" name="Title 1"/>
          <p:cNvSpPr>
            <a:spLocks noGrp="1"/>
          </p:cNvSpPr>
          <p:nvPr>
            <p:ph type="title" hasCustomPrompt="1"/>
          </p:nvPr>
        </p:nvSpPr>
        <p:spPr>
          <a:xfrm>
            <a:off x="274638" y="2125661"/>
            <a:ext cx="542751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16611680" y="2724150"/>
            <a:ext cx="2867971" cy="1335090"/>
          </a:xfrm>
          <a:prstGeom prst="rect">
            <a:avLst/>
          </a:prstGeom>
        </p:spPr>
      </p:pic>
      <p:pic>
        <p:nvPicPr>
          <p:cNvPr id="5" name="Picture 4"/>
          <p:cNvPicPr>
            <a:picLocks noChangeAspect="1"/>
          </p:cNvPicPr>
          <p:nvPr userDrawn="1"/>
        </p:nvPicPr>
        <p:blipFill>
          <a:blip r:embed="rId4"/>
          <a:stretch>
            <a:fillRect/>
          </a:stretch>
        </p:blipFill>
        <p:spPr>
          <a:xfrm>
            <a:off x="13554036" y="124441"/>
            <a:ext cx="3035177" cy="4104659"/>
          </a:xfrm>
          <a:prstGeom prst="rect">
            <a:avLst/>
          </a:prstGeom>
        </p:spPr>
      </p:pic>
      <p:pic>
        <p:nvPicPr>
          <p:cNvPr id="7" name="Picture 6"/>
          <p:cNvPicPr>
            <a:picLocks noChangeAspect="1"/>
          </p:cNvPicPr>
          <p:nvPr userDrawn="1"/>
        </p:nvPicPr>
        <p:blipFill>
          <a:blip r:embed="rId3">
            <a:lum bright="70000" contrast="-70000"/>
          </a:blip>
          <a:stretch>
            <a:fillRect/>
          </a:stretch>
        </p:blipFill>
        <p:spPr>
          <a:xfrm>
            <a:off x="13234058" y="2831443"/>
            <a:ext cx="3563938" cy="1659075"/>
          </a:xfrm>
          <a:prstGeom prst="rect">
            <a:avLst/>
          </a:prstGeom>
        </p:spPr>
      </p:pic>
      <p:pic>
        <p:nvPicPr>
          <p:cNvPr id="8" name="Picture 7"/>
          <p:cNvPicPr>
            <a:picLocks noChangeAspect="1"/>
          </p:cNvPicPr>
          <p:nvPr userDrawn="1"/>
        </p:nvPicPr>
        <p:blipFill>
          <a:blip r:embed="rId5"/>
          <a:stretch>
            <a:fillRect/>
          </a:stretch>
        </p:blipFill>
        <p:spPr>
          <a:xfrm>
            <a:off x="14371637" y="3178032"/>
            <a:ext cx="3266895" cy="4156217"/>
          </a:xfrm>
          <a:prstGeom prst="rect">
            <a:avLst/>
          </a:prstGeom>
        </p:spPr>
      </p:pic>
      <p:pic>
        <p:nvPicPr>
          <p:cNvPr id="9" name="Picture 8"/>
          <p:cNvPicPr>
            <a:picLocks noChangeAspect="1"/>
          </p:cNvPicPr>
          <p:nvPr userDrawn="1"/>
        </p:nvPicPr>
        <p:blipFill>
          <a:blip r:embed="rId6"/>
          <a:stretch>
            <a:fillRect/>
          </a:stretch>
        </p:blipFill>
        <p:spPr>
          <a:xfrm>
            <a:off x="14872018" y="4105275"/>
            <a:ext cx="1046428" cy="1449387"/>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16845346" y="5810253"/>
            <a:ext cx="906259" cy="421879"/>
          </a:xfrm>
          <a:prstGeom prst="rect">
            <a:avLst/>
          </a:prstGeom>
        </p:spPr>
      </p:pic>
      <p:pic>
        <p:nvPicPr>
          <p:cNvPr id="13" name="Picture 12"/>
          <p:cNvPicPr>
            <a:picLocks noChangeAspect="1"/>
          </p:cNvPicPr>
          <p:nvPr userDrawn="1"/>
        </p:nvPicPr>
        <p:blipFill>
          <a:blip r:embed="rId6"/>
          <a:stretch>
            <a:fillRect/>
          </a:stretch>
        </p:blipFill>
        <p:spPr>
          <a:xfrm>
            <a:off x="4053323" y="5101853"/>
            <a:ext cx="574040" cy="795092"/>
          </a:xfrm>
          <a:prstGeom prst="rect">
            <a:avLst/>
          </a:prstGeom>
        </p:spPr>
      </p:pic>
      <p:pic>
        <p:nvPicPr>
          <p:cNvPr id="16" name="Picture 15"/>
          <p:cNvPicPr>
            <a:picLocks noChangeAspect="1"/>
          </p:cNvPicPr>
          <p:nvPr userDrawn="1"/>
        </p:nvPicPr>
        <p:blipFill>
          <a:blip r:embed="rId7"/>
          <a:stretch>
            <a:fillRect/>
          </a:stretch>
        </p:blipFill>
        <p:spPr>
          <a:xfrm>
            <a:off x="3099855" y="5181600"/>
            <a:ext cx="1315288" cy="1814463"/>
          </a:xfrm>
          <a:prstGeom prst="rect">
            <a:avLst/>
          </a:prstGeom>
        </p:spPr>
      </p:pic>
      <p:pic>
        <p:nvPicPr>
          <p:cNvPr id="20" name="Picture 19"/>
          <p:cNvPicPr>
            <a:picLocks noChangeAspect="1"/>
          </p:cNvPicPr>
          <p:nvPr userDrawn="1"/>
        </p:nvPicPr>
        <p:blipFill rotWithShape="1">
          <a:blip r:embed="rId7"/>
          <a:srcRect l="58055" b="48170"/>
          <a:stretch/>
        </p:blipFill>
        <p:spPr>
          <a:xfrm rot="10800000">
            <a:off x="10877105" y="-1"/>
            <a:ext cx="1559370" cy="2658147"/>
          </a:xfrm>
          <a:prstGeom prst="rect">
            <a:avLst/>
          </a:prstGeom>
        </p:spPr>
      </p:pic>
      <p:pic>
        <p:nvPicPr>
          <p:cNvPr id="6" name="Picture 5"/>
          <p:cNvPicPr>
            <a:picLocks noChangeAspect="1"/>
          </p:cNvPicPr>
          <p:nvPr userDrawn="1"/>
        </p:nvPicPr>
        <p:blipFill>
          <a:blip r:embed="rId8"/>
          <a:stretch>
            <a:fillRect/>
          </a:stretch>
        </p:blipFill>
        <p:spPr>
          <a:xfrm>
            <a:off x="10389580" y="392114"/>
            <a:ext cx="1192191" cy="1581150"/>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4103872" y="5900849"/>
            <a:ext cx="805012" cy="374747"/>
          </a:xfrm>
          <a:prstGeom prst="rect">
            <a:avLst/>
          </a:prstGeom>
        </p:spPr>
      </p:pic>
      <p:pic>
        <p:nvPicPr>
          <p:cNvPr id="21" name="Picture 20"/>
          <p:cNvPicPr>
            <a:picLocks noChangeAspect="1"/>
          </p:cNvPicPr>
          <p:nvPr userDrawn="1"/>
        </p:nvPicPr>
        <p:blipFill rotWithShape="1">
          <a:blip r:embed="rId5"/>
          <a:srcRect t="38081" r="49995"/>
          <a:stretch/>
        </p:blipFill>
        <p:spPr>
          <a:xfrm>
            <a:off x="11676564" y="-1"/>
            <a:ext cx="759911" cy="1197105"/>
          </a:xfrm>
          <a:prstGeom prst="rect">
            <a:avLst/>
          </a:prstGeom>
        </p:spPr>
      </p:pic>
    </p:spTree>
    <p:extLst>
      <p:ext uri="{BB962C8B-B14F-4D97-AF65-F5344CB8AC3E}">
        <p14:creationId xmlns:p14="http://schemas.microsoft.com/office/powerpoint/2010/main" val="1392538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_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t="15699"/>
          <a:stretch/>
        </p:blipFill>
        <p:spPr>
          <a:xfrm>
            <a:off x="0" y="0"/>
            <a:ext cx="12448674" cy="6994525"/>
          </a:xfrm>
          <a:prstGeom prst="rect">
            <a:avLst/>
          </a:prstGeom>
        </p:spPr>
      </p:pic>
      <p:sp>
        <p:nvSpPr>
          <p:cNvPr id="7" name="Rectangle 6"/>
          <p:cNvSpPr/>
          <p:nvPr userDrawn="1"/>
        </p:nvSpPr>
        <p:spPr bwMode="auto">
          <a:xfrm>
            <a:off x="0" y="0"/>
            <a:ext cx="5303837" cy="6994525"/>
          </a:xfrm>
          <a:prstGeom prst="rect">
            <a:avLst/>
          </a:prstGeom>
          <a:gradFill flip="none" rotWithShape="1">
            <a:gsLst>
              <a:gs pos="2000">
                <a:srgbClr val="F7F7F5"/>
              </a:gs>
              <a:gs pos="100000">
                <a:srgbClr val="F7F7F5">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8" y="2125662"/>
            <a:ext cx="6019799" cy="1181862"/>
          </a:xfrm>
          <a:noFill/>
        </p:spPr>
        <p:txBody>
          <a:bodyPr wrap="square" tIns="91440" bIns="91440" anchor="t" anchorCtr="0">
            <a:spAutoFit/>
          </a:bodyPr>
          <a:lstStyle>
            <a:lvl1pPr>
              <a:defRPr sz="7200" spc="-100" baseline="0">
                <a:solidFill>
                  <a:schemeClr val="bg1"/>
                </a:soli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8574427" y="73210"/>
            <a:ext cx="2048225" cy="953484"/>
          </a:xfrm>
          <a:prstGeom prst="rect">
            <a:avLst/>
          </a:prstGeom>
        </p:spPr>
      </p:pic>
      <p:pic>
        <p:nvPicPr>
          <p:cNvPr id="5" name="Picture 4"/>
          <p:cNvPicPr>
            <a:picLocks noChangeAspect="1"/>
          </p:cNvPicPr>
          <p:nvPr userDrawn="1"/>
        </p:nvPicPr>
        <p:blipFill>
          <a:blip r:embed="rId4"/>
          <a:stretch>
            <a:fillRect/>
          </a:stretch>
        </p:blipFill>
        <p:spPr>
          <a:xfrm>
            <a:off x="9887054" y="-1071631"/>
            <a:ext cx="3155178" cy="4266944"/>
          </a:xfrm>
          <a:prstGeom prst="rect">
            <a:avLst/>
          </a:prstGeom>
        </p:spPr>
      </p:pic>
      <p:pic>
        <p:nvPicPr>
          <p:cNvPr id="6" name="Picture 5"/>
          <p:cNvPicPr>
            <a:picLocks noChangeAspect="1"/>
          </p:cNvPicPr>
          <p:nvPr userDrawn="1"/>
        </p:nvPicPr>
        <p:blipFill>
          <a:blip r:embed="rId5"/>
          <a:stretch>
            <a:fillRect/>
          </a:stretch>
        </p:blipFill>
        <p:spPr>
          <a:xfrm>
            <a:off x="6912454" y="3348934"/>
            <a:ext cx="1330810" cy="1764994"/>
          </a:xfrm>
          <a:prstGeom prst="rect">
            <a:avLst/>
          </a:prstGeom>
        </p:spPr>
      </p:pic>
      <p:pic>
        <p:nvPicPr>
          <p:cNvPr id="9" name="Picture 8"/>
          <p:cNvPicPr>
            <a:picLocks noChangeAspect="1"/>
          </p:cNvPicPr>
          <p:nvPr userDrawn="1"/>
        </p:nvPicPr>
        <p:blipFill>
          <a:blip r:embed="rId6"/>
          <a:stretch>
            <a:fillRect/>
          </a:stretch>
        </p:blipFill>
        <p:spPr>
          <a:xfrm>
            <a:off x="10793770" y="595396"/>
            <a:ext cx="965093" cy="1336731"/>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7466538" y="3770870"/>
            <a:ext cx="882041" cy="410605"/>
          </a:xfrm>
          <a:prstGeom prst="rect">
            <a:avLst/>
          </a:prstGeom>
        </p:spPr>
      </p:pic>
      <p:pic>
        <p:nvPicPr>
          <p:cNvPr id="13" name="Picture 12"/>
          <p:cNvPicPr>
            <a:picLocks noChangeAspect="1"/>
          </p:cNvPicPr>
          <p:nvPr userDrawn="1"/>
        </p:nvPicPr>
        <p:blipFill>
          <a:blip r:embed="rId7"/>
          <a:stretch>
            <a:fillRect/>
          </a:stretch>
        </p:blipFill>
        <p:spPr>
          <a:xfrm>
            <a:off x="7931220" y="3401184"/>
            <a:ext cx="192017" cy="244288"/>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11114613" y="1010625"/>
            <a:ext cx="906259" cy="421879"/>
          </a:xfrm>
          <a:prstGeom prst="rect">
            <a:avLst/>
          </a:prstGeom>
        </p:spPr>
      </p:pic>
      <p:pic>
        <p:nvPicPr>
          <p:cNvPr id="8" name="Picture 7"/>
          <p:cNvPicPr>
            <a:picLocks noChangeAspect="1"/>
          </p:cNvPicPr>
          <p:nvPr userDrawn="1"/>
        </p:nvPicPr>
        <p:blipFill>
          <a:blip r:embed="rId7"/>
          <a:stretch>
            <a:fillRect/>
          </a:stretch>
        </p:blipFill>
        <p:spPr>
          <a:xfrm>
            <a:off x="7860788" y="3590424"/>
            <a:ext cx="340004" cy="432561"/>
          </a:xfrm>
          <a:prstGeom prst="rect">
            <a:avLst/>
          </a:prstGeom>
        </p:spPr>
      </p:pic>
      <p:pic>
        <p:nvPicPr>
          <p:cNvPr id="15" name="Picture 14"/>
          <p:cNvPicPr>
            <a:picLocks noChangeAspect="1"/>
          </p:cNvPicPr>
          <p:nvPr userDrawn="1"/>
        </p:nvPicPr>
        <p:blipFill rotWithShape="1">
          <a:blip r:embed="rId3">
            <a:lum bright="70000" contrast="-70000"/>
          </a:blip>
          <a:srcRect t="-11976" r="34780" b="1"/>
          <a:stretch/>
        </p:blipFill>
        <p:spPr>
          <a:xfrm>
            <a:off x="11112835" y="2125662"/>
            <a:ext cx="1335840" cy="1067673"/>
          </a:xfrm>
          <a:prstGeom prst="rect">
            <a:avLst/>
          </a:prstGeom>
        </p:spPr>
      </p:pic>
    </p:spTree>
    <p:extLst>
      <p:ext uri="{BB962C8B-B14F-4D97-AF65-F5344CB8AC3E}">
        <p14:creationId xmlns:p14="http://schemas.microsoft.com/office/powerpoint/2010/main" val="1860593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86AC"/>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l="1" t="8796" r="-226" b="7226"/>
          <a:stretch/>
        </p:blipFill>
        <p:spPr>
          <a:xfrm>
            <a:off x="-43876" y="0"/>
            <a:ext cx="12508591" cy="6987222"/>
          </a:xfrm>
          <a:prstGeom prst="rect">
            <a:avLst/>
          </a:prstGeom>
        </p:spPr>
      </p:pic>
      <p:sp>
        <p:nvSpPr>
          <p:cNvPr id="2" name="Title 1"/>
          <p:cNvSpPr>
            <a:spLocks noGrp="1"/>
          </p:cNvSpPr>
          <p:nvPr>
            <p:ph type="title" hasCustomPrompt="1"/>
          </p:nvPr>
        </p:nvSpPr>
        <p:spPr>
          <a:xfrm>
            <a:off x="274638" y="4546569"/>
            <a:ext cx="6019799" cy="1181862"/>
          </a:xfrm>
          <a:noFill/>
        </p:spPr>
        <p:txBody>
          <a:bodyPr wrap="square" tIns="91440" bIns="91440" anchor="t" anchorCtr="0">
            <a:spAutoFit/>
          </a:bodyPr>
          <a:lstStyle>
            <a:lvl1pPr>
              <a:defRPr sz="7200" spc="-100" baseline="0">
                <a:solidFill>
                  <a:schemeClr val="tx1"/>
                </a:soli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0" name="Picture 9"/>
          <p:cNvPicPr>
            <a:picLocks noChangeAspect="1"/>
          </p:cNvPicPr>
          <p:nvPr userDrawn="1"/>
        </p:nvPicPr>
        <p:blipFill>
          <a:blip r:embed="rId3">
            <a:lum bright="70000" contrast="-70000"/>
          </a:blip>
          <a:stretch>
            <a:fillRect/>
          </a:stretch>
        </p:blipFill>
        <p:spPr>
          <a:xfrm>
            <a:off x="9074864" y="4571972"/>
            <a:ext cx="906259" cy="421879"/>
          </a:xfrm>
          <a:prstGeom prst="rect">
            <a:avLst/>
          </a:prstGeom>
        </p:spPr>
      </p:pic>
      <p:pic>
        <p:nvPicPr>
          <p:cNvPr id="17" name="Picture 16"/>
          <p:cNvPicPr>
            <a:picLocks noChangeAspect="1"/>
          </p:cNvPicPr>
          <p:nvPr userDrawn="1"/>
        </p:nvPicPr>
        <p:blipFill rotWithShape="1">
          <a:blip r:embed="rId4"/>
          <a:srcRect t="59490" r="38367"/>
          <a:stretch/>
        </p:blipFill>
        <p:spPr>
          <a:xfrm>
            <a:off x="8361222" y="0"/>
            <a:ext cx="4075254" cy="3407713"/>
          </a:xfrm>
          <a:prstGeom prst="rect">
            <a:avLst/>
          </a:prstGeom>
        </p:spPr>
      </p:pic>
      <p:pic>
        <p:nvPicPr>
          <p:cNvPr id="18" name="Picture 17"/>
          <p:cNvPicPr>
            <a:picLocks noChangeAspect="1"/>
          </p:cNvPicPr>
          <p:nvPr userDrawn="1"/>
        </p:nvPicPr>
        <p:blipFill>
          <a:blip r:embed="rId5"/>
          <a:stretch>
            <a:fillRect/>
          </a:stretch>
        </p:blipFill>
        <p:spPr>
          <a:xfrm>
            <a:off x="7907006" y="740685"/>
            <a:ext cx="3170463" cy="4373711"/>
          </a:xfrm>
          <a:prstGeom prst="rect">
            <a:avLst/>
          </a:prstGeom>
        </p:spPr>
      </p:pic>
      <p:pic>
        <p:nvPicPr>
          <p:cNvPr id="15" name="Picture 14"/>
          <p:cNvPicPr>
            <a:picLocks noChangeAspect="1"/>
          </p:cNvPicPr>
          <p:nvPr userDrawn="1"/>
        </p:nvPicPr>
        <p:blipFill>
          <a:blip r:embed="rId6"/>
          <a:stretch>
            <a:fillRect/>
          </a:stretch>
        </p:blipFill>
        <p:spPr>
          <a:xfrm>
            <a:off x="10679685" y="2867704"/>
            <a:ext cx="1046428" cy="1449387"/>
          </a:xfrm>
          <a:prstGeom prst="rect">
            <a:avLst/>
          </a:prstGeom>
        </p:spPr>
      </p:pic>
      <p:pic>
        <p:nvPicPr>
          <p:cNvPr id="16" name="Picture 15"/>
          <p:cNvPicPr>
            <a:picLocks noChangeAspect="1"/>
          </p:cNvPicPr>
          <p:nvPr userDrawn="1"/>
        </p:nvPicPr>
        <p:blipFill>
          <a:blip r:embed="rId3">
            <a:lum bright="70000" contrast="-70000"/>
          </a:blip>
          <a:stretch>
            <a:fillRect/>
          </a:stretch>
        </p:blipFill>
        <p:spPr>
          <a:xfrm>
            <a:off x="10143819" y="3592397"/>
            <a:ext cx="906259" cy="421879"/>
          </a:xfrm>
          <a:prstGeom prst="rect">
            <a:avLst/>
          </a:prstGeom>
        </p:spPr>
      </p:pic>
      <p:pic>
        <p:nvPicPr>
          <p:cNvPr id="6" name="Picture 5"/>
          <p:cNvPicPr>
            <a:picLocks noChangeAspect="1"/>
          </p:cNvPicPr>
          <p:nvPr userDrawn="1"/>
        </p:nvPicPr>
        <p:blipFill>
          <a:blip r:embed="rId7"/>
          <a:stretch>
            <a:fillRect/>
          </a:stretch>
        </p:blipFill>
        <p:spPr>
          <a:xfrm rot="21008113">
            <a:off x="9348111" y="3789855"/>
            <a:ext cx="1330810" cy="1764994"/>
          </a:xfrm>
          <a:prstGeom prst="rect">
            <a:avLst/>
          </a:prstGeom>
        </p:spPr>
      </p:pic>
    </p:spTree>
    <p:extLst>
      <p:ext uri="{BB962C8B-B14F-4D97-AF65-F5344CB8AC3E}">
        <p14:creationId xmlns:p14="http://schemas.microsoft.com/office/powerpoint/2010/main" val="1720371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rgbClr val="0086AC"/>
        </a:solidFill>
        <a:effectLst/>
      </p:bgPr>
    </p:bg>
    <p:spTree>
      <p:nvGrpSpPr>
        <p:cNvPr id="1" name=""/>
        <p:cNvGrpSpPr/>
        <p:nvPr/>
      </p:nvGrpSpPr>
      <p:grpSpPr>
        <a:xfrm>
          <a:off x="0" y="0"/>
          <a:ext cx="0" cy="0"/>
          <a:chOff x="0" y="0"/>
          <a:chExt cx="0" cy="0"/>
        </a:xfrm>
      </p:grpSpPr>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grpSp>
        <p:nvGrpSpPr>
          <p:cNvPr id="20" name="Group 19"/>
          <p:cNvGrpSpPr/>
          <p:nvPr userDrawn="1"/>
        </p:nvGrpSpPr>
        <p:grpSpPr>
          <a:xfrm>
            <a:off x="5813395" y="124441"/>
            <a:ext cx="6245593" cy="7209808"/>
            <a:chOff x="5813395" y="124441"/>
            <a:chExt cx="6245593" cy="7209808"/>
          </a:xfrm>
        </p:grpSpPr>
        <p:pic>
          <p:nvPicPr>
            <p:cNvPr id="21" name="Picture 20"/>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23" name="Picture 22"/>
            <p:cNvPicPr>
              <a:picLocks noChangeAspect="1"/>
            </p:cNvPicPr>
            <p:nvPr/>
          </p:nvPicPr>
          <p:blipFill>
            <a:blip r:embed="rId3"/>
            <a:stretch>
              <a:fillRect/>
            </a:stretch>
          </p:blipFill>
          <p:spPr>
            <a:xfrm>
              <a:off x="6133373" y="124441"/>
              <a:ext cx="3035177" cy="4104659"/>
            </a:xfrm>
            <a:prstGeom prst="rect">
              <a:avLst/>
            </a:prstGeom>
          </p:spPr>
        </p:pic>
        <p:pic>
          <p:nvPicPr>
            <p:cNvPr id="24" name="Picture 23"/>
            <p:cNvPicPr>
              <a:picLocks noChangeAspect="1"/>
            </p:cNvPicPr>
            <p:nvPr/>
          </p:nvPicPr>
          <p:blipFill>
            <a:blip r:embed="rId4"/>
            <a:stretch>
              <a:fillRect/>
            </a:stretch>
          </p:blipFill>
          <p:spPr>
            <a:xfrm>
              <a:off x="8198644" y="1001712"/>
              <a:ext cx="3079149" cy="4083737"/>
            </a:xfrm>
            <a:prstGeom prst="rect">
              <a:avLst/>
            </a:prstGeom>
          </p:spPr>
        </p:pic>
        <p:pic>
          <p:nvPicPr>
            <p:cNvPr id="25" name="Picture 24"/>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6" name="Picture 25"/>
            <p:cNvPicPr>
              <a:picLocks noChangeAspect="1"/>
            </p:cNvPicPr>
            <p:nvPr/>
          </p:nvPicPr>
          <p:blipFill>
            <a:blip r:embed="rId5"/>
            <a:stretch>
              <a:fillRect/>
            </a:stretch>
          </p:blipFill>
          <p:spPr>
            <a:xfrm>
              <a:off x="6950974" y="3178032"/>
              <a:ext cx="3266895" cy="4156217"/>
            </a:xfrm>
            <a:prstGeom prst="rect">
              <a:avLst/>
            </a:prstGeom>
          </p:spPr>
        </p:pic>
        <p:pic>
          <p:nvPicPr>
            <p:cNvPr id="27" name="Picture 26"/>
            <p:cNvPicPr>
              <a:picLocks noChangeAspect="1"/>
            </p:cNvPicPr>
            <p:nvPr/>
          </p:nvPicPr>
          <p:blipFill>
            <a:blip r:embed="rId6"/>
            <a:stretch>
              <a:fillRect/>
            </a:stretch>
          </p:blipFill>
          <p:spPr>
            <a:xfrm>
              <a:off x="7451355" y="4105275"/>
              <a:ext cx="1046428" cy="1449387"/>
            </a:xfrm>
            <a:prstGeom prst="rect">
              <a:avLst/>
            </a:prstGeom>
          </p:spPr>
        </p:pic>
        <p:pic>
          <p:nvPicPr>
            <p:cNvPr id="28" name="Picture 27"/>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1213852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750" fill="hold"/>
                                        <p:tgtEl>
                                          <p:spTgt spid="20"/>
                                        </p:tgtEl>
                                        <p:attrNameLst>
                                          <p:attrName>ppt_x</p:attrName>
                                        </p:attrNameLst>
                                      </p:cBhvr>
                                      <p:tavLst>
                                        <p:tav tm="0">
                                          <p:val>
                                            <p:strVal val="1+#ppt_w/2"/>
                                          </p:val>
                                        </p:tav>
                                        <p:tav tm="100000">
                                          <p:val>
                                            <p:strVal val="#ppt_x"/>
                                          </p:val>
                                        </p:tav>
                                      </p:tavLst>
                                    </p:anim>
                                    <p:anim calcmode="lin" valueType="num">
                                      <p:cBhvr additive="base">
                                        <p:cTn id="8" dur="17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50619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79825884"/>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5965776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2096799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86AC"/>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09826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0086A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10371404" y="-2217738"/>
            <a:ext cx="3266895" cy="4156217"/>
          </a:xfrm>
          <a:prstGeom prst="rect">
            <a:avLst/>
          </a:prstGeom>
        </p:spPr>
      </p:pic>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3" name="Picture 12"/>
          <p:cNvPicPr>
            <a:picLocks noChangeAspect="1"/>
          </p:cNvPicPr>
          <p:nvPr userDrawn="1"/>
        </p:nvPicPr>
        <p:blipFill>
          <a:blip r:embed="rId3">
            <a:lum bright="70000" contrast="-70000"/>
          </a:blip>
          <a:stretch>
            <a:fillRect/>
          </a:stretch>
        </p:blipFill>
        <p:spPr>
          <a:xfrm>
            <a:off x="10880462" y="258566"/>
            <a:ext cx="1207787" cy="562246"/>
          </a:xfrm>
          <a:prstGeom prst="rect">
            <a:avLst/>
          </a:prstGeom>
        </p:spPr>
      </p:pic>
      <p:pic>
        <p:nvPicPr>
          <p:cNvPr id="14" name="Picture 13"/>
          <p:cNvPicPr>
            <a:picLocks noChangeAspect="1"/>
          </p:cNvPicPr>
          <p:nvPr userDrawn="1"/>
        </p:nvPicPr>
        <p:blipFill>
          <a:blip r:embed="rId4"/>
          <a:stretch>
            <a:fillRect/>
          </a:stretch>
        </p:blipFill>
        <p:spPr>
          <a:xfrm>
            <a:off x="11653730" y="480872"/>
            <a:ext cx="496504" cy="687699"/>
          </a:xfrm>
          <a:prstGeom prst="rect">
            <a:avLst/>
          </a:prstGeom>
        </p:spPr>
      </p:pic>
    </p:spTree>
    <p:extLst>
      <p:ext uri="{BB962C8B-B14F-4D97-AF65-F5344CB8AC3E}">
        <p14:creationId xmlns:p14="http://schemas.microsoft.com/office/powerpoint/2010/main" val="3924169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798870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86AC"/>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3" name="Group 82"/>
          <p:cNvGrpSpPr/>
          <p:nvPr userDrawn="1"/>
        </p:nvGrpSpPr>
        <p:grpSpPr>
          <a:xfrm>
            <a:off x="9163050" y="4660900"/>
            <a:ext cx="511175" cy="787400"/>
            <a:chOff x="8189913" y="3194051"/>
            <a:chExt cx="511175" cy="787400"/>
          </a:xfrm>
        </p:grpSpPr>
        <p:sp>
          <p:nvSpPr>
            <p:cNvPr id="84"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2" name="Group 91"/>
          <p:cNvGrpSpPr/>
          <p:nvPr userDrawn="1"/>
        </p:nvGrpSpPr>
        <p:grpSpPr>
          <a:xfrm>
            <a:off x="5543550" y="4829175"/>
            <a:ext cx="458788" cy="709612"/>
            <a:chOff x="4570413" y="3209926"/>
            <a:chExt cx="458788" cy="709612"/>
          </a:xfrm>
        </p:grpSpPr>
        <p:sp>
          <p:nvSpPr>
            <p:cNvPr id="93"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1"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2" name="Group 101"/>
          <p:cNvGrpSpPr/>
          <p:nvPr userDrawn="1"/>
        </p:nvGrpSpPr>
        <p:grpSpPr>
          <a:xfrm>
            <a:off x="1024729" y="2354262"/>
            <a:ext cx="3387726" cy="446088"/>
            <a:chOff x="1092200" y="1960563"/>
            <a:chExt cx="3387726" cy="446088"/>
          </a:xfrm>
        </p:grpSpPr>
        <p:sp>
          <p:nvSpPr>
            <p:cNvPr id="103"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8" name="Group 117"/>
          <p:cNvGrpSpPr/>
          <p:nvPr userDrawn="1"/>
        </p:nvGrpSpPr>
        <p:grpSpPr>
          <a:xfrm>
            <a:off x="1432717" y="2901950"/>
            <a:ext cx="3284538" cy="342900"/>
            <a:chOff x="1500188" y="2508251"/>
            <a:chExt cx="3284538" cy="342900"/>
          </a:xfrm>
        </p:grpSpPr>
        <p:sp>
          <p:nvSpPr>
            <p:cNvPr id="119"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2" name="Group 131"/>
          <p:cNvGrpSpPr/>
          <p:nvPr userDrawn="1"/>
        </p:nvGrpSpPr>
        <p:grpSpPr>
          <a:xfrm>
            <a:off x="4631530" y="906463"/>
            <a:ext cx="4872038" cy="4795838"/>
            <a:chOff x="3657600" y="-6505575"/>
            <a:chExt cx="4872038" cy="4795838"/>
          </a:xfrm>
        </p:grpSpPr>
        <p:sp>
          <p:nvSpPr>
            <p:cNvPr id="133"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48" name="Group 147"/>
          <p:cNvGrpSpPr/>
          <p:nvPr userDrawn="1"/>
        </p:nvGrpSpPr>
        <p:grpSpPr>
          <a:xfrm>
            <a:off x="8232775" y="6223000"/>
            <a:ext cx="454025" cy="703262"/>
            <a:chOff x="7259638" y="4756151"/>
            <a:chExt cx="454025" cy="703262"/>
          </a:xfrm>
        </p:grpSpPr>
        <p:sp>
          <p:nvSpPr>
            <p:cNvPr id="149"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95189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anim calcmode="lin" valueType="num">
                                      <p:cBhvr>
                                        <p:cTn id="8" dur="500" fill="hold"/>
                                        <p:tgtEl>
                                          <p:spTgt spid="132"/>
                                        </p:tgtEl>
                                        <p:attrNameLst>
                                          <p:attrName>ppt_x</p:attrName>
                                        </p:attrNameLst>
                                      </p:cBhvr>
                                      <p:tavLst>
                                        <p:tav tm="0">
                                          <p:val>
                                            <p:strVal val="#ppt_x"/>
                                          </p:val>
                                        </p:tav>
                                        <p:tav tm="100000">
                                          <p:val>
                                            <p:strVal val="#ppt_x"/>
                                          </p:val>
                                        </p:tav>
                                      </p:tavLst>
                                    </p:anim>
                                    <p:anim calcmode="lin" valueType="num">
                                      <p:cBhvr>
                                        <p:cTn id="9" dur="500" fill="hold"/>
                                        <p:tgtEl>
                                          <p:spTgt spid="13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250"/>
                                        <p:tgtEl>
                                          <p:spTgt spid="102"/>
                                        </p:tgtEl>
                                      </p:cBhvr>
                                    </p:animEffect>
                                  </p:childTnLst>
                                </p:cTn>
                              </p:par>
                              <p:par>
                                <p:cTn id="13" presetID="10" presetClass="entr" presetSubtype="0" fill="hold" nodeType="withEffect">
                                  <p:stCondLst>
                                    <p:cond delay="1250"/>
                                  </p:stCondLst>
                                  <p:childTnLst>
                                    <p:set>
                                      <p:cBhvr>
                                        <p:cTn id="14" dur="1" fill="hold">
                                          <p:stCondLst>
                                            <p:cond delay="0"/>
                                          </p:stCondLst>
                                        </p:cTn>
                                        <p:tgtEl>
                                          <p:spTgt spid="118"/>
                                        </p:tgtEl>
                                        <p:attrNameLst>
                                          <p:attrName>style.visibility</p:attrName>
                                        </p:attrNameLst>
                                      </p:cBhvr>
                                      <p:to>
                                        <p:strVal val="visible"/>
                                      </p:to>
                                    </p:set>
                                    <p:animEffect transition="in" filter="fade">
                                      <p:cBhvr>
                                        <p:cTn id="15" dur="250"/>
                                        <p:tgtEl>
                                          <p:spTgt spid="11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102"/>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11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1"/>
                                        </p:tgtEl>
                                        <p:attrNameLst>
                                          <p:attrName>style.visibility</p:attrName>
                                        </p:attrNameLst>
                                      </p:cBhvr>
                                      <p:to>
                                        <p:strVal val="visible"/>
                                      </p:to>
                                    </p:set>
                                    <p:animEffect transition="in" filter="fade">
                                      <p:cBhvr>
                                        <p:cTn id="22" dur="250"/>
                                        <p:tgtEl>
                                          <p:spTgt spid="101"/>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1"/>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100"/>
                                        <p:tgtEl>
                                          <p:spTgt spid="83"/>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3"/>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148"/>
                                        </p:tgtEl>
                                        <p:attrNameLst>
                                          <p:attrName>style.visibility</p:attrName>
                                        </p:attrNameLst>
                                      </p:cBhvr>
                                      <p:to>
                                        <p:strVal val="visible"/>
                                      </p:to>
                                    </p:set>
                                    <p:animEffect transition="in" filter="fade">
                                      <p:cBhvr>
                                        <p:cTn id="32" dur="100"/>
                                        <p:tgtEl>
                                          <p:spTgt spid="148"/>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148"/>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
                                        <p:tgtEl>
                                          <p:spTgt spid="9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9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39248728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22001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1196221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6747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1938146661"/>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image" Target="../media/image1.emf"/><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theme" Target="../theme/theme2.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image" Target="../media/image1.emf"/><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750317772"/>
      </p:ext>
    </p:extLst>
  </p:cSld>
  <p:clrMap bg1="lt1" tx1="dk1" bg2="lt2" tx2="dk2" accent1="accent1" accent2="accent2" accent3="accent3" accent4="accent4" accent5="accent5" accent6="accent6" hlink="hlink" folHlink="folHlink"/>
  <p:sldLayoutIdLst>
    <p:sldLayoutId id="2147484469" r:id="rId1"/>
    <p:sldLayoutId id="2147484388" r:id="rId2"/>
    <p:sldLayoutId id="2147484392" r:id="rId3"/>
    <p:sldLayoutId id="2147484396" r:id="rId4"/>
    <p:sldLayoutId id="2147484397" r:id="rId5"/>
    <p:sldLayoutId id="2147484398" r:id="rId6"/>
    <p:sldLayoutId id="2147484401" r:id="rId7"/>
    <p:sldLayoutId id="2147484404" r:id="rId8"/>
    <p:sldLayoutId id="2147484405" r:id="rId9"/>
    <p:sldLayoutId id="2147484470" r:id="rId10"/>
    <p:sldLayoutId id="2147484409" r:id="rId11"/>
    <p:sldLayoutId id="2147484472" r:id="rId12"/>
    <p:sldLayoutId id="2147484474" r:id="rId13"/>
    <p:sldLayoutId id="2147484476" r:id="rId14"/>
    <p:sldLayoutId id="2147484478" r:id="rId15"/>
    <p:sldLayoutId id="2147484503" r:id="rId16"/>
    <p:sldLayoutId id="2147484504" r:id="rId17"/>
    <p:sldLayoutId id="2147484505" r:id="rId18"/>
    <p:sldLayoutId id="2147484473"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2080302598"/>
      </p:ext>
    </p:extLst>
  </p:cSld>
  <p:clrMap bg1="dk1" tx1="lt1" bg2="dk2" tx2="lt2" accent1="accent1" accent2="accent2" accent3="accent3" accent4="accent4" accent5="accent5" accent6="accent6" hlink="hlink" folHlink="folHlink"/>
  <p:sldLayoutIdLst>
    <p:sldLayoutId id="2147484480" r:id="rId1"/>
    <p:sldLayoutId id="2147484481" r:id="rId2"/>
    <p:sldLayoutId id="2147484482" r:id="rId3"/>
    <p:sldLayoutId id="2147484483" r:id="rId4"/>
    <p:sldLayoutId id="2147484484" r:id="rId5"/>
    <p:sldLayoutId id="2147484485" r:id="rId6"/>
    <p:sldLayoutId id="2147484486" r:id="rId7"/>
    <p:sldLayoutId id="2147484487" r:id="rId8"/>
    <p:sldLayoutId id="2147484488" r:id="rId9"/>
    <p:sldLayoutId id="2147484489" r:id="rId10"/>
    <p:sldLayoutId id="2147484490" r:id="rId11"/>
    <p:sldLayoutId id="2147484491" r:id="rId12"/>
    <p:sldLayoutId id="2147484492" r:id="rId13"/>
    <p:sldLayoutId id="2147484493" r:id="rId14"/>
    <p:sldLayoutId id="2147484494" r:id="rId15"/>
    <p:sldLayoutId id="2147484495" r:id="rId16"/>
    <p:sldLayoutId id="2147484496" r:id="rId17"/>
    <p:sldLayoutId id="2147484497" r:id="rId18"/>
    <p:sldLayoutId id="2147484498" r:id="rId19"/>
    <p:sldLayoutId id="2147484499" r:id="rId20"/>
    <p:sldLayoutId id="2147484500" r:id="rId21"/>
    <p:sldLayoutId id="2147484501" r:id="rId22"/>
    <p:sldLayoutId id="2147484502" r:id="rId2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212822725"/>
      </p:ext>
    </p:extLst>
  </p:cSld>
  <p:clrMap bg1="lt1" tx1="dk1" bg2="lt2" tx2="dk2" accent1="accent1" accent2="accent2" accent3="accent3" accent4="accent4" accent5="accent5" accent6="accent6" hlink="hlink" folHlink="folHlink"/>
  <p:sldLayoutIdLst>
    <p:sldLayoutId id="2147484507" r:id="rId1"/>
    <p:sldLayoutId id="2147484508" r:id="rId2"/>
    <p:sldLayoutId id="2147484509" r:id="rId3"/>
    <p:sldLayoutId id="2147484510" r:id="rId4"/>
    <p:sldLayoutId id="2147484511" r:id="rId5"/>
    <p:sldLayoutId id="2147484512" r:id="rId6"/>
    <p:sldLayoutId id="2147484513" r:id="rId7"/>
    <p:sldLayoutId id="2147484514" r:id="rId8"/>
    <p:sldLayoutId id="2147484515" r:id="rId9"/>
    <p:sldLayoutId id="2147484516" r:id="rId10"/>
    <p:sldLayoutId id="2147484517" r:id="rId11"/>
    <p:sldLayoutId id="2147484518" r:id="rId12"/>
    <p:sldLayoutId id="2147484519" r:id="rId13"/>
    <p:sldLayoutId id="2147484520" r:id="rId14"/>
    <p:sldLayoutId id="2147484521" r:id="rId15"/>
    <p:sldLayoutId id="2147484522" r:id="rId16"/>
    <p:sldLayoutId id="2147484523" r:id="rId17"/>
    <p:sldLayoutId id="2147484524" r:id="rId18"/>
    <p:sldLayoutId id="2147484525" r:id="rId19"/>
    <p:sldLayoutId id="2147484526" r:id="rId20"/>
    <p:sldLayoutId id="2147484527" r:id="rId21"/>
    <p:sldLayoutId id="2147484528" r:id="rId22"/>
    <p:sldLayoutId id="2147484529" r:id="rId23"/>
    <p:sldLayoutId id="2147484530" r:id="rId24"/>
    <p:sldLayoutId id="2147484531" r:id="rId25"/>
    <p:sldLayoutId id="2147484532"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35.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7.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8" Type="http://schemas.openxmlformats.org/officeDocument/2006/relationships/hyperlink" Target="https://docs.microsoft.com/en-us/azure/sql-data-warehouse/sql-data-warehouse-tables-temporary" TargetMode="External"/><Relationship Id="rId3" Type="http://schemas.openxmlformats.org/officeDocument/2006/relationships/hyperlink" Target="https://docs.microsoft.com/en-us/azure/sql-data-warehouse/what-is-a-data-warehouse-unit-dwu-cdwu" TargetMode="External"/><Relationship Id="rId7" Type="http://schemas.openxmlformats.org/officeDocument/2006/relationships/hyperlink" Target="https://docs.microsoft.com/en-us/azure/sql-data-warehouse/memory-and-concurrency-limits#concurrency-maximums" TargetMode="External"/><Relationship Id="rId2" Type="http://schemas.openxmlformats.org/officeDocument/2006/relationships/notesSlide" Target="../notesSlides/notesSlide32.xml"/><Relationship Id="rId1" Type="http://schemas.openxmlformats.org/officeDocument/2006/relationships/slideLayout" Target="../slideLayouts/slideLayout15.xml"/><Relationship Id="rId6" Type="http://schemas.openxmlformats.org/officeDocument/2006/relationships/hyperlink" Target="https://docs.microsoft.com/en-us/azure/sql-data-warehouse/memory-and-concurrency-limits" TargetMode="External"/><Relationship Id="rId5" Type="http://schemas.openxmlformats.org/officeDocument/2006/relationships/hyperlink" Target="https://docs.microsoft.com/en-us/azure/sql-data-warehouse/resource-classes-for-workload-management" TargetMode="External"/><Relationship Id="rId4" Type="http://schemas.openxmlformats.org/officeDocument/2006/relationships/hyperlink" Target="https://docs.microsoft.com/en-us/azure/sql-data-warehouse/sql-data-warehouse-get-started-create-support-ticke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hyperlink" Target="https://msdn.microsoft.com/library/ms186981.aspx" TargetMode="External"/><Relationship Id="rId2" Type="http://schemas.openxmlformats.org/officeDocument/2006/relationships/hyperlink" Target="https://docs.microsoft.com/en-us/azure/sql-data-warehouse/sql-data-warehouse-tables-data-types" TargetMode="Externa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hyperlink" Target="https://support.microsoft.com/en-us/help/913050/error-message-when-you-run-a-query-in-sql-server-2005-internal-error-a" TargetMode="Externa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hyperlink" Target="http://aka.ms/sql-dw-feedback" TargetMode="External"/><Relationship Id="rId2" Type="http://schemas.openxmlformats.org/officeDocument/2006/relationships/hyperlink" Target="http://aka.ms/sqldw" TargetMode="Externa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slideLayout" Target="../slideLayouts/slideLayout19.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277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lstStyle/>
          <a:p>
            <a:r>
              <a:rPr lang="en-US" dirty="0"/>
              <a:t>SaaS customer isolation</a:t>
            </a:r>
          </a:p>
        </p:txBody>
      </p:sp>
      <p:pic>
        <p:nvPicPr>
          <p:cNvPr id="5" name="Picture 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2798525" y="3086326"/>
            <a:ext cx="795710" cy="795710"/>
          </a:xfrm>
          <a:prstGeom prst="rect">
            <a:avLst/>
          </a:prstGeom>
        </p:spPr>
      </p:pic>
      <p:pic>
        <p:nvPicPr>
          <p:cNvPr id="7" name="Picture 6"/>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4307694" y="3086326"/>
            <a:ext cx="795710" cy="795710"/>
          </a:xfrm>
          <a:prstGeom prst="rect">
            <a:avLst/>
          </a:prstGeom>
        </p:spPr>
      </p:pic>
      <p:cxnSp>
        <p:nvCxnSpPr>
          <p:cNvPr id="20" name="Straight Arrow Connector 19"/>
          <p:cNvCxnSpPr>
            <a:stCxn id="5" idx="3"/>
            <a:endCxn id="7" idx="1"/>
          </p:cNvCxnSpPr>
          <p:nvPr/>
        </p:nvCxnSpPr>
        <p:spPr>
          <a:xfrm>
            <a:off x="3594235" y="3484181"/>
            <a:ext cx="71345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 idx="3"/>
            <a:endCxn id="38" idx="1"/>
          </p:cNvCxnSpPr>
          <p:nvPr/>
        </p:nvCxnSpPr>
        <p:spPr>
          <a:xfrm flipV="1">
            <a:off x="5103406" y="2014627"/>
            <a:ext cx="1458532" cy="14695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9274757" y="3523123"/>
            <a:ext cx="1708236" cy="647123"/>
          </a:xfrm>
          <a:prstGeom prst="rect">
            <a:avLst/>
          </a:prstGeom>
          <a:noFill/>
        </p:spPr>
        <p:txBody>
          <a:bodyPr wrap="none" lIns="186494" tIns="149196" rIns="186494" bIns="149196" rtlCol="0">
            <a:spAutoFit/>
          </a:bodyPr>
          <a:lstStyle/>
          <a:p>
            <a:pPr>
              <a:lnSpc>
                <a:spcPct val="90000"/>
              </a:lnSpc>
            </a:pPr>
            <a:r>
              <a:rPr lang="en-US" sz="2448" b="1" dirty="0">
                <a:gradFill>
                  <a:gsLst>
                    <a:gs pos="2917">
                      <a:schemeClr val="tx1"/>
                    </a:gs>
                    <a:gs pos="30000">
                      <a:schemeClr val="tx1"/>
                    </a:gs>
                  </a:gsLst>
                  <a:lin ang="5400000" scaled="0"/>
                </a:gradFill>
              </a:rPr>
              <a:t>Customer</a:t>
            </a:r>
          </a:p>
        </p:txBody>
      </p:sp>
      <p:sp>
        <p:nvSpPr>
          <p:cNvPr id="56" name="TextBox 55"/>
          <p:cNvSpPr txBox="1"/>
          <p:nvPr/>
        </p:nvSpPr>
        <p:spPr>
          <a:xfrm>
            <a:off x="1460268" y="3723292"/>
            <a:ext cx="1945168" cy="647123"/>
          </a:xfrm>
          <a:prstGeom prst="rect">
            <a:avLst/>
          </a:prstGeom>
          <a:noFill/>
        </p:spPr>
        <p:txBody>
          <a:bodyPr wrap="none" lIns="186494" tIns="149196" rIns="186494" bIns="149196" rtlCol="0">
            <a:spAutoFit/>
          </a:bodyPr>
          <a:lstStyle/>
          <a:p>
            <a:pPr>
              <a:lnSpc>
                <a:spcPct val="90000"/>
              </a:lnSpc>
            </a:pPr>
            <a:r>
              <a:rPr lang="en-US" sz="2448" dirty="0">
                <a:gradFill>
                  <a:gsLst>
                    <a:gs pos="2917">
                      <a:schemeClr val="tx1"/>
                    </a:gs>
                    <a:gs pos="30000">
                      <a:schemeClr val="tx1"/>
                    </a:gs>
                  </a:gsLst>
                  <a:lin ang="5400000" scaled="0"/>
                </a:gradFill>
              </a:rPr>
              <a:t>Clickstream</a:t>
            </a:r>
          </a:p>
        </p:txBody>
      </p:sp>
      <p:sp>
        <p:nvSpPr>
          <p:cNvPr id="59" name="TextBox 58"/>
          <p:cNvSpPr txBox="1"/>
          <p:nvPr/>
        </p:nvSpPr>
        <p:spPr>
          <a:xfrm>
            <a:off x="9274757" y="4214288"/>
            <a:ext cx="1765459" cy="647123"/>
          </a:xfrm>
          <a:prstGeom prst="rect">
            <a:avLst/>
          </a:prstGeom>
          <a:noFill/>
        </p:spPr>
        <p:txBody>
          <a:bodyPr wrap="none" lIns="186494" tIns="149196" rIns="186494" bIns="149196" rtlCol="0">
            <a:spAutoFit/>
          </a:bodyPr>
          <a:lstStyle/>
          <a:p>
            <a:pPr>
              <a:lnSpc>
                <a:spcPct val="90000"/>
              </a:lnSpc>
            </a:pPr>
            <a:r>
              <a:rPr lang="en-US" sz="2448" b="1" dirty="0">
                <a:gradFill>
                  <a:gsLst>
                    <a:gs pos="2917">
                      <a:schemeClr val="tx1"/>
                    </a:gs>
                    <a:gs pos="30000">
                      <a:schemeClr val="tx1"/>
                    </a:gs>
                  </a:gsLst>
                  <a:lin ang="5400000" scaled="0"/>
                </a:gradFill>
              </a:rPr>
              <a:t>Corporate</a:t>
            </a:r>
          </a:p>
        </p:txBody>
      </p:sp>
      <p:pic>
        <p:nvPicPr>
          <p:cNvPr id="60" name="Picture 59"/>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289354" y="3086326"/>
            <a:ext cx="795710" cy="795710"/>
          </a:xfrm>
          <a:prstGeom prst="rect">
            <a:avLst/>
          </a:prstGeom>
        </p:spPr>
      </p:pic>
      <p:cxnSp>
        <p:nvCxnSpPr>
          <p:cNvPr id="87" name="Straight Arrow Connector 86"/>
          <p:cNvCxnSpPr>
            <a:endCxn id="5" idx="1"/>
          </p:cNvCxnSpPr>
          <p:nvPr/>
        </p:nvCxnSpPr>
        <p:spPr>
          <a:xfrm>
            <a:off x="2085067" y="3484181"/>
            <a:ext cx="71345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6482217" y="4582045"/>
            <a:ext cx="875429" cy="1237324"/>
            <a:chOff x="6285272" y="2391384"/>
            <a:chExt cx="858464" cy="1213345"/>
          </a:xfrm>
        </p:grpSpPr>
        <p:pic>
          <p:nvPicPr>
            <p:cNvPr id="6" name="Picture 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63446" y="2824439"/>
              <a:ext cx="780290" cy="780290"/>
            </a:xfrm>
            <a:prstGeom prst="rect">
              <a:avLst/>
            </a:prstGeom>
            <a:ln>
              <a:noFill/>
            </a:ln>
          </p:spPr>
        </p:pic>
        <p:cxnSp>
          <p:nvCxnSpPr>
            <p:cNvPr id="85" name="Straight Connector 84"/>
            <p:cNvCxnSpPr/>
            <p:nvPr/>
          </p:nvCxnSpPr>
          <p:spPr>
            <a:xfrm flipV="1">
              <a:off x="6366643"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7141514"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6285272" y="2391384"/>
              <a:ext cx="662268" cy="548640"/>
              <a:chOff x="6942634" y="4180821"/>
              <a:chExt cx="662268" cy="548640"/>
            </a:xfrm>
          </p:grpSpPr>
          <p:cxnSp>
            <p:nvCxnSpPr>
              <p:cNvPr id="92" name="Straight Connector 91"/>
              <p:cNvCxnSpPr/>
              <p:nvPr/>
            </p:nvCxnSpPr>
            <p:spPr>
              <a:xfrm rot="2700000" flipV="1">
                <a:off x="7216954"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rot="18900000" flipV="1">
                <a:off x="7604902"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14567" y="1395963"/>
            <a:ext cx="795710" cy="795710"/>
          </a:xfrm>
          <a:prstGeom prst="rect">
            <a:avLst/>
          </a:prstGeom>
        </p:spPr>
      </p:pic>
      <p:pic>
        <p:nvPicPr>
          <p:cNvPr id="35" name="Picture 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18347" y="2846078"/>
            <a:ext cx="795710" cy="795710"/>
          </a:xfrm>
          <a:prstGeom prst="rect">
            <a:avLst/>
          </a:prstGeom>
        </p:spPr>
      </p:pic>
      <p:grpSp>
        <p:nvGrpSpPr>
          <p:cNvPr id="37" name="Group 36"/>
          <p:cNvGrpSpPr/>
          <p:nvPr/>
        </p:nvGrpSpPr>
        <p:grpSpPr>
          <a:xfrm>
            <a:off x="6482217" y="1175157"/>
            <a:ext cx="875429" cy="1237324"/>
            <a:chOff x="6285272" y="2391384"/>
            <a:chExt cx="858464" cy="1213345"/>
          </a:xfrm>
        </p:grpSpPr>
        <p:pic>
          <p:nvPicPr>
            <p:cNvPr id="38" name="Picture 37"/>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63446" y="2824439"/>
              <a:ext cx="780290" cy="780290"/>
            </a:xfrm>
            <a:prstGeom prst="rect">
              <a:avLst/>
            </a:prstGeom>
            <a:ln>
              <a:noFill/>
            </a:ln>
          </p:spPr>
        </p:pic>
        <p:cxnSp>
          <p:nvCxnSpPr>
            <p:cNvPr id="39" name="Straight Connector 38"/>
            <p:cNvCxnSpPr/>
            <p:nvPr/>
          </p:nvCxnSpPr>
          <p:spPr>
            <a:xfrm flipV="1">
              <a:off x="6366643"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7141514"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6285272" y="2391384"/>
              <a:ext cx="662268" cy="548640"/>
              <a:chOff x="6942634" y="4180821"/>
              <a:chExt cx="662268" cy="548640"/>
            </a:xfrm>
          </p:grpSpPr>
          <p:cxnSp>
            <p:nvCxnSpPr>
              <p:cNvPr id="42" name="Straight Connector 41"/>
              <p:cNvCxnSpPr/>
              <p:nvPr/>
            </p:nvCxnSpPr>
            <p:spPr>
              <a:xfrm rot="2700000" flipV="1">
                <a:off x="7216954"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18900000" flipV="1">
                <a:off x="7604902"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4" name="Group 43"/>
          <p:cNvGrpSpPr/>
          <p:nvPr/>
        </p:nvGrpSpPr>
        <p:grpSpPr>
          <a:xfrm>
            <a:off x="6482217" y="2625272"/>
            <a:ext cx="875429" cy="1237324"/>
            <a:chOff x="6285272" y="2391384"/>
            <a:chExt cx="858464" cy="1213345"/>
          </a:xfrm>
        </p:grpSpPr>
        <p:pic>
          <p:nvPicPr>
            <p:cNvPr id="45" name="Picture 44"/>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63446" y="2824439"/>
              <a:ext cx="780290" cy="780290"/>
            </a:xfrm>
            <a:prstGeom prst="rect">
              <a:avLst/>
            </a:prstGeom>
            <a:ln>
              <a:noFill/>
            </a:ln>
          </p:spPr>
        </p:pic>
        <p:cxnSp>
          <p:nvCxnSpPr>
            <p:cNvPr id="46" name="Straight Connector 45"/>
            <p:cNvCxnSpPr/>
            <p:nvPr/>
          </p:nvCxnSpPr>
          <p:spPr>
            <a:xfrm flipV="1">
              <a:off x="6366643"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7141514"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6285272" y="2391384"/>
              <a:ext cx="662268" cy="548640"/>
              <a:chOff x="6942634" y="4180821"/>
              <a:chExt cx="662268" cy="548640"/>
            </a:xfrm>
          </p:grpSpPr>
          <p:cxnSp>
            <p:nvCxnSpPr>
              <p:cNvPr id="50" name="Straight Connector 49"/>
              <p:cNvCxnSpPr/>
              <p:nvPr/>
            </p:nvCxnSpPr>
            <p:spPr>
              <a:xfrm rot="2700000" flipV="1">
                <a:off x="7216954"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8900000" flipV="1">
                <a:off x="7604902"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52" name="Straight Arrow Connector 51"/>
          <p:cNvCxnSpPr>
            <a:stCxn id="7" idx="3"/>
            <a:endCxn id="45" idx="1"/>
          </p:cNvCxnSpPr>
          <p:nvPr/>
        </p:nvCxnSpPr>
        <p:spPr>
          <a:xfrm flipV="1">
            <a:off x="5103406" y="3464740"/>
            <a:ext cx="1458532" cy="1943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3"/>
            <a:endCxn id="6" idx="1"/>
          </p:cNvCxnSpPr>
          <p:nvPr/>
        </p:nvCxnSpPr>
        <p:spPr>
          <a:xfrm>
            <a:off x="5103406" y="3484181"/>
            <a:ext cx="1458532" cy="193733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286962" y="4189359"/>
            <a:ext cx="6527297" cy="0"/>
          </a:xfrm>
          <a:prstGeom prst="line">
            <a:avLst/>
          </a:prstGeom>
          <a:ln w="38100">
            <a:solidFill>
              <a:schemeClr val="tx1"/>
            </a:solidFill>
            <a:prstDash val="sysDash"/>
            <a:headEnd type="none"/>
            <a:tailEnd type="none"/>
          </a:ln>
        </p:spPr>
        <p:style>
          <a:lnRef idx="1">
            <a:schemeClr val="accent6"/>
          </a:lnRef>
          <a:fillRef idx="0">
            <a:schemeClr val="accent6"/>
          </a:fillRef>
          <a:effectRef idx="0">
            <a:schemeClr val="accent6"/>
          </a:effectRef>
          <a:fontRef idx="minor">
            <a:schemeClr val="tx1"/>
          </a:fontRef>
        </p:style>
      </p:cxnSp>
      <p:sp>
        <p:nvSpPr>
          <p:cNvPr id="18" name="TextBox 17"/>
          <p:cNvSpPr txBox="1"/>
          <p:nvPr/>
        </p:nvSpPr>
        <p:spPr>
          <a:xfrm>
            <a:off x="9267197" y="1473683"/>
            <a:ext cx="1697642" cy="647123"/>
          </a:xfrm>
          <a:prstGeom prst="rect">
            <a:avLst/>
          </a:prstGeom>
          <a:noFill/>
        </p:spPr>
        <p:txBody>
          <a:bodyPr wrap="none" lIns="186494" tIns="149196" rIns="186494" bIns="149196" rtlCol="0">
            <a:spAutoFit/>
          </a:bodyPr>
          <a:lstStyle/>
          <a:p>
            <a:pPr>
              <a:lnSpc>
                <a:spcPct val="90000"/>
              </a:lnSpc>
            </a:pPr>
            <a:r>
              <a:rPr lang="en-US" sz="2448" dirty="0">
                <a:gradFill>
                  <a:gsLst>
                    <a:gs pos="2917">
                      <a:schemeClr val="tx1"/>
                    </a:gs>
                    <a:gs pos="30000">
                      <a:schemeClr val="tx1"/>
                    </a:gs>
                  </a:gsLst>
                  <a:lin ang="5400000" scaled="0"/>
                </a:gradFill>
              </a:rPr>
              <a:t>DWU 200</a:t>
            </a:r>
          </a:p>
        </p:txBody>
      </p:sp>
      <p:sp>
        <p:nvSpPr>
          <p:cNvPr id="61" name="TextBox 60"/>
          <p:cNvSpPr txBox="1"/>
          <p:nvPr/>
        </p:nvSpPr>
        <p:spPr>
          <a:xfrm>
            <a:off x="9274756" y="2923798"/>
            <a:ext cx="1697642" cy="647123"/>
          </a:xfrm>
          <a:prstGeom prst="rect">
            <a:avLst/>
          </a:prstGeom>
          <a:noFill/>
        </p:spPr>
        <p:txBody>
          <a:bodyPr wrap="none" lIns="186494" tIns="149196" rIns="186494" bIns="149196" rtlCol="0">
            <a:spAutoFit/>
          </a:bodyPr>
          <a:lstStyle/>
          <a:p>
            <a:pPr>
              <a:lnSpc>
                <a:spcPct val="90000"/>
              </a:lnSpc>
            </a:pPr>
            <a:r>
              <a:rPr lang="en-US" sz="2448" dirty="0">
                <a:gradFill>
                  <a:gsLst>
                    <a:gs pos="2917">
                      <a:schemeClr val="tx1"/>
                    </a:gs>
                    <a:gs pos="30000">
                      <a:schemeClr val="tx1"/>
                    </a:gs>
                  </a:gsLst>
                  <a:lin ang="5400000" scaled="0"/>
                </a:gradFill>
              </a:rPr>
              <a:t>DWU 600</a:t>
            </a:r>
          </a:p>
        </p:txBody>
      </p:sp>
      <p:pic>
        <p:nvPicPr>
          <p:cNvPr id="64" name="Picture 6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14567" y="4802851"/>
            <a:ext cx="795710" cy="795710"/>
          </a:xfrm>
          <a:prstGeom prst="rect">
            <a:avLst/>
          </a:prstGeom>
        </p:spPr>
      </p:pic>
      <p:sp>
        <p:nvSpPr>
          <p:cNvPr id="65" name="TextBox 64"/>
          <p:cNvSpPr txBox="1"/>
          <p:nvPr/>
        </p:nvSpPr>
        <p:spPr>
          <a:xfrm>
            <a:off x="9274756" y="4880571"/>
            <a:ext cx="1816991" cy="647123"/>
          </a:xfrm>
          <a:prstGeom prst="rect">
            <a:avLst/>
          </a:prstGeom>
          <a:noFill/>
        </p:spPr>
        <p:txBody>
          <a:bodyPr wrap="none" lIns="186494" tIns="149196" rIns="186494" bIns="149196" rtlCol="0">
            <a:spAutoFit/>
          </a:bodyPr>
          <a:lstStyle/>
          <a:p>
            <a:pPr>
              <a:lnSpc>
                <a:spcPct val="90000"/>
              </a:lnSpc>
            </a:pPr>
            <a:r>
              <a:rPr lang="en-US" sz="2448" dirty="0">
                <a:gradFill>
                  <a:gsLst>
                    <a:gs pos="2917">
                      <a:schemeClr val="tx1"/>
                    </a:gs>
                    <a:gs pos="30000">
                      <a:schemeClr val="tx1"/>
                    </a:gs>
                  </a:gsLst>
                  <a:lin ang="5400000" scaled="0"/>
                </a:gradFill>
              </a:rPr>
              <a:t>DWU 1200</a:t>
            </a:r>
          </a:p>
        </p:txBody>
      </p:sp>
      <p:sp>
        <p:nvSpPr>
          <p:cNvPr id="23" name="5-Point Star 22"/>
          <p:cNvSpPr/>
          <p:nvPr/>
        </p:nvSpPr>
        <p:spPr bwMode="auto">
          <a:xfrm>
            <a:off x="4332562" y="3676102"/>
            <a:ext cx="372987" cy="372987"/>
          </a:xfrm>
          <a:prstGeom prst="star5">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945"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5-Point Star 66"/>
          <p:cNvSpPr/>
          <p:nvPr/>
        </p:nvSpPr>
        <p:spPr bwMode="auto">
          <a:xfrm>
            <a:off x="10740856" y="1398159"/>
            <a:ext cx="372987" cy="372987"/>
          </a:xfrm>
          <a:prstGeom prst="star5">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945"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5-Point Star 67"/>
          <p:cNvSpPr/>
          <p:nvPr/>
        </p:nvSpPr>
        <p:spPr bwMode="auto">
          <a:xfrm>
            <a:off x="10740856" y="2846079"/>
            <a:ext cx="372987" cy="372987"/>
          </a:xfrm>
          <a:prstGeom prst="star5">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945"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76193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lstStyle/>
          <a:p>
            <a:r>
              <a:rPr lang="en-GB" dirty="0"/>
              <a:t>Big Data &amp; SQLDW</a:t>
            </a:r>
            <a:endParaRPr lang="en-US" dirty="0"/>
          </a:p>
        </p:txBody>
      </p:sp>
      <p:pic>
        <p:nvPicPr>
          <p:cNvPr id="3" name="Picture 2"/>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671907" y="3436321"/>
            <a:ext cx="795812" cy="795812"/>
          </a:xfrm>
          <a:prstGeom prst="rect">
            <a:avLst/>
          </a:prstGeom>
        </p:spPr>
      </p:pic>
      <p:grpSp>
        <p:nvGrpSpPr>
          <p:cNvPr id="4" name="Group 3"/>
          <p:cNvGrpSpPr/>
          <p:nvPr/>
        </p:nvGrpSpPr>
        <p:grpSpPr>
          <a:xfrm>
            <a:off x="8993687" y="2902053"/>
            <a:ext cx="998695" cy="1380635"/>
            <a:chOff x="6285272" y="2391384"/>
            <a:chExt cx="858464" cy="1213345"/>
          </a:xfrm>
        </p:grpSpPr>
        <p:pic>
          <p:nvPicPr>
            <p:cNvPr id="5" name="Picture 4"/>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63446" y="2824439"/>
              <a:ext cx="780290" cy="780290"/>
            </a:xfrm>
            <a:prstGeom prst="rect">
              <a:avLst/>
            </a:prstGeom>
          </p:spPr>
        </p:pic>
        <p:cxnSp>
          <p:nvCxnSpPr>
            <p:cNvPr id="6" name="Straight Connector 5"/>
            <p:cNvCxnSpPr/>
            <p:nvPr/>
          </p:nvCxnSpPr>
          <p:spPr>
            <a:xfrm flipV="1">
              <a:off x="6366643"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7141514"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6285272" y="2391384"/>
              <a:ext cx="662268" cy="548640"/>
              <a:chOff x="6942634" y="4180821"/>
              <a:chExt cx="662268" cy="548640"/>
            </a:xfrm>
          </p:grpSpPr>
          <p:cxnSp>
            <p:nvCxnSpPr>
              <p:cNvPr id="9" name="Straight Connector 8"/>
              <p:cNvCxnSpPr/>
              <p:nvPr/>
            </p:nvCxnSpPr>
            <p:spPr>
              <a:xfrm rot="2700000" flipV="1">
                <a:off x="7216954"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18900000" flipV="1">
                <a:off x="7604902"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11" name="Straight Arrow Connector 10"/>
          <p:cNvCxnSpPr>
            <a:stCxn id="3" idx="3"/>
            <a:endCxn id="5" idx="1"/>
          </p:cNvCxnSpPr>
          <p:nvPr/>
        </p:nvCxnSpPr>
        <p:spPr>
          <a:xfrm>
            <a:off x="8467717" y="3834226"/>
            <a:ext cx="616913" cy="45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911613" y="3436322"/>
            <a:ext cx="795812" cy="795812"/>
          </a:xfrm>
          <a:prstGeom prst="rect">
            <a:avLst/>
          </a:prstGeom>
        </p:spPr>
      </p:pic>
      <p:cxnSp>
        <p:nvCxnSpPr>
          <p:cNvPr id="13" name="Straight Arrow Connector 12"/>
          <p:cNvCxnSpPr>
            <a:endCxn id="3" idx="1"/>
          </p:cNvCxnSpPr>
          <p:nvPr/>
        </p:nvCxnSpPr>
        <p:spPr>
          <a:xfrm flipV="1">
            <a:off x="6952130" y="3834229"/>
            <a:ext cx="719776"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2" idx="3"/>
          </p:cNvCxnSpPr>
          <p:nvPr/>
        </p:nvCxnSpPr>
        <p:spPr>
          <a:xfrm>
            <a:off x="4707425" y="3834227"/>
            <a:ext cx="922924"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67153" y="2376281"/>
            <a:ext cx="795812" cy="795812"/>
          </a:xfrm>
          <a:prstGeom prst="rect">
            <a:avLst/>
          </a:prstGeom>
        </p:spPr>
      </p:pic>
      <p:pic>
        <p:nvPicPr>
          <p:cNvPr id="16" name="Picture 15"/>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63176" y="3436939"/>
            <a:ext cx="795812" cy="795812"/>
          </a:xfrm>
          <a:prstGeom prst="rect">
            <a:avLst/>
          </a:prstGeom>
        </p:spPr>
      </p:pic>
      <p:sp>
        <p:nvSpPr>
          <p:cNvPr id="17" name="Rectangle 16"/>
          <p:cNvSpPr/>
          <p:nvPr/>
        </p:nvSpPr>
        <p:spPr bwMode="auto">
          <a:xfrm>
            <a:off x="1714220" y="2192702"/>
            <a:ext cx="1028052" cy="36716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19" tIns="149214" rIns="186519" bIns="149214" numCol="1" spcCol="0" rtlCol="0" fromWordArt="0" anchor="ctr" anchorCtr="0" forceAA="0" compatLnSpc="1">
            <a:prstTxWarp prst="textNoShape">
              <a:avLst/>
            </a:prstTxWarp>
            <a:noAutofit/>
          </a:bodyPr>
          <a:lstStyle/>
          <a:p>
            <a:pPr defTabSz="951039" fontAlgn="base">
              <a:lnSpc>
                <a:spcPct val="90000"/>
              </a:lnSpc>
              <a:spcBef>
                <a:spcPct val="0"/>
              </a:spcBef>
              <a:spcAft>
                <a:spcPct val="0"/>
              </a:spcAft>
            </a:pPr>
            <a:r>
              <a:rPr lang="en-GB" sz="2040" dirty="0">
                <a:gradFill>
                  <a:gsLst>
                    <a:gs pos="0">
                      <a:srgbClr val="FFFFFF"/>
                    </a:gs>
                    <a:gs pos="100000">
                      <a:srgbClr val="FFFFFF"/>
                    </a:gs>
                  </a:gsLst>
                  <a:lin ang="5400000" scaled="0"/>
                </a:gradFill>
                <a:ea typeface="Segoe UI" pitchFamily="34" charset="0"/>
                <a:cs typeface="Segoe UI" pitchFamily="34" charset="0"/>
              </a:rPr>
              <a:t>XML</a:t>
            </a:r>
          </a:p>
        </p:txBody>
      </p:sp>
      <p:sp>
        <p:nvSpPr>
          <p:cNvPr id="18" name="Rectangle 17"/>
          <p:cNvSpPr/>
          <p:nvPr/>
        </p:nvSpPr>
        <p:spPr bwMode="auto">
          <a:xfrm>
            <a:off x="1714220" y="3284738"/>
            <a:ext cx="1028052" cy="36716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19" tIns="149214" rIns="186519" bIns="149214" numCol="1" spcCol="0" rtlCol="0" fromWordArt="0" anchor="ctr" anchorCtr="0" forceAA="0" compatLnSpc="1">
            <a:prstTxWarp prst="textNoShape">
              <a:avLst/>
            </a:prstTxWarp>
            <a:noAutofit/>
          </a:bodyPr>
          <a:lstStyle/>
          <a:p>
            <a:pPr defTabSz="951039" fontAlgn="base">
              <a:lnSpc>
                <a:spcPct val="90000"/>
              </a:lnSpc>
              <a:spcBef>
                <a:spcPct val="0"/>
              </a:spcBef>
              <a:spcAft>
                <a:spcPct val="0"/>
              </a:spcAft>
            </a:pPr>
            <a:r>
              <a:rPr lang="en-GB" sz="2040" dirty="0">
                <a:gradFill>
                  <a:gsLst>
                    <a:gs pos="0">
                      <a:srgbClr val="FFFFFF"/>
                    </a:gs>
                    <a:gs pos="100000">
                      <a:srgbClr val="FFFFFF"/>
                    </a:gs>
                  </a:gsLst>
                  <a:lin ang="5400000" scaled="0"/>
                </a:gradFill>
                <a:ea typeface="Segoe UI" pitchFamily="34" charset="0"/>
                <a:cs typeface="Segoe UI" pitchFamily="34" charset="0"/>
              </a:rPr>
              <a:t>JSON</a:t>
            </a:r>
          </a:p>
        </p:txBody>
      </p:sp>
      <p:cxnSp>
        <p:nvCxnSpPr>
          <p:cNvPr id="19" name="Straight Arrow Connector 18"/>
          <p:cNvCxnSpPr>
            <a:stCxn id="16" idx="3"/>
            <a:endCxn id="12" idx="1"/>
          </p:cNvCxnSpPr>
          <p:nvPr/>
        </p:nvCxnSpPr>
        <p:spPr>
          <a:xfrm flipV="1">
            <a:off x="3058988" y="3834227"/>
            <a:ext cx="852624" cy="61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5" idx="3"/>
            <a:endCxn id="12" idx="0"/>
          </p:cNvCxnSpPr>
          <p:nvPr/>
        </p:nvCxnSpPr>
        <p:spPr>
          <a:xfrm>
            <a:off x="3062964" y="2774188"/>
            <a:ext cx="1246554" cy="66213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3" idx="3"/>
            <a:endCxn id="12" idx="2"/>
          </p:cNvCxnSpPr>
          <p:nvPr/>
        </p:nvCxnSpPr>
        <p:spPr>
          <a:xfrm flipV="1">
            <a:off x="3058989" y="4232135"/>
            <a:ext cx="1250530" cy="69084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809826" y="4529054"/>
            <a:ext cx="2920280" cy="2030429"/>
          </a:xfrm>
          <a:prstGeom prst="rect">
            <a:avLst/>
          </a:prstGeom>
          <a:noFill/>
        </p:spPr>
        <p:txBody>
          <a:bodyPr wrap="none" lIns="186519" tIns="149214" rIns="186519" bIns="149214" rtlCol="0">
            <a:spAutoFit/>
          </a:bodyPr>
          <a:lstStyle/>
          <a:p>
            <a:pPr>
              <a:lnSpc>
                <a:spcPct val="90000"/>
              </a:lnSpc>
            </a:pPr>
            <a:r>
              <a:rPr lang="en-GB" sz="2448" dirty="0">
                <a:gradFill>
                  <a:gsLst>
                    <a:gs pos="2917">
                      <a:schemeClr val="tx1"/>
                    </a:gs>
                    <a:gs pos="30000">
                      <a:schemeClr val="tx1"/>
                    </a:gs>
                  </a:gsLst>
                  <a:lin ang="5400000" scaled="0"/>
                </a:gradFill>
              </a:rPr>
              <a:t>Data Preparation</a:t>
            </a:r>
          </a:p>
          <a:p>
            <a:pPr marL="816032" lvl="1" indent="-349728">
              <a:lnSpc>
                <a:spcPct val="90000"/>
              </a:lnSpc>
              <a:buFont typeface="Arial" panose="020B0604020202020204" pitchFamily="34" charset="0"/>
              <a:buChar char="•"/>
            </a:pPr>
            <a:r>
              <a:rPr lang="en-GB" sz="2448" dirty="0">
                <a:gradFill>
                  <a:gsLst>
                    <a:gs pos="2917">
                      <a:schemeClr val="tx1"/>
                    </a:gs>
                    <a:gs pos="30000">
                      <a:schemeClr val="tx1"/>
                    </a:gs>
                  </a:gsLst>
                  <a:lin ang="5400000" scaled="0"/>
                </a:gradFill>
              </a:rPr>
              <a:t>Pre-process </a:t>
            </a:r>
          </a:p>
          <a:p>
            <a:pPr marL="816032" lvl="1" indent="-349728">
              <a:lnSpc>
                <a:spcPct val="90000"/>
              </a:lnSpc>
              <a:buFont typeface="Arial" panose="020B0604020202020204" pitchFamily="34" charset="0"/>
              <a:buChar char="•"/>
            </a:pPr>
            <a:r>
              <a:rPr lang="en-GB" sz="2448" dirty="0">
                <a:gradFill>
                  <a:gsLst>
                    <a:gs pos="2917">
                      <a:schemeClr val="tx1"/>
                    </a:gs>
                    <a:gs pos="30000">
                      <a:schemeClr val="tx1"/>
                    </a:gs>
                  </a:gsLst>
                  <a:lin ang="5400000" scaled="0"/>
                </a:gradFill>
              </a:rPr>
              <a:t>Transpose</a:t>
            </a:r>
          </a:p>
          <a:p>
            <a:pPr marL="816032" lvl="1" indent="-349728">
              <a:lnSpc>
                <a:spcPct val="90000"/>
              </a:lnSpc>
              <a:buFont typeface="Arial" panose="020B0604020202020204" pitchFamily="34" charset="0"/>
              <a:buChar char="•"/>
            </a:pPr>
            <a:r>
              <a:rPr lang="en-GB" sz="2448" dirty="0">
                <a:gradFill>
                  <a:gsLst>
                    <a:gs pos="2917">
                      <a:schemeClr val="tx1"/>
                    </a:gs>
                    <a:gs pos="30000">
                      <a:schemeClr val="tx1"/>
                    </a:gs>
                  </a:gsLst>
                  <a:lin ang="5400000" scaled="0"/>
                </a:gradFill>
              </a:rPr>
              <a:t>Re-format</a:t>
            </a:r>
          </a:p>
          <a:p>
            <a:pPr marL="816032" lvl="1" indent="-349728">
              <a:lnSpc>
                <a:spcPct val="90000"/>
              </a:lnSpc>
              <a:buFont typeface="Arial" panose="020B0604020202020204" pitchFamily="34" charset="0"/>
              <a:buChar char="•"/>
            </a:pPr>
            <a:endParaRPr lang="en-GB" sz="2448" dirty="0">
              <a:gradFill>
                <a:gsLst>
                  <a:gs pos="2917">
                    <a:schemeClr val="tx1"/>
                  </a:gs>
                  <a:gs pos="30000">
                    <a:schemeClr val="tx1"/>
                  </a:gs>
                </a:gsLst>
                <a:lin ang="5400000" scaled="0"/>
              </a:gradFill>
            </a:endParaRPr>
          </a:p>
        </p:txBody>
      </p:sp>
      <p:pic>
        <p:nvPicPr>
          <p:cNvPr id="23" name="Picture 22"/>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63176" y="4525069"/>
            <a:ext cx="795812" cy="795812"/>
          </a:xfrm>
          <a:prstGeom prst="rect">
            <a:avLst/>
          </a:prstGeom>
        </p:spPr>
      </p:pic>
      <p:sp>
        <p:nvSpPr>
          <p:cNvPr id="24" name="Rectangle 23"/>
          <p:cNvSpPr/>
          <p:nvPr/>
        </p:nvSpPr>
        <p:spPr bwMode="auto">
          <a:xfrm>
            <a:off x="1714220" y="4341488"/>
            <a:ext cx="1028052" cy="36716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19" tIns="149214" rIns="186519" bIns="149214" numCol="1" spcCol="0" rtlCol="0" fromWordArt="0" anchor="ctr" anchorCtr="0" forceAA="0" compatLnSpc="1">
            <a:prstTxWarp prst="textNoShape">
              <a:avLst/>
            </a:prstTxWarp>
            <a:noAutofit/>
          </a:bodyPr>
          <a:lstStyle/>
          <a:p>
            <a:pPr defTabSz="951039" fontAlgn="base">
              <a:lnSpc>
                <a:spcPct val="90000"/>
              </a:lnSpc>
              <a:spcBef>
                <a:spcPct val="0"/>
              </a:spcBef>
              <a:spcAft>
                <a:spcPct val="0"/>
              </a:spcAft>
            </a:pPr>
            <a:r>
              <a:rPr lang="en-GB" sz="2040" dirty="0">
                <a:gradFill>
                  <a:gsLst>
                    <a:gs pos="0">
                      <a:srgbClr val="FFFFFF"/>
                    </a:gs>
                    <a:gs pos="100000">
                      <a:srgbClr val="FFFFFF"/>
                    </a:gs>
                  </a:gsLst>
                  <a:lin ang="5400000" scaled="0"/>
                </a:gradFill>
                <a:ea typeface="Segoe UI" pitchFamily="34" charset="0"/>
                <a:cs typeface="Segoe UI" pitchFamily="34" charset="0"/>
              </a:rPr>
              <a:t>TEXT</a:t>
            </a:r>
          </a:p>
        </p:txBody>
      </p:sp>
      <p:sp>
        <p:nvSpPr>
          <p:cNvPr id="25" name="TextBox 24"/>
          <p:cNvSpPr txBox="1"/>
          <p:nvPr/>
        </p:nvSpPr>
        <p:spPr>
          <a:xfrm>
            <a:off x="8437129" y="4441736"/>
            <a:ext cx="2663730" cy="2030429"/>
          </a:xfrm>
          <a:prstGeom prst="rect">
            <a:avLst/>
          </a:prstGeom>
          <a:noFill/>
        </p:spPr>
        <p:txBody>
          <a:bodyPr wrap="none" lIns="186519" tIns="149214" rIns="186519" bIns="149214" rtlCol="0">
            <a:spAutoFit/>
          </a:bodyPr>
          <a:lstStyle/>
          <a:p>
            <a:pPr>
              <a:lnSpc>
                <a:spcPct val="90000"/>
              </a:lnSpc>
            </a:pPr>
            <a:r>
              <a:rPr lang="en-GB" sz="2448" dirty="0">
                <a:gradFill>
                  <a:gsLst>
                    <a:gs pos="2917">
                      <a:schemeClr val="tx1"/>
                    </a:gs>
                    <a:gs pos="30000">
                      <a:schemeClr val="tx1"/>
                    </a:gs>
                  </a:gsLst>
                  <a:lin ang="5400000" scaled="0"/>
                </a:gradFill>
              </a:rPr>
              <a:t>Model</a:t>
            </a:r>
          </a:p>
          <a:p>
            <a:pPr marL="816032" lvl="1" indent="-349728">
              <a:lnSpc>
                <a:spcPct val="90000"/>
              </a:lnSpc>
              <a:buFont typeface="Arial" panose="020B0604020202020204" pitchFamily="34" charset="0"/>
              <a:buChar char="•"/>
            </a:pPr>
            <a:r>
              <a:rPr lang="en-GB" sz="2448" dirty="0">
                <a:gradFill>
                  <a:gsLst>
                    <a:gs pos="2917">
                      <a:schemeClr val="tx1"/>
                    </a:gs>
                    <a:gs pos="30000">
                      <a:schemeClr val="tx1"/>
                    </a:gs>
                  </a:gsLst>
                  <a:lin ang="5400000" scaled="0"/>
                </a:gradFill>
              </a:rPr>
              <a:t>Load</a:t>
            </a:r>
          </a:p>
          <a:p>
            <a:pPr marL="816032" lvl="1" indent="-349728">
              <a:lnSpc>
                <a:spcPct val="90000"/>
              </a:lnSpc>
              <a:buFont typeface="Arial" panose="020B0604020202020204" pitchFamily="34" charset="0"/>
              <a:buChar char="•"/>
            </a:pPr>
            <a:r>
              <a:rPr lang="en-GB" sz="2448" dirty="0">
                <a:gradFill>
                  <a:gsLst>
                    <a:gs pos="2917">
                      <a:schemeClr val="tx1"/>
                    </a:gs>
                    <a:gs pos="30000">
                      <a:schemeClr val="tx1"/>
                    </a:gs>
                  </a:gsLst>
                  <a:lin ang="5400000" scaled="0"/>
                </a:gradFill>
              </a:rPr>
              <a:t>Transform</a:t>
            </a:r>
          </a:p>
          <a:p>
            <a:pPr marL="816032" lvl="1" indent="-349728">
              <a:lnSpc>
                <a:spcPct val="90000"/>
              </a:lnSpc>
              <a:buFont typeface="Arial" panose="020B0604020202020204" pitchFamily="34" charset="0"/>
              <a:buChar char="•"/>
            </a:pPr>
            <a:r>
              <a:rPr lang="en-GB" sz="2448" dirty="0">
                <a:gradFill>
                  <a:gsLst>
                    <a:gs pos="2917">
                      <a:schemeClr val="tx1"/>
                    </a:gs>
                    <a:gs pos="30000">
                      <a:schemeClr val="tx1"/>
                    </a:gs>
                  </a:gsLst>
                  <a:lin ang="5400000" scaled="0"/>
                </a:gradFill>
              </a:rPr>
              <a:t>Aggregate</a:t>
            </a:r>
          </a:p>
          <a:p>
            <a:pPr marL="816032" lvl="1" indent="-349728">
              <a:lnSpc>
                <a:spcPct val="90000"/>
              </a:lnSpc>
              <a:buFont typeface="Arial" panose="020B0604020202020204" pitchFamily="34" charset="0"/>
              <a:buChar char="•"/>
            </a:pPr>
            <a:r>
              <a:rPr lang="en-GB" sz="2448" dirty="0">
                <a:gradFill>
                  <a:gsLst>
                    <a:gs pos="2917">
                      <a:schemeClr val="tx1"/>
                    </a:gs>
                    <a:gs pos="30000">
                      <a:schemeClr val="tx1"/>
                    </a:gs>
                  </a:gsLst>
                  <a:lin ang="5400000" scaled="0"/>
                </a:gradFill>
              </a:rPr>
              <a:t>Consume</a:t>
            </a:r>
          </a:p>
        </p:txBody>
      </p:sp>
      <p:sp>
        <p:nvSpPr>
          <p:cNvPr id="26" name="Left Arrow 25"/>
          <p:cNvSpPr/>
          <p:nvPr/>
        </p:nvSpPr>
        <p:spPr bwMode="auto">
          <a:xfrm>
            <a:off x="10053063" y="3010186"/>
            <a:ext cx="1676357" cy="1387814"/>
          </a:xfrm>
          <a:prstGeom prst="leftArrow">
            <a:avLst>
              <a:gd name="adj1" fmla="val 100000"/>
              <a:gd name="adj2" fmla="val 28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19" tIns="149214" rIns="186519" bIns="149214" numCol="1" spcCol="0" rtlCol="0" fromWordArt="0" anchor="t" anchorCtr="0" forceAA="0" compatLnSpc="1">
            <a:prstTxWarp prst="textNoShape">
              <a:avLst/>
            </a:prstTxWarp>
            <a:noAutofit/>
          </a:bodyPr>
          <a:lstStyle/>
          <a:p>
            <a:pPr algn="ctr" defTabSz="951039" fontAlgn="base">
              <a:lnSpc>
                <a:spcPct val="90000"/>
              </a:lnSpc>
              <a:spcBef>
                <a:spcPct val="0"/>
              </a:spcBef>
              <a:spcAft>
                <a:spcPct val="0"/>
              </a:spcAft>
            </a:pPr>
            <a:r>
              <a:rPr lang="en-GB" sz="2448" dirty="0">
                <a:gradFill>
                  <a:gsLst>
                    <a:gs pos="0">
                      <a:srgbClr val="FFFFFF"/>
                    </a:gs>
                    <a:gs pos="100000">
                      <a:srgbClr val="FFFFFF"/>
                    </a:gs>
                  </a:gsLst>
                  <a:lin ang="5400000" scaled="0"/>
                </a:gradFill>
                <a:ea typeface="Segoe UI" pitchFamily="34" charset="0"/>
                <a:cs typeface="Segoe UI" pitchFamily="34" charset="0"/>
              </a:rPr>
              <a:t>High Value Data</a:t>
            </a:r>
          </a:p>
        </p:txBody>
      </p:sp>
      <p:sp>
        <p:nvSpPr>
          <p:cNvPr id="27" name="Down Arrow 26"/>
          <p:cNvSpPr/>
          <p:nvPr/>
        </p:nvSpPr>
        <p:spPr bwMode="auto">
          <a:xfrm>
            <a:off x="5406301" y="1610790"/>
            <a:ext cx="1769875" cy="1346383"/>
          </a:xfrm>
          <a:prstGeom prst="downArrow">
            <a:avLst>
              <a:gd name="adj1" fmla="val 100000"/>
              <a:gd name="adj2" fmla="val 35778"/>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19" tIns="149214" rIns="186519" bIns="149214" numCol="1" spcCol="0" rtlCol="0" fromWordArt="0" anchor="t" anchorCtr="0" forceAA="0" compatLnSpc="1">
            <a:prstTxWarp prst="textNoShape">
              <a:avLst/>
            </a:prstTxWarp>
            <a:noAutofit/>
          </a:bodyPr>
          <a:lstStyle/>
          <a:p>
            <a:pPr algn="ctr" defTabSz="951039" fontAlgn="base">
              <a:lnSpc>
                <a:spcPct val="90000"/>
              </a:lnSpc>
              <a:spcBef>
                <a:spcPct val="0"/>
              </a:spcBef>
              <a:spcAft>
                <a:spcPct val="0"/>
              </a:spcAft>
            </a:pPr>
            <a:r>
              <a:rPr lang="en-GB" sz="2448" dirty="0">
                <a:gradFill>
                  <a:gsLst>
                    <a:gs pos="0">
                      <a:srgbClr val="FFFFFF"/>
                    </a:gs>
                    <a:gs pos="100000">
                      <a:srgbClr val="FFFFFF"/>
                    </a:gs>
                  </a:gsLst>
                  <a:lin ang="5400000" scaled="0"/>
                </a:gradFill>
                <a:ea typeface="Segoe UI" pitchFamily="34" charset="0"/>
                <a:cs typeface="Segoe UI" pitchFamily="34" charset="0"/>
              </a:rPr>
              <a:t>Unknown Value Data</a:t>
            </a:r>
          </a:p>
        </p:txBody>
      </p:sp>
      <p:sp>
        <p:nvSpPr>
          <p:cNvPr id="28" name="TextBox 27"/>
          <p:cNvSpPr txBox="1"/>
          <p:nvPr/>
        </p:nvSpPr>
        <p:spPr>
          <a:xfrm>
            <a:off x="11034996" y="4974604"/>
            <a:ext cx="1396867" cy="992978"/>
          </a:xfrm>
          <a:prstGeom prst="rect">
            <a:avLst/>
          </a:prstGeom>
          <a:noFill/>
        </p:spPr>
        <p:txBody>
          <a:bodyPr wrap="none" lIns="186519" tIns="149214" rIns="186519" bIns="149214" rtlCol="0">
            <a:spAutoFit/>
          </a:bodyPr>
          <a:lstStyle/>
          <a:p>
            <a:pPr>
              <a:lnSpc>
                <a:spcPct val="90000"/>
              </a:lnSpc>
            </a:pPr>
            <a:r>
              <a:rPr lang="en-GB" sz="2448" dirty="0">
                <a:gradFill>
                  <a:gsLst>
                    <a:gs pos="2917">
                      <a:schemeClr val="tx1"/>
                    </a:gs>
                    <a:gs pos="30000">
                      <a:schemeClr val="tx1"/>
                    </a:gs>
                  </a:gsLst>
                  <a:lin ang="5400000" scaled="0"/>
                </a:gradFill>
              </a:rPr>
              <a:t>Batch</a:t>
            </a:r>
          </a:p>
          <a:p>
            <a:pPr>
              <a:lnSpc>
                <a:spcPct val="90000"/>
              </a:lnSpc>
            </a:pPr>
            <a:r>
              <a:rPr lang="en-GB" sz="2448" dirty="0">
                <a:gradFill>
                  <a:gsLst>
                    <a:gs pos="2917">
                      <a:schemeClr val="tx1"/>
                    </a:gs>
                    <a:gs pos="30000">
                      <a:schemeClr val="tx1"/>
                    </a:gs>
                  </a:gsLst>
                  <a:lin ang="5400000" scaled="0"/>
                </a:gradFill>
              </a:rPr>
              <a:t>Ad-hoc</a:t>
            </a:r>
          </a:p>
        </p:txBody>
      </p:sp>
      <p:sp>
        <p:nvSpPr>
          <p:cNvPr id="29" name="TextBox 28"/>
          <p:cNvSpPr txBox="1"/>
          <p:nvPr/>
        </p:nvSpPr>
        <p:spPr>
          <a:xfrm>
            <a:off x="7578708" y="5147510"/>
            <a:ext cx="1134300" cy="647161"/>
          </a:xfrm>
          <a:prstGeom prst="rect">
            <a:avLst/>
          </a:prstGeom>
          <a:noFill/>
        </p:spPr>
        <p:txBody>
          <a:bodyPr wrap="none" lIns="186519" tIns="149214" rIns="186519" bIns="149214" rtlCol="0">
            <a:spAutoFit/>
          </a:bodyPr>
          <a:lstStyle/>
          <a:p>
            <a:pPr>
              <a:lnSpc>
                <a:spcPct val="90000"/>
              </a:lnSpc>
            </a:pPr>
            <a:r>
              <a:rPr lang="en-GB" sz="2448" dirty="0">
                <a:gradFill>
                  <a:gsLst>
                    <a:gs pos="2917">
                      <a:schemeClr val="tx1"/>
                    </a:gs>
                    <a:gs pos="30000">
                      <a:schemeClr val="tx1"/>
                    </a:gs>
                  </a:gsLst>
                  <a:lin ang="5400000" scaled="0"/>
                </a:gradFill>
              </a:rPr>
              <a:t>Batch</a:t>
            </a:r>
          </a:p>
        </p:txBody>
      </p:sp>
      <p:sp>
        <p:nvSpPr>
          <p:cNvPr id="30" name="Right Brace 29"/>
          <p:cNvSpPr/>
          <p:nvPr/>
        </p:nvSpPr>
        <p:spPr>
          <a:xfrm>
            <a:off x="7362507" y="4708649"/>
            <a:ext cx="354745" cy="1524879"/>
          </a:xfrm>
          <a:prstGeom prst="rightBrace">
            <a:avLst>
              <a:gd name="adj1" fmla="val 43860"/>
              <a:gd name="adj2" fmla="val 49999"/>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3672"/>
          </a:p>
        </p:txBody>
      </p:sp>
      <p:sp>
        <p:nvSpPr>
          <p:cNvPr id="31" name="Right Brace 30"/>
          <p:cNvSpPr/>
          <p:nvPr/>
        </p:nvSpPr>
        <p:spPr>
          <a:xfrm>
            <a:off x="10860439" y="4708649"/>
            <a:ext cx="354745" cy="1524879"/>
          </a:xfrm>
          <a:prstGeom prst="rightBrace">
            <a:avLst>
              <a:gd name="adj1" fmla="val 43860"/>
              <a:gd name="adj2" fmla="val 49999"/>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3672"/>
          </a:p>
        </p:txBody>
      </p:sp>
      <p:grpSp>
        <p:nvGrpSpPr>
          <p:cNvPr id="32" name="Group 31"/>
          <p:cNvGrpSpPr/>
          <p:nvPr/>
        </p:nvGrpSpPr>
        <p:grpSpPr>
          <a:xfrm>
            <a:off x="5638614" y="3186776"/>
            <a:ext cx="1300486" cy="1294901"/>
            <a:chOff x="2148168" y="645460"/>
            <a:chExt cx="2587625" cy="2576512"/>
          </a:xfrm>
        </p:grpSpPr>
        <p:sp>
          <p:nvSpPr>
            <p:cNvPr id="33" name="Freeform 19"/>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91439" tIns="45719" rIns="91439" bIns="45719" numCol="1" anchor="t" anchorCtr="0" compatLnSpc="1">
              <a:prstTxWarp prst="textNoShape">
                <a:avLst/>
              </a:prstTxWarp>
            </a:bodyPr>
            <a:lstStyle/>
            <a:p>
              <a:endParaRPr lang="en-US"/>
            </a:p>
          </p:txBody>
        </p:sp>
        <p:sp>
          <p:nvSpPr>
            <p:cNvPr id="34" name="Freeform 20"/>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91439" tIns="45719" rIns="91439" bIns="45719" numCol="1" anchor="t" anchorCtr="0" compatLnSpc="1">
              <a:prstTxWarp prst="textNoShape">
                <a:avLst/>
              </a:prstTxWarp>
            </a:bodyPr>
            <a:lstStyle/>
            <a:p>
              <a:endParaRPr lang="en-US"/>
            </a:p>
          </p:txBody>
        </p:sp>
        <p:sp>
          <p:nvSpPr>
            <p:cNvPr id="35" name="Freeform 21"/>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91439" tIns="45719" rIns="91439" bIns="45719" numCol="1" anchor="t" anchorCtr="0" compatLnSpc="1">
              <a:prstTxWarp prst="textNoShape">
                <a:avLst/>
              </a:prstTxWarp>
            </a:bodyPr>
            <a:lstStyle/>
            <a:p>
              <a:endParaRPr lang="en-US"/>
            </a:p>
          </p:txBody>
        </p:sp>
        <p:sp>
          <p:nvSpPr>
            <p:cNvPr id="36" name="Freeform 22"/>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91439" tIns="45719" rIns="91439" bIns="45719" numCol="1" anchor="t" anchorCtr="0" compatLnSpc="1">
              <a:prstTxWarp prst="textNoShape">
                <a:avLst/>
              </a:prstTxWarp>
            </a:bodyPr>
            <a:lstStyle/>
            <a:p>
              <a:endParaRPr lang="en-US"/>
            </a:p>
          </p:txBody>
        </p:sp>
        <p:sp>
          <p:nvSpPr>
            <p:cNvPr id="37" name="Freeform 23"/>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91439" tIns="45719" rIns="91439" bIns="45719" numCol="1" anchor="t" anchorCtr="0" compatLnSpc="1">
              <a:prstTxWarp prst="textNoShape">
                <a:avLst/>
              </a:prstTxWarp>
            </a:bodyPr>
            <a:lstStyle/>
            <a:p>
              <a:endParaRPr lang="en-US"/>
            </a:p>
          </p:txBody>
        </p:sp>
        <p:sp>
          <p:nvSpPr>
            <p:cNvPr id="38" name="Freeform 24"/>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91439" tIns="45719" rIns="91439" bIns="45719" numCol="1" anchor="t" anchorCtr="0" compatLnSpc="1">
              <a:prstTxWarp prst="textNoShape">
                <a:avLst/>
              </a:prstTxWarp>
            </a:bodyPr>
            <a:lstStyle/>
            <a:p>
              <a:endParaRPr lang="en-US"/>
            </a:p>
          </p:txBody>
        </p:sp>
        <p:sp>
          <p:nvSpPr>
            <p:cNvPr id="39" name="Freeform 25"/>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91439" tIns="45719" rIns="91439" bIns="45719"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8652818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dirty="0"/>
              <a:t>Under the hood - Architecture</a:t>
            </a:r>
          </a:p>
        </p:txBody>
      </p:sp>
    </p:spTree>
    <p:extLst>
      <p:ext uri="{BB962C8B-B14F-4D97-AF65-F5344CB8AC3E}">
        <p14:creationId xmlns:p14="http://schemas.microsoft.com/office/powerpoint/2010/main" val="2340447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MPP vs. SMP Architecture</a:t>
            </a:r>
          </a:p>
        </p:txBody>
      </p:sp>
      <p:sp>
        <p:nvSpPr>
          <p:cNvPr id="6" name="Rectangle 5"/>
          <p:cNvSpPr/>
          <p:nvPr/>
        </p:nvSpPr>
        <p:spPr bwMode="auto">
          <a:xfrm>
            <a:off x="0" y="1176337"/>
            <a:ext cx="12434711" cy="5781675"/>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en-US" sz="3600" dirty="0">
                <a:solidFill>
                  <a:schemeClr val="bg2"/>
                </a:solidFill>
              </a:rPr>
              <a:t>VS</a:t>
            </a:r>
          </a:p>
        </p:txBody>
      </p:sp>
      <p:pic>
        <p:nvPicPr>
          <p:cNvPr id="7" name="Picture 2" descr="dpi_2D00_jul30_2D00_1.jpg (581×4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12" y="1828800"/>
            <a:ext cx="5534025" cy="40767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dpi_2D00_jul30_2D00_2.jpg (623×4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8762" y="1828800"/>
            <a:ext cx="5934075"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8633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D2D8751A-2E8F-4B82-A252-D830B7D8DCE2}"/>
              </a:ext>
            </a:extLst>
          </p:cNvPr>
          <p:cNvGrpSpPr/>
          <p:nvPr/>
        </p:nvGrpSpPr>
        <p:grpSpPr>
          <a:xfrm>
            <a:off x="3946908" y="1204578"/>
            <a:ext cx="1146786" cy="1383583"/>
            <a:chOff x="3869005" y="1181066"/>
            <a:chExt cx="1124402" cy="1356577"/>
          </a:xfrm>
        </p:grpSpPr>
        <p:sp>
          <p:nvSpPr>
            <p:cNvPr id="10" name="Rectangle 378"/>
            <p:cNvSpPr>
              <a:spLocks noChangeArrowheads="1"/>
            </p:cNvSpPr>
            <p:nvPr/>
          </p:nvSpPr>
          <p:spPr bwMode="auto">
            <a:xfrm>
              <a:off x="3869005" y="1657975"/>
              <a:ext cx="6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74105">
                <a:defRPr/>
              </a:pPr>
              <a:endParaRPr lang="en-US" altLang="en-US" sz="2250" kern="0" dirty="0">
                <a:solidFill>
                  <a:srgbClr val="505050"/>
                </a:solidFill>
                <a:latin typeface="Segoe UI"/>
              </a:endParaRPr>
            </a:p>
          </p:txBody>
        </p:sp>
        <p:grpSp>
          <p:nvGrpSpPr>
            <p:cNvPr id="11" name="Group 10"/>
            <p:cNvGrpSpPr>
              <a:grpSpLocks noChangeAspect="1"/>
            </p:cNvGrpSpPr>
            <p:nvPr/>
          </p:nvGrpSpPr>
          <p:grpSpPr>
            <a:xfrm>
              <a:off x="3876498" y="1181066"/>
              <a:ext cx="1116909" cy="1356577"/>
              <a:chOff x="6676089" y="4829670"/>
              <a:chExt cx="2181833" cy="2596649"/>
            </a:xfrm>
          </p:grpSpPr>
          <p:sp>
            <p:nvSpPr>
              <p:cNvPr id="12" name="Can 11"/>
              <p:cNvSpPr/>
              <p:nvPr/>
            </p:nvSpPr>
            <p:spPr>
              <a:xfrm>
                <a:off x="6676089" y="4829670"/>
                <a:ext cx="2181833" cy="2596649"/>
              </a:xfrm>
              <a:prstGeom prst="can">
                <a:avLst>
                  <a:gd name="adj" fmla="val 4691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14" name="Group 13"/>
              <p:cNvGrpSpPr/>
              <p:nvPr/>
            </p:nvGrpSpPr>
            <p:grpSpPr>
              <a:xfrm>
                <a:off x="6806039" y="4974045"/>
                <a:ext cx="1936120" cy="706026"/>
                <a:chOff x="3617177" y="5327184"/>
                <a:chExt cx="2539947" cy="933206"/>
              </a:xfrm>
            </p:grpSpPr>
            <p:sp>
              <p:nvSpPr>
                <p:cNvPr id="15" name="Donut 14"/>
                <p:cNvSpPr/>
                <p:nvPr/>
              </p:nvSpPr>
              <p:spPr>
                <a:xfrm>
                  <a:off x="3617179" y="5327184"/>
                  <a:ext cx="2539945" cy="933206"/>
                </a:xfrm>
                <a:prstGeom prst="donut">
                  <a:avLst>
                    <a:gd name="adj" fmla="val 50000"/>
                  </a:avLst>
                </a:prstGeom>
                <a:solidFill>
                  <a:srgbClr val="00ABDA"/>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6" name="Freeform 15"/>
                <p:cNvSpPr/>
                <p:nvPr/>
              </p:nvSpPr>
              <p:spPr>
                <a:xfrm>
                  <a:off x="3617177" y="5577689"/>
                  <a:ext cx="2511697" cy="68270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78D7"/>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42" name="TextBox 41"/>
            <p:cNvSpPr txBox="1"/>
            <p:nvPr/>
          </p:nvSpPr>
          <p:spPr>
            <a:xfrm>
              <a:off x="3987340" y="1262574"/>
              <a:ext cx="887315" cy="460041"/>
            </a:xfrm>
            <a:prstGeom prst="rect">
              <a:avLst/>
            </a:prstGeom>
            <a:noFill/>
          </p:spPr>
          <p:txBody>
            <a:bodyPr wrap="non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Control</a:t>
              </a:r>
            </a:p>
          </p:txBody>
        </p:sp>
        <p:sp>
          <p:nvSpPr>
            <p:cNvPr id="43" name="Rounded Rectangle 42"/>
            <p:cNvSpPr/>
            <p:nvPr/>
          </p:nvSpPr>
          <p:spPr>
            <a:xfrm>
              <a:off x="4040216" y="1730026"/>
              <a:ext cx="813210" cy="175633"/>
            </a:xfrm>
            <a:prstGeom prst="roundRect">
              <a:avLst/>
            </a:prstGeom>
            <a:solidFill>
              <a:schemeClr val="accent1"/>
            </a:solidFill>
            <a:ln w="12700" cap="flat" cmpd="sng" algn="ctr">
              <a:no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Engine</a:t>
              </a:r>
            </a:p>
          </p:txBody>
        </p:sp>
        <p:sp>
          <p:nvSpPr>
            <p:cNvPr id="46" name="Freeform 45"/>
            <p:cNvSpPr/>
            <p:nvPr/>
          </p:nvSpPr>
          <p:spPr bwMode="auto">
            <a:xfrm>
              <a:off x="4022916" y="2161625"/>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solidFill>
                    <a:srgbClr val="505050"/>
                  </a:solidFill>
                  <a:latin typeface="Segoe UI Light"/>
                  <a:ea typeface="Segoe UI" pitchFamily="34" charset="0"/>
                  <a:cs typeface="Segoe UI" pitchFamily="34" charset="0"/>
                </a:rPr>
                <a:t>SQL DB</a:t>
              </a:r>
            </a:p>
          </p:txBody>
        </p:sp>
      </p:grpSp>
      <p:cxnSp>
        <p:nvCxnSpPr>
          <p:cNvPr id="128" name="Straight Connector 127"/>
          <p:cNvCxnSpPr>
            <a:cxnSpLocks/>
            <a:stCxn id="249" idx="0"/>
            <a:endCxn id="12" idx="3"/>
          </p:cNvCxnSpPr>
          <p:nvPr/>
        </p:nvCxnSpPr>
        <p:spPr>
          <a:xfrm flipH="1" flipV="1">
            <a:off x="4524123" y="2588160"/>
            <a:ext cx="3466399" cy="469910"/>
          </a:xfrm>
          <a:prstGeom prst="line">
            <a:avLst/>
          </a:prstGeom>
          <a:noFill/>
          <a:ln w="38100" cap="flat" cmpd="sng" algn="ctr">
            <a:solidFill>
              <a:srgbClr val="5C2D91"/>
            </a:solidFill>
            <a:prstDash val="solid"/>
            <a:miter lim="800000"/>
          </a:ln>
          <a:effectLst/>
        </p:spPr>
      </p:cxnSp>
      <p:cxnSp>
        <p:nvCxnSpPr>
          <p:cNvPr id="306" name="Straight Connector 305"/>
          <p:cNvCxnSpPr>
            <a:cxnSpLocks/>
            <a:endCxn id="12" idx="3"/>
          </p:cNvCxnSpPr>
          <p:nvPr/>
        </p:nvCxnSpPr>
        <p:spPr>
          <a:xfrm flipH="1" flipV="1">
            <a:off x="4524123" y="2588160"/>
            <a:ext cx="1087191" cy="443042"/>
          </a:xfrm>
          <a:prstGeom prst="line">
            <a:avLst/>
          </a:prstGeom>
          <a:noFill/>
          <a:ln w="38100" cap="flat" cmpd="sng" algn="ctr">
            <a:solidFill>
              <a:srgbClr val="5C2D91"/>
            </a:solidFill>
            <a:prstDash val="solid"/>
            <a:miter lim="800000"/>
          </a:ln>
          <a:effectLst/>
        </p:spPr>
      </p:cxnSp>
      <p:cxnSp>
        <p:nvCxnSpPr>
          <p:cNvPr id="120" name="Straight Connector 119"/>
          <p:cNvCxnSpPr>
            <a:cxnSpLocks/>
            <a:endCxn id="12" idx="3"/>
          </p:cNvCxnSpPr>
          <p:nvPr/>
        </p:nvCxnSpPr>
        <p:spPr>
          <a:xfrm flipV="1">
            <a:off x="3308612" y="2588160"/>
            <a:ext cx="1215511" cy="426034"/>
          </a:xfrm>
          <a:prstGeom prst="line">
            <a:avLst/>
          </a:prstGeom>
          <a:noFill/>
          <a:ln w="38100" cap="flat" cmpd="sng" algn="ctr">
            <a:solidFill>
              <a:srgbClr val="5C2D91"/>
            </a:solidFill>
            <a:prstDash val="solid"/>
            <a:miter lim="800000"/>
          </a:ln>
          <a:effectLst/>
        </p:spPr>
      </p:cxnSp>
      <p:cxnSp>
        <p:nvCxnSpPr>
          <p:cNvPr id="304" name="Straight Connector 303"/>
          <p:cNvCxnSpPr>
            <a:cxnSpLocks/>
            <a:endCxn id="12" idx="3"/>
          </p:cNvCxnSpPr>
          <p:nvPr/>
        </p:nvCxnSpPr>
        <p:spPr>
          <a:xfrm flipV="1">
            <a:off x="995249" y="2588161"/>
            <a:ext cx="3528874" cy="426221"/>
          </a:xfrm>
          <a:prstGeom prst="line">
            <a:avLst/>
          </a:prstGeom>
          <a:noFill/>
          <a:ln w="38100" cap="flat" cmpd="sng" algn="ctr">
            <a:solidFill>
              <a:srgbClr val="5C2D91"/>
            </a:solidFill>
            <a:prstDash val="solid"/>
            <a:miter lim="800000"/>
          </a:ln>
          <a:effectLst/>
        </p:spPr>
      </p:cxnSp>
      <p:sp>
        <p:nvSpPr>
          <p:cNvPr id="239" name="Rectangle 238"/>
          <p:cNvSpPr/>
          <p:nvPr/>
        </p:nvSpPr>
        <p:spPr bwMode="auto">
          <a:xfrm>
            <a:off x="568961" y="4038070"/>
            <a:ext cx="7833868" cy="525842"/>
          </a:xfrm>
          <a:prstGeom prst="rect">
            <a:avLst/>
          </a:prstGeom>
          <a:solidFill>
            <a:srgbClr val="7030A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1" fontAlgn="base">
              <a:spcBef>
                <a:spcPct val="0"/>
              </a:spcBef>
              <a:spcAft>
                <a:spcPct val="0"/>
              </a:spcAft>
              <a:defRPr/>
            </a:pPr>
            <a:endParaRPr lang="en-US" sz="2000" kern="0" dirty="0">
              <a:solidFill>
                <a:schemeClr val="tx1"/>
              </a:solidFill>
            </a:endParaRPr>
          </a:p>
        </p:txBody>
      </p:sp>
      <p:grpSp>
        <p:nvGrpSpPr>
          <p:cNvPr id="26" name="Group 25">
            <a:extLst>
              <a:ext uri="{FF2B5EF4-FFF2-40B4-BE49-F238E27FC236}">
                <a16:creationId xmlns:a16="http://schemas.microsoft.com/office/drawing/2014/main" id="{AE2FD8A3-044E-40DE-8AEF-7A491055153E}"/>
              </a:ext>
            </a:extLst>
          </p:cNvPr>
          <p:cNvGrpSpPr/>
          <p:nvPr/>
        </p:nvGrpSpPr>
        <p:grpSpPr>
          <a:xfrm>
            <a:off x="7477130" y="2963938"/>
            <a:ext cx="1026783" cy="2348422"/>
            <a:chOff x="7330321" y="2906086"/>
            <a:chExt cx="1006741" cy="2302584"/>
          </a:xfrm>
        </p:grpSpPr>
        <p:grpSp>
          <p:nvGrpSpPr>
            <p:cNvPr id="247" name="Group 246"/>
            <p:cNvGrpSpPr/>
            <p:nvPr/>
          </p:nvGrpSpPr>
          <p:grpSpPr>
            <a:xfrm>
              <a:off x="7330321" y="2906086"/>
              <a:ext cx="1006741" cy="2302584"/>
              <a:chOff x="9830164" y="3198627"/>
              <a:chExt cx="1148681" cy="1463134"/>
            </a:xfrm>
          </p:grpSpPr>
          <p:grpSp>
            <p:nvGrpSpPr>
              <p:cNvPr id="248" name="Group 247"/>
              <p:cNvGrpSpPr>
                <a:grpSpLocks noChangeAspect="1"/>
              </p:cNvGrpSpPr>
              <p:nvPr/>
            </p:nvGrpSpPr>
            <p:grpSpPr>
              <a:xfrm>
                <a:off x="9882326" y="3198627"/>
                <a:ext cx="1024606" cy="1463134"/>
                <a:chOff x="6592191" y="2051295"/>
                <a:chExt cx="2194328" cy="3133501"/>
              </a:xfrm>
            </p:grpSpPr>
            <p:sp>
              <p:nvSpPr>
                <p:cNvPr id="250" name="Can 249"/>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51" name="Donut 250"/>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252" name="Group 251"/>
                <p:cNvGrpSpPr/>
                <p:nvPr/>
              </p:nvGrpSpPr>
              <p:grpSpPr>
                <a:xfrm>
                  <a:off x="6654556" y="2051295"/>
                  <a:ext cx="2062790" cy="690308"/>
                  <a:chOff x="3418453" y="1463971"/>
                  <a:chExt cx="2706123" cy="912428"/>
                </a:xfrm>
              </p:grpSpPr>
              <p:sp>
                <p:nvSpPr>
                  <p:cNvPr id="253" name="Donut 252"/>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54" name="Freeform 253"/>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249" name="TextBox 248"/>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255" name="Rounded Rectangle 254"/>
            <p:cNvSpPr/>
            <p:nvPr/>
          </p:nvSpPr>
          <p:spPr bwMode="auto">
            <a:xfrm>
              <a:off x="7457020"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Dist_DB_46</a:t>
              </a:r>
            </a:p>
            <a:p>
              <a:pPr defTabSz="932391" fontAlgn="base">
                <a:spcBef>
                  <a:spcPct val="0"/>
                </a:spcBef>
                <a:spcAft>
                  <a:spcPct val="0"/>
                </a:spcAft>
                <a:defRPr/>
              </a:pPr>
              <a:r>
                <a:rPr lang="en-US" sz="1001" b="1" kern="0" dirty="0">
                  <a:solidFill>
                    <a:schemeClr val="tx1"/>
                  </a:solidFill>
                </a:rPr>
                <a:t>Dist_DB_47</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Dist_DB_60</a:t>
              </a:r>
            </a:p>
          </p:txBody>
        </p:sp>
        <p:sp>
          <p:nvSpPr>
            <p:cNvPr id="257" name="Freeform 256"/>
            <p:cNvSpPr/>
            <p:nvPr/>
          </p:nvSpPr>
          <p:spPr bwMode="auto">
            <a:xfrm>
              <a:off x="7429636"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258" name="TextBox 257"/>
            <p:cNvSpPr txBox="1"/>
            <p:nvPr/>
          </p:nvSpPr>
          <p:spPr>
            <a:xfrm rot="5400000">
              <a:off x="7549926" y="4310066"/>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grpSp>
        <p:nvGrpSpPr>
          <p:cNvPr id="25" name="Group 24">
            <a:extLst>
              <a:ext uri="{FF2B5EF4-FFF2-40B4-BE49-F238E27FC236}">
                <a16:creationId xmlns:a16="http://schemas.microsoft.com/office/drawing/2014/main" id="{BFC6A3D2-D4F5-493A-B4C7-687BC737587F}"/>
              </a:ext>
            </a:extLst>
          </p:cNvPr>
          <p:cNvGrpSpPr/>
          <p:nvPr/>
        </p:nvGrpSpPr>
        <p:grpSpPr>
          <a:xfrm>
            <a:off x="5152770" y="2963938"/>
            <a:ext cx="1026783" cy="2348422"/>
            <a:chOff x="5051329" y="2906086"/>
            <a:chExt cx="1006741" cy="2302584"/>
          </a:xfrm>
        </p:grpSpPr>
        <p:grpSp>
          <p:nvGrpSpPr>
            <p:cNvPr id="200" name="Group 199"/>
            <p:cNvGrpSpPr/>
            <p:nvPr/>
          </p:nvGrpSpPr>
          <p:grpSpPr>
            <a:xfrm>
              <a:off x="5051329" y="2906086"/>
              <a:ext cx="1006741" cy="2302584"/>
              <a:chOff x="9830164" y="3198627"/>
              <a:chExt cx="1148681" cy="1463134"/>
            </a:xfrm>
          </p:grpSpPr>
          <p:grpSp>
            <p:nvGrpSpPr>
              <p:cNvPr id="203" name="Group 202"/>
              <p:cNvGrpSpPr>
                <a:grpSpLocks noChangeAspect="1"/>
              </p:cNvGrpSpPr>
              <p:nvPr/>
            </p:nvGrpSpPr>
            <p:grpSpPr>
              <a:xfrm>
                <a:off x="9882326" y="3198627"/>
                <a:ext cx="1024606" cy="1463134"/>
                <a:chOff x="6592191" y="2051295"/>
                <a:chExt cx="2194328" cy="3133501"/>
              </a:xfrm>
            </p:grpSpPr>
            <p:sp>
              <p:nvSpPr>
                <p:cNvPr id="205" name="Can 204"/>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06" name="Donut 205"/>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207" name="Group 206"/>
                <p:cNvGrpSpPr/>
                <p:nvPr/>
              </p:nvGrpSpPr>
              <p:grpSpPr>
                <a:xfrm>
                  <a:off x="6654556" y="2051295"/>
                  <a:ext cx="2062790" cy="690308"/>
                  <a:chOff x="3418453" y="1463971"/>
                  <a:chExt cx="2706123" cy="912428"/>
                </a:xfrm>
              </p:grpSpPr>
              <p:sp>
                <p:nvSpPr>
                  <p:cNvPr id="208" name="Donut 207"/>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09" name="Freeform 208"/>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204" name="TextBox 203"/>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210" name="Rounded Rectangle 209"/>
            <p:cNvSpPr/>
            <p:nvPr/>
          </p:nvSpPr>
          <p:spPr bwMode="auto">
            <a:xfrm>
              <a:off x="5178026"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Dist_DB_31</a:t>
              </a:r>
            </a:p>
            <a:p>
              <a:pPr defTabSz="932391" fontAlgn="base">
                <a:spcBef>
                  <a:spcPct val="0"/>
                </a:spcBef>
                <a:spcAft>
                  <a:spcPct val="0"/>
                </a:spcAft>
                <a:defRPr/>
              </a:pPr>
              <a:r>
                <a:rPr lang="en-US" sz="1001" b="1" kern="0" dirty="0">
                  <a:solidFill>
                    <a:schemeClr val="tx1"/>
                  </a:solidFill>
                </a:rPr>
                <a:t>Dist_DB_32</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Dist_DB_45</a:t>
              </a:r>
            </a:p>
          </p:txBody>
        </p:sp>
        <p:sp>
          <p:nvSpPr>
            <p:cNvPr id="212" name="Freeform 211"/>
            <p:cNvSpPr/>
            <p:nvPr/>
          </p:nvSpPr>
          <p:spPr bwMode="auto">
            <a:xfrm>
              <a:off x="5150642"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213" name="TextBox 212"/>
            <p:cNvSpPr txBox="1"/>
            <p:nvPr/>
          </p:nvSpPr>
          <p:spPr>
            <a:xfrm rot="5400000">
              <a:off x="5270932" y="4310066"/>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grpSp>
        <p:nvGrpSpPr>
          <p:cNvPr id="24" name="Group 23">
            <a:extLst>
              <a:ext uri="{FF2B5EF4-FFF2-40B4-BE49-F238E27FC236}">
                <a16:creationId xmlns:a16="http://schemas.microsoft.com/office/drawing/2014/main" id="{9E495243-C974-49EA-829F-10671AF13976}"/>
              </a:ext>
            </a:extLst>
          </p:cNvPr>
          <p:cNvGrpSpPr/>
          <p:nvPr/>
        </p:nvGrpSpPr>
        <p:grpSpPr>
          <a:xfrm>
            <a:off x="2828409" y="2963938"/>
            <a:ext cx="1026783" cy="2348422"/>
            <a:chOff x="2772337" y="2906086"/>
            <a:chExt cx="1006741" cy="2302584"/>
          </a:xfrm>
        </p:grpSpPr>
        <p:grpSp>
          <p:nvGrpSpPr>
            <p:cNvPr id="176" name="Group 175"/>
            <p:cNvGrpSpPr/>
            <p:nvPr/>
          </p:nvGrpSpPr>
          <p:grpSpPr>
            <a:xfrm>
              <a:off x="2772337" y="2906086"/>
              <a:ext cx="1006741" cy="2302584"/>
              <a:chOff x="9830164" y="3198627"/>
              <a:chExt cx="1148681" cy="1463134"/>
            </a:xfrm>
          </p:grpSpPr>
          <p:grpSp>
            <p:nvGrpSpPr>
              <p:cNvPr id="177" name="Group 176"/>
              <p:cNvGrpSpPr>
                <a:grpSpLocks noChangeAspect="1"/>
              </p:cNvGrpSpPr>
              <p:nvPr/>
            </p:nvGrpSpPr>
            <p:grpSpPr>
              <a:xfrm>
                <a:off x="9882326" y="3198627"/>
                <a:ext cx="1024606" cy="1463134"/>
                <a:chOff x="6592191" y="2051295"/>
                <a:chExt cx="2194328" cy="3133501"/>
              </a:xfrm>
            </p:grpSpPr>
            <p:sp>
              <p:nvSpPr>
                <p:cNvPr id="179" name="Can 178"/>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80" name="Donut 179"/>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181" name="Group 180"/>
                <p:cNvGrpSpPr/>
                <p:nvPr/>
              </p:nvGrpSpPr>
              <p:grpSpPr>
                <a:xfrm>
                  <a:off x="6654556" y="2051295"/>
                  <a:ext cx="2062790" cy="690308"/>
                  <a:chOff x="3418453" y="1463971"/>
                  <a:chExt cx="2706123" cy="912428"/>
                </a:xfrm>
              </p:grpSpPr>
              <p:sp>
                <p:nvSpPr>
                  <p:cNvPr id="182" name="Donut 181"/>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83" name="Freeform 182"/>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178" name="TextBox 177"/>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184" name="Rounded Rectangle 183"/>
            <p:cNvSpPr/>
            <p:nvPr/>
          </p:nvSpPr>
          <p:spPr bwMode="auto">
            <a:xfrm>
              <a:off x="2899034"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Dist_DB_16</a:t>
              </a:r>
            </a:p>
            <a:p>
              <a:pPr defTabSz="932391" fontAlgn="base">
                <a:spcBef>
                  <a:spcPct val="0"/>
                </a:spcBef>
                <a:spcAft>
                  <a:spcPct val="0"/>
                </a:spcAft>
                <a:defRPr/>
              </a:pPr>
              <a:r>
                <a:rPr lang="en-US" sz="1001" b="1" kern="0" dirty="0">
                  <a:solidFill>
                    <a:schemeClr val="tx1"/>
                  </a:solidFill>
                </a:rPr>
                <a:t>Dist_DB_17</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Dist_DB_30</a:t>
              </a:r>
            </a:p>
          </p:txBody>
        </p:sp>
        <p:sp>
          <p:nvSpPr>
            <p:cNvPr id="186" name="Freeform 185"/>
            <p:cNvSpPr/>
            <p:nvPr/>
          </p:nvSpPr>
          <p:spPr bwMode="auto">
            <a:xfrm>
              <a:off x="2871651"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187" name="TextBox 186"/>
            <p:cNvSpPr txBox="1"/>
            <p:nvPr/>
          </p:nvSpPr>
          <p:spPr>
            <a:xfrm rot="5400000">
              <a:off x="2991940" y="4310066"/>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grpSp>
        <p:nvGrpSpPr>
          <p:cNvPr id="23" name="Group 22">
            <a:extLst>
              <a:ext uri="{FF2B5EF4-FFF2-40B4-BE49-F238E27FC236}">
                <a16:creationId xmlns:a16="http://schemas.microsoft.com/office/drawing/2014/main" id="{4F2C1991-3890-42BC-8CD4-E6F328A545C2}"/>
              </a:ext>
            </a:extLst>
          </p:cNvPr>
          <p:cNvGrpSpPr/>
          <p:nvPr/>
        </p:nvGrpSpPr>
        <p:grpSpPr>
          <a:xfrm>
            <a:off x="504048" y="2977380"/>
            <a:ext cx="1026783" cy="2348422"/>
            <a:chOff x="493345" y="2919265"/>
            <a:chExt cx="1006741" cy="2302584"/>
          </a:xfrm>
        </p:grpSpPr>
        <p:grpSp>
          <p:nvGrpSpPr>
            <p:cNvPr id="98" name="Group 97"/>
            <p:cNvGrpSpPr/>
            <p:nvPr/>
          </p:nvGrpSpPr>
          <p:grpSpPr>
            <a:xfrm>
              <a:off x="493345" y="2919265"/>
              <a:ext cx="1006741" cy="2302584"/>
              <a:chOff x="9830164" y="3198627"/>
              <a:chExt cx="1148681" cy="1463134"/>
            </a:xfrm>
          </p:grpSpPr>
          <p:grpSp>
            <p:nvGrpSpPr>
              <p:cNvPr id="99" name="Group 98"/>
              <p:cNvGrpSpPr>
                <a:grpSpLocks noChangeAspect="1"/>
              </p:cNvGrpSpPr>
              <p:nvPr/>
            </p:nvGrpSpPr>
            <p:grpSpPr>
              <a:xfrm>
                <a:off x="9882326" y="3198627"/>
                <a:ext cx="1024606" cy="1463134"/>
                <a:chOff x="6592191" y="2051295"/>
                <a:chExt cx="2194328" cy="3133501"/>
              </a:xfrm>
            </p:grpSpPr>
            <p:sp>
              <p:nvSpPr>
                <p:cNvPr id="101" name="Can 100"/>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02" name="Donut 101"/>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103" name="Group 102"/>
                <p:cNvGrpSpPr/>
                <p:nvPr/>
              </p:nvGrpSpPr>
              <p:grpSpPr>
                <a:xfrm>
                  <a:off x="6654556" y="2051295"/>
                  <a:ext cx="2062790" cy="690308"/>
                  <a:chOff x="3418453" y="1463971"/>
                  <a:chExt cx="2706123" cy="912428"/>
                </a:xfrm>
              </p:grpSpPr>
              <p:sp>
                <p:nvSpPr>
                  <p:cNvPr id="104" name="Donut 103"/>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05" name="Freeform 104"/>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100" name="TextBox 99"/>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4" name="Rounded Rectangle 3"/>
            <p:cNvSpPr/>
            <p:nvPr/>
          </p:nvSpPr>
          <p:spPr bwMode="auto">
            <a:xfrm>
              <a:off x="620043" y="3922184"/>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Dist_DB_1</a:t>
              </a:r>
            </a:p>
            <a:p>
              <a:pPr defTabSz="932391" fontAlgn="base">
                <a:spcBef>
                  <a:spcPct val="0"/>
                </a:spcBef>
                <a:spcAft>
                  <a:spcPct val="0"/>
                </a:spcAft>
                <a:defRPr/>
              </a:pPr>
              <a:r>
                <a:rPr lang="en-US" sz="1001" b="1" kern="0" dirty="0">
                  <a:solidFill>
                    <a:schemeClr val="tx1"/>
                  </a:solidFill>
                </a:rPr>
                <a:t>Dist_DB_2</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Dist_DB_15</a:t>
              </a:r>
            </a:p>
          </p:txBody>
        </p:sp>
        <p:sp>
          <p:nvSpPr>
            <p:cNvPr id="223" name="Freeform 222"/>
            <p:cNvSpPr/>
            <p:nvPr/>
          </p:nvSpPr>
          <p:spPr bwMode="auto">
            <a:xfrm>
              <a:off x="592659" y="379303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6" name="TextBox 5"/>
            <p:cNvSpPr txBox="1"/>
            <p:nvPr/>
          </p:nvSpPr>
          <p:spPr>
            <a:xfrm rot="5400000">
              <a:off x="712949" y="4323245"/>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sp>
        <p:nvSpPr>
          <p:cNvPr id="17" name="Title 16"/>
          <p:cNvSpPr>
            <a:spLocks noGrp="1"/>
          </p:cNvSpPr>
          <p:nvPr>
            <p:ph type="title"/>
          </p:nvPr>
        </p:nvSpPr>
        <p:spPr/>
        <p:txBody>
          <a:bodyPr/>
          <a:lstStyle/>
          <a:p>
            <a:r>
              <a:rPr lang="en-US" dirty="0"/>
              <a:t>SQL DW Fundamentals</a:t>
            </a:r>
          </a:p>
        </p:txBody>
      </p:sp>
      <p:sp>
        <p:nvSpPr>
          <p:cNvPr id="45" name="Rounded Rectangle 44"/>
          <p:cNvSpPr/>
          <p:nvPr/>
        </p:nvSpPr>
        <p:spPr>
          <a:xfrm>
            <a:off x="4129984" y="1995110"/>
            <a:ext cx="829399"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221" name="Rounded Rectangle 220"/>
          <p:cNvSpPr/>
          <p:nvPr/>
        </p:nvSpPr>
        <p:spPr>
          <a:xfrm>
            <a:off x="667542" y="3617911"/>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185" name="Rounded Rectangle 184"/>
          <p:cNvSpPr/>
          <p:nvPr/>
        </p:nvSpPr>
        <p:spPr>
          <a:xfrm>
            <a:off x="2991902" y="3604469"/>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211" name="Rounded Rectangle 210"/>
          <p:cNvSpPr/>
          <p:nvPr/>
        </p:nvSpPr>
        <p:spPr>
          <a:xfrm>
            <a:off x="5316264" y="3604469"/>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256" name="Rounded Rectangle 255"/>
          <p:cNvSpPr/>
          <p:nvPr/>
        </p:nvSpPr>
        <p:spPr>
          <a:xfrm>
            <a:off x="7640625" y="3604469"/>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109" name="Rounded Rectangle 108"/>
          <p:cNvSpPr/>
          <p:nvPr/>
        </p:nvSpPr>
        <p:spPr>
          <a:xfrm>
            <a:off x="9135223" y="2598337"/>
            <a:ext cx="2984331" cy="1212384"/>
          </a:xfrm>
          <a:prstGeom prst="roundRect">
            <a:avLst/>
          </a:prstGeom>
          <a:solidFill>
            <a:srgbClr val="00B050"/>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latin typeface="Calibri" panose="020F0502020204030204"/>
              </a:rPr>
              <a:t>Compute </a:t>
            </a:r>
          </a:p>
          <a:p>
            <a:pPr algn="ctr" defTabSz="896350">
              <a:defRPr/>
            </a:pPr>
            <a:r>
              <a:rPr lang="en-US" sz="1632" kern="0" dirty="0">
                <a:solidFill>
                  <a:prstClr val="white"/>
                </a:solidFill>
                <a:latin typeface="Calibri" panose="020F0502020204030204"/>
              </a:rPr>
              <a:t>Handles query processing, ability to scale up/down</a:t>
            </a:r>
          </a:p>
        </p:txBody>
      </p:sp>
      <p:sp>
        <p:nvSpPr>
          <p:cNvPr id="111" name="Rounded Rectangle 110"/>
          <p:cNvSpPr/>
          <p:nvPr/>
        </p:nvSpPr>
        <p:spPr>
          <a:xfrm>
            <a:off x="9135223" y="1158274"/>
            <a:ext cx="2984331" cy="1212384"/>
          </a:xfrm>
          <a:prstGeom prst="roundRect">
            <a:avLst/>
          </a:prstGeom>
          <a:solidFill>
            <a:srgbClr val="0078D7"/>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latin typeface="Calibri" panose="020F0502020204030204"/>
              </a:rPr>
              <a:t>Control </a:t>
            </a:r>
          </a:p>
          <a:p>
            <a:pPr algn="ctr" defTabSz="896350">
              <a:defRPr/>
            </a:pPr>
            <a:r>
              <a:rPr lang="en-US" sz="1632" kern="0" dirty="0">
                <a:solidFill>
                  <a:prstClr val="white"/>
                </a:solidFill>
                <a:latin typeface="Calibri" panose="020F0502020204030204"/>
              </a:rPr>
              <a:t>Connection and tool endpoint.  Coordinates compute activity.</a:t>
            </a:r>
          </a:p>
        </p:txBody>
      </p:sp>
      <p:sp>
        <p:nvSpPr>
          <p:cNvPr id="112" name="Rounded Rectangle 111"/>
          <p:cNvSpPr/>
          <p:nvPr/>
        </p:nvSpPr>
        <p:spPr>
          <a:xfrm>
            <a:off x="9135223" y="4038400"/>
            <a:ext cx="2984331" cy="1212384"/>
          </a:xfrm>
          <a:prstGeom prst="roundRect">
            <a:avLst/>
          </a:prstGeom>
          <a:solidFill>
            <a:srgbClr val="7030A0"/>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rPr>
              <a:t>DMS: </a:t>
            </a:r>
            <a:r>
              <a:rPr lang="en-US" sz="1632" u="sng" kern="0" dirty="0">
                <a:solidFill>
                  <a:prstClr val="white"/>
                </a:solidFill>
                <a:latin typeface="Calibri" panose="020F0502020204030204"/>
              </a:rPr>
              <a:t>Data Movement Services</a:t>
            </a:r>
          </a:p>
          <a:p>
            <a:pPr algn="ctr" defTabSz="896350">
              <a:defRPr/>
            </a:pPr>
            <a:r>
              <a:rPr lang="en-US" sz="1632" kern="0" dirty="0">
                <a:solidFill>
                  <a:prstClr val="white"/>
                </a:solidFill>
                <a:latin typeface="Calibri" panose="020F0502020204030204"/>
              </a:rPr>
              <a:t>Coordinates data movement between nodes</a:t>
            </a:r>
          </a:p>
        </p:txBody>
      </p:sp>
      <p:sp>
        <p:nvSpPr>
          <p:cNvPr id="2" name="Cloud 1">
            <a:extLst>
              <a:ext uri="{FF2B5EF4-FFF2-40B4-BE49-F238E27FC236}">
                <a16:creationId xmlns:a16="http://schemas.microsoft.com/office/drawing/2014/main" id="{AB9FD7A9-3033-4671-A32E-6F45E49A0F31}"/>
              </a:ext>
            </a:extLst>
          </p:cNvPr>
          <p:cNvSpPr/>
          <p:nvPr/>
        </p:nvSpPr>
        <p:spPr bwMode="auto">
          <a:xfrm>
            <a:off x="169819" y="5509935"/>
            <a:ext cx="8700537" cy="1416327"/>
          </a:xfrm>
          <a:prstGeom prst="cloud">
            <a:avLst/>
          </a:prstGeom>
          <a:solidFill>
            <a:schemeClr val="accent3">
              <a:lumMod val="25000"/>
              <a:lumOff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Azure Blob Storage</a:t>
            </a:r>
          </a:p>
        </p:txBody>
      </p:sp>
      <p:sp>
        <p:nvSpPr>
          <p:cNvPr id="75" name="Rounded Rectangle 111">
            <a:extLst>
              <a:ext uri="{FF2B5EF4-FFF2-40B4-BE49-F238E27FC236}">
                <a16:creationId xmlns:a16="http://schemas.microsoft.com/office/drawing/2014/main" id="{B8E0631D-957B-435C-8B58-16273C2B4F39}"/>
              </a:ext>
            </a:extLst>
          </p:cNvPr>
          <p:cNvSpPr/>
          <p:nvPr/>
        </p:nvSpPr>
        <p:spPr>
          <a:xfrm>
            <a:off x="9135223" y="5478462"/>
            <a:ext cx="2984331" cy="1212384"/>
          </a:xfrm>
          <a:prstGeom prst="roundRect">
            <a:avLst/>
          </a:prstGeom>
          <a:solidFill>
            <a:schemeClr val="accent3">
              <a:lumMod val="25000"/>
              <a:lumOff val="75000"/>
            </a:schemeClr>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rPr>
              <a:t>Storage</a:t>
            </a:r>
            <a:endParaRPr lang="en-US" sz="1632" u="sng" kern="0" dirty="0">
              <a:solidFill>
                <a:prstClr val="white"/>
              </a:solidFill>
              <a:latin typeface="Calibri" panose="020F0502020204030204"/>
            </a:endParaRPr>
          </a:p>
          <a:p>
            <a:pPr algn="ctr" defTabSz="896350">
              <a:defRPr/>
            </a:pPr>
            <a:r>
              <a:rPr lang="en-US" sz="1632" kern="0" dirty="0">
                <a:solidFill>
                  <a:prstClr val="white"/>
                </a:solidFill>
                <a:latin typeface="Calibri" panose="020F0502020204030204"/>
              </a:rPr>
              <a:t>Remote storage.  Scales independently of compute</a:t>
            </a:r>
          </a:p>
        </p:txBody>
      </p:sp>
    </p:spTree>
    <p:extLst>
      <p:ext uri="{BB962C8B-B14F-4D97-AF65-F5344CB8AC3E}">
        <p14:creationId xmlns:p14="http://schemas.microsoft.com/office/powerpoint/2010/main" val="380181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fade">
                                      <p:cBhvr>
                                        <p:cTn id="11" dur="500"/>
                                        <p:tgtEl>
                                          <p:spTgt spid="1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09"/>
                                        </p:tgtEl>
                                        <p:attrNameLst>
                                          <p:attrName>style.visibility</p:attrName>
                                        </p:attrNameLst>
                                      </p:cBhvr>
                                      <p:to>
                                        <p:strVal val="visible"/>
                                      </p:to>
                                    </p:set>
                                    <p:animEffect transition="in" filter="fade">
                                      <p:cBhvr>
                                        <p:cTn id="31" dur="500"/>
                                        <p:tgtEl>
                                          <p:spTgt spid="109"/>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750"/>
                                        <p:tgtEl>
                                          <p:spTgt spid="4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21"/>
                                        </p:tgtEl>
                                        <p:attrNameLst>
                                          <p:attrName>style.visibility</p:attrName>
                                        </p:attrNameLst>
                                      </p:cBhvr>
                                      <p:to>
                                        <p:strVal val="visible"/>
                                      </p:to>
                                    </p:set>
                                    <p:animEffect transition="in" filter="fade">
                                      <p:cBhvr>
                                        <p:cTn id="38" dur="750"/>
                                        <p:tgtEl>
                                          <p:spTgt spid="22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5"/>
                                        </p:tgtEl>
                                        <p:attrNameLst>
                                          <p:attrName>style.visibility</p:attrName>
                                        </p:attrNameLst>
                                      </p:cBhvr>
                                      <p:to>
                                        <p:strVal val="visible"/>
                                      </p:to>
                                    </p:set>
                                    <p:animEffect transition="in" filter="fade">
                                      <p:cBhvr>
                                        <p:cTn id="41" dur="750"/>
                                        <p:tgtEl>
                                          <p:spTgt spid="18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1"/>
                                        </p:tgtEl>
                                        <p:attrNameLst>
                                          <p:attrName>style.visibility</p:attrName>
                                        </p:attrNameLst>
                                      </p:cBhvr>
                                      <p:to>
                                        <p:strVal val="visible"/>
                                      </p:to>
                                    </p:set>
                                    <p:animEffect transition="in" filter="fade">
                                      <p:cBhvr>
                                        <p:cTn id="44" dur="750"/>
                                        <p:tgtEl>
                                          <p:spTgt spid="21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56"/>
                                        </p:tgtEl>
                                        <p:attrNameLst>
                                          <p:attrName>style.visibility</p:attrName>
                                        </p:attrNameLst>
                                      </p:cBhvr>
                                      <p:to>
                                        <p:strVal val="visible"/>
                                      </p:to>
                                    </p:set>
                                    <p:animEffect transition="in" filter="fade">
                                      <p:cBhvr>
                                        <p:cTn id="47" dur="750"/>
                                        <p:tgtEl>
                                          <p:spTgt spid="256"/>
                                        </p:tgtEl>
                                      </p:cBhvr>
                                    </p:animEffect>
                                  </p:childTnLst>
                                </p:cTn>
                              </p:par>
                            </p:childTnLst>
                          </p:cTn>
                        </p:par>
                        <p:par>
                          <p:cTn id="48" fill="hold">
                            <p:stCondLst>
                              <p:cond delay="4250"/>
                            </p:stCondLst>
                            <p:childTnLst>
                              <p:par>
                                <p:cTn id="49" presetID="10" presetClass="entr" presetSubtype="0" fill="hold" nodeType="afterEffect">
                                  <p:stCondLst>
                                    <p:cond delay="0"/>
                                  </p:stCondLst>
                                  <p:childTnLst>
                                    <p:set>
                                      <p:cBhvr>
                                        <p:cTn id="50" dur="1" fill="hold">
                                          <p:stCondLst>
                                            <p:cond delay="0"/>
                                          </p:stCondLst>
                                        </p:cTn>
                                        <p:tgtEl>
                                          <p:spTgt spid="304"/>
                                        </p:tgtEl>
                                        <p:attrNameLst>
                                          <p:attrName>style.visibility</p:attrName>
                                        </p:attrNameLst>
                                      </p:cBhvr>
                                      <p:to>
                                        <p:strVal val="visible"/>
                                      </p:to>
                                    </p:set>
                                    <p:animEffect transition="in" filter="fade">
                                      <p:cBhvr>
                                        <p:cTn id="51" dur="750"/>
                                        <p:tgtEl>
                                          <p:spTgt spid="304"/>
                                        </p:tgtEl>
                                      </p:cBhvr>
                                    </p:animEffect>
                                  </p:childTnLst>
                                </p:cTn>
                              </p:par>
                              <p:par>
                                <p:cTn id="52" presetID="10" presetClass="entr" presetSubtype="0" fill="hold" nodeType="withEffect">
                                  <p:stCondLst>
                                    <p:cond delay="0"/>
                                  </p:stCondLst>
                                  <p:childTnLst>
                                    <p:set>
                                      <p:cBhvr>
                                        <p:cTn id="53" dur="1" fill="hold">
                                          <p:stCondLst>
                                            <p:cond delay="0"/>
                                          </p:stCondLst>
                                        </p:cTn>
                                        <p:tgtEl>
                                          <p:spTgt spid="120"/>
                                        </p:tgtEl>
                                        <p:attrNameLst>
                                          <p:attrName>style.visibility</p:attrName>
                                        </p:attrNameLst>
                                      </p:cBhvr>
                                      <p:to>
                                        <p:strVal val="visible"/>
                                      </p:to>
                                    </p:set>
                                    <p:animEffect transition="in" filter="fade">
                                      <p:cBhvr>
                                        <p:cTn id="54" dur="750"/>
                                        <p:tgtEl>
                                          <p:spTgt spid="120"/>
                                        </p:tgtEl>
                                      </p:cBhvr>
                                    </p:animEffect>
                                  </p:childTnLst>
                                </p:cTn>
                              </p:par>
                              <p:par>
                                <p:cTn id="55" presetID="10" presetClass="entr" presetSubtype="0" fill="hold" nodeType="withEffect">
                                  <p:stCondLst>
                                    <p:cond delay="0"/>
                                  </p:stCondLst>
                                  <p:childTnLst>
                                    <p:set>
                                      <p:cBhvr>
                                        <p:cTn id="56" dur="1" fill="hold">
                                          <p:stCondLst>
                                            <p:cond delay="0"/>
                                          </p:stCondLst>
                                        </p:cTn>
                                        <p:tgtEl>
                                          <p:spTgt spid="306"/>
                                        </p:tgtEl>
                                        <p:attrNameLst>
                                          <p:attrName>style.visibility</p:attrName>
                                        </p:attrNameLst>
                                      </p:cBhvr>
                                      <p:to>
                                        <p:strVal val="visible"/>
                                      </p:to>
                                    </p:set>
                                    <p:animEffect transition="in" filter="fade">
                                      <p:cBhvr>
                                        <p:cTn id="57" dur="750"/>
                                        <p:tgtEl>
                                          <p:spTgt spid="306"/>
                                        </p:tgtEl>
                                      </p:cBhvr>
                                    </p:animEffect>
                                  </p:childTnLst>
                                </p:cTn>
                              </p:par>
                              <p:par>
                                <p:cTn id="58" presetID="10" presetClass="entr" presetSubtype="0" fill="hold" nodeType="withEffect">
                                  <p:stCondLst>
                                    <p:cond delay="0"/>
                                  </p:stCondLst>
                                  <p:childTnLst>
                                    <p:set>
                                      <p:cBhvr>
                                        <p:cTn id="59" dur="1" fill="hold">
                                          <p:stCondLst>
                                            <p:cond delay="0"/>
                                          </p:stCondLst>
                                        </p:cTn>
                                        <p:tgtEl>
                                          <p:spTgt spid="128"/>
                                        </p:tgtEl>
                                        <p:attrNameLst>
                                          <p:attrName>style.visibility</p:attrName>
                                        </p:attrNameLst>
                                      </p:cBhvr>
                                      <p:to>
                                        <p:strVal val="visible"/>
                                      </p:to>
                                    </p:set>
                                    <p:animEffect transition="in" filter="fade">
                                      <p:cBhvr>
                                        <p:cTn id="60" dur="750"/>
                                        <p:tgtEl>
                                          <p:spTgt spid="12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39"/>
                                        </p:tgtEl>
                                        <p:attrNameLst>
                                          <p:attrName>style.visibility</p:attrName>
                                        </p:attrNameLst>
                                      </p:cBhvr>
                                      <p:to>
                                        <p:strVal val="visible"/>
                                      </p:to>
                                    </p:set>
                                    <p:animEffect transition="in" filter="fade">
                                      <p:cBhvr>
                                        <p:cTn id="63" dur="750"/>
                                        <p:tgtEl>
                                          <p:spTgt spid="239"/>
                                        </p:tgtEl>
                                      </p:cBhvr>
                                    </p:animEffect>
                                  </p:childTnLst>
                                </p:cTn>
                              </p:par>
                            </p:childTnLst>
                          </p:cTn>
                        </p:par>
                        <p:par>
                          <p:cTn id="64" fill="hold">
                            <p:stCondLst>
                              <p:cond delay="5000"/>
                            </p:stCondLst>
                            <p:childTnLst>
                              <p:par>
                                <p:cTn id="65" presetID="10" presetClass="entr" presetSubtype="0" fill="hold" grpId="0" nodeType="afterEffect">
                                  <p:stCondLst>
                                    <p:cond delay="0"/>
                                  </p:stCondLst>
                                  <p:childTnLst>
                                    <p:set>
                                      <p:cBhvr>
                                        <p:cTn id="66" dur="1" fill="hold">
                                          <p:stCondLst>
                                            <p:cond delay="0"/>
                                          </p:stCondLst>
                                        </p:cTn>
                                        <p:tgtEl>
                                          <p:spTgt spid="112"/>
                                        </p:tgtEl>
                                        <p:attrNameLst>
                                          <p:attrName>style.visibility</p:attrName>
                                        </p:attrNameLst>
                                      </p:cBhvr>
                                      <p:to>
                                        <p:strVal val="visible"/>
                                      </p:to>
                                    </p:set>
                                    <p:animEffect transition="in" filter="fade">
                                      <p:cBhvr>
                                        <p:cTn id="67" dur="750"/>
                                        <p:tgtEl>
                                          <p:spTgt spid="112"/>
                                        </p:tgtEl>
                                      </p:cBhvr>
                                    </p:animEffect>
                                  </p:childTnLst>
                                </p:cTn>
                              </p:par>
                            </p:childTnLst>
                          </p:cTn>
                        </p:par>
                        <p:par>
                          <p:cTn id="68" fill="hold">
                            <p:stCondLst>
                              <p:cond delay="5750"/>
                            </p:stCondLst>
                            <p:childTnLst>
                              <p:par>
                                <p:cTn id="69" presetID="10" presetClass="entr" presetSubtype="0" fill="hold" grpId="0" nodeType="afterEffect">
                                  <p:stCondLst>
                                    <p:cond delay="0"/>
                                  </p:stCondLst>
                                  <p:childTnLst>
                                    <p:set>
                                      <p:cBhvr>
                                        <p:cTn id="70" dur="1" fill="hold">
                                          <p:stCondLst>
                                            <p:cond delay="0"/>
                                          </p:stCondLst>
                                        </p:cTn>
                                        <p:tgtEl>
                                          <p:spTgt spid="2"/>
                                        </p:tgtEl>
                                        <p:attrNameLst>
                                          <p:attrName>style.visibility</p:attrName>
                                        </p:attrNameLst>
                                      </p:cBhvr>
                                      <p:to>
                                        <p:strVal val="visible"/>
                                      </p:to>
                                    </p:set>
                                    <p:animEffect transition="in" filter="fade">
                                      <p:cBhvr>
                                        <p:cTn id="71" dur="500"/>
                                        <p:tgtEl>
                                          <p:spTgt spid="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5"/>
                                        </p:tgtEl>
                                        <p:attrNameLst>
                                          <p:attrName>style.visibility</p:attrName>
                                        </p:attrNameLst>
                                      </p:cBhvr>
                                      <p:to>
                                        <p:strVal val="visible"/>
                                      </p:to>
                                    </p:set>
                                    <p:animEffect transition="in" filter="fade">
                                      <p:cBhvr>
                                        <p:cTn id="74"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animBg="1"/>
      <p:bldP spid="45" grpId="0" animBg="1"/>
      <p:bldP spid="221" grpId="0" animBg="1"/>
      <p:bldP spid="185" grpId="0" animBg="1"/>
      <p:bldP spid="211" grpId="0" animBg="1"/>
      <p:bldP spid="256" grpId="0" animBg="1"/>
      <p:bldP spid="109" grpId="0" animBg="1"/>
      <p:bldP spid="111" grpId="0" animBg="1"/>
      <p:bldP spid="112" grpId="0" animBg="1"/>
      <p:bldP spid="2" grpId="0" animBg="1"/>
      <p:bldP spid="7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Warehouse Units</a:t>
            </a:r>
          </a:p>
        </p:txBody>
      </p:sp>
      <p:grpSp>
        <p:nvGrpSpPr>
          <p:cNvPr id="3" name="Group 2">
            <a:extLst>
              <a:ext uri="{FF2B5EF4-FFF2-40B4-BE49-F238E27FC236}">
                <a16:creationId xmlns:a16="http://schemas.microsoft.com/office/drawing/2014/main" id="{7D1CD8CB-421F-45DF-93F8-2DE89DF99E69}"/>
              </a:ext>
            </a:extLst>
          </p:cNvPr>
          <p:cNvGrpSpPr/>
          <p:nvPr/>
        </p:nvGrpSpPr>
        <p:grpSpPr>
          <a:xfrm>
            <a:off x="1112837" y="3116262"/>
            <a:ext cx="6687886" cy="1799745"/>
            <a:chOff x="1112837" y="2856885"/>
            <a:chExt cx="6687886" cy="1799745"/>
          </a:xfrm>
        </p:grpSpPr>
        <p:sp>
          <p:nvSpPr>
            <p:cNvPr id="5" name="Rectangle 4"/>
            <p:cNvSpPr/>
            <p:nvPr/>
          </p:nvSpPr>
          <p:spPr bwMode="auto">
            <a:xfrm>
              <a:off x="1112837" y="2856885"/>
              <a:ext cx="1799745" cy="1799745"/>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3999" dirty="0">
                  <a:gradFill>
                    <a:gsLst>
                      <a:gs pos="0">
                        <a:srgbClr val="FFFFFF"/>
                      </a:gs>
                      <a:gs pos="100000">
                        <a:srgbClr val="FFFFFF"/>
                      </a:gs>
                    </a:gsLst>
                    <a:lin ang="5400000" scaled="0"/>
                  </a:gradFill>
                  <a:ea typeface="Segoe UI" pitchFamily="34" charset="0"/>
                  <a:cs typeface="Segoe UI" pitchFamily="34" charset="0"/>
                </a:rPr>
                <a:t>CPU</a:t>
              </a:r>
            </a:p>
          </p:txBody>
        </p:sp>
        <p:sp>
          <p:nvSpPr>
            <p:cNvPr id="6" name="Rectangle 5"/>
            <p:cNvSpPr/>
            <p:nvPr/>
          </p:nvSpPr>
          <p:spPr bwMode="auto">
            <a:xfrm>
              <a:off x="3563372" y="2856885"/>
              <a:ext cx="1799745" cy="179974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3999" dirty="0">
                  <a:gradFill>
                    <a:gsLst>
                      <a:gs pos="0">
                        <a:srgbClr val="FFFFFF"/>
                      </a:gs>
                      <a:gs pos="100000">
                        <a:srgbClr val="FFFFFF"/>
                      </a:gs>
                    </a:gsLst>
                    <a:lin ang="5400000" scaled="0"/>
                  </a:gradFill>
                  <a:ea typeface="Segoe UI" pitchFamily="34" charset="0"/>
                  <a:cs typeface="Segoe UI" pitchFamily="34" charset="0"/>
                </a:rPr>
                <a:t>RAM</a:t>
              </a:r>
            </a:p>
          </p:txBody>
        </p:sp>
        <p:sp>
          <p:nvSpPr>
            <p:cNvPr id="7" name="Rectangle 6"/>
            <p:cNvSpPr/>
            <p:nvPr/>
          </p:nvSpPr>
          <p:spPr bwMode="auto">
            <a:xfrm>
              <a:off x="6000978" y="2856885"/>
              <a:ext cx="1799745" cy="1799745"/>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3999" dirty="0">
                  <a:gradFill>
                    <a:gsLst>
                      <a:gs pos="0">
                        <a:srgbClr val="FFFFFF"/>
                      </a:gs>
                      <a:gs pos="100000">
                        <a:srgbClr val="FFFFFF"/>
                      </a:gs>
                    </a:gsLst>
                    <a:lin ang="5400000" scaled="0"/>
                  </a:gradFill>
                  <a:ea typeface="Segoe UI" pitchFamily="34" charset="0"/>
                  <a:cs typeface="Segoe UI" pitchFamily="34" charset="0"/>
                </a:rPr>
                <a:t>I/O</a:t>
              </a:r>
            </a:p>
          </p:txBody>
        </p:sp>
      </p:grpSp>
      <p:graphicFrame>
        <p:nvGraphicFramePr>
          <p:cNvPr id="9" name="Table 8"/>
          <p:cNvGraphicFramePr>
            <a:graphicFrameLocks noGrp="1"/>
          </p:cNvGraphicFramePr>
          <p:nvPr>
            <p:extLst>
              <p:ext uri="{D42A27DB-BD31-4B8C-83A1-F6EECF244321}">
                <p14:modId xmlns:p14="http://schemas.microsoft.com/office/powerpoint/2010/main" val="1203862504"/>
              </p:ext>
            </p:extLst>
          </p:nvPr>
        </p:nvGraphicFramePr>
        <p:xfrm>
          <a:off x="10220229" y="659384"/>
          <a:ext cx="1619770" cy="5768872"/>
        </p:xfrm>
        <a:graphic>
          <a:graphicData uri="http://schemas.openxmlformats.org/drawingml/2006/table">
            <a:tbl>
              <a:tblPr firstRow="1" bandRow="1">
                <a:tableStyleId>{FABFCF23-3B69-468F-B69F-88F6DE6A72F2}</a:tableStyleId>
              </a:tblPr>
              <a:tblGrid>
                <a:gridCol w="1619770">
                  <a:extLst>
                    <a:ext uri="{9D8B030D-6E8A-4147-A177-3AD203B41FA5}">
                      <a16:colId xmlns:a16="http://schemas.microsoft.com/office/drawing/2014/main" val="4153378583"/>
                    </a:ext>
                  </a:extLst>
                </a:gridCol>
              </a:tblGrid>
              <a:tr h="729586">
                <a:tc>
                  <a:txBody>
                    <a:bodyPr/>
                    <a:lstStyle/>
                    <a:p>
                      <a:pPr algn="ctr"/>
                      <a:r>
                        <a:rPr lang="en-US" sz="2400"/>
                        <a:t>DWU</a:t>
                      </a:r>
                      <a:endParaRPr lang="en-US" sz="2400" b="0">
                        <a:solidFill>
                          <a:schemeClr val="bg1"/>
                        </a:solidFill>
                        <a:latin typeface="+mn-lt"/>
                      </a:endParaRPr>
                    </a:p>
                  </a:txBody>
                  <a:tcPr marL="91427" marR="91427" marT="0" marB="0" anchor="ctr"/>
                </a:tc>
                <a:extLst>
                  <a:ext uri="{0D108BD9-81ED-4DB2-BD59-A6C34878D82A}">
                    <a16:rowId xmlns:a16="http://schemas.microsoft.com/office/drawing/2014/main" val="2533851355"/>
                  </a:ext>
                </a:extLst>
              </a:tr>
              <a:tr h="359949">
                <a:tc>
                  <a:txBody>
                    <a:bodyPr/>
                    <a:lstStyle/>
                    <a:p>
                      <a:pPr algn="ctr"/>
                      <a:r>
                        <a:rPr lang="en-US" sz="2000"/>
                        <a:t>100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3477186362"/>
                  </a:ext>
                </a:extLst>
              </a:tr>
              <a:tr h="359949">
                <a:tc>
                  <a:txBody>
                    <a:bodyPr/>
                    <a:lstStyle/>
                    <a:p>
                      <a:pPr algn="ctr"/>
                      <a:r>
                        <a:rPr lang="en-US" sz="2000"/>
                        <a:t>200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1817118834"/>
                  </a:ext>
                </a:extLst>
              </a:tr>
              <a:tr h="359949">
                <a:tc>
                  <a:txBody>
                    <a:bodyPr/>
                    <a:lstStyle/>
                    <a:p>
                      <a:pPr algn="ctr"/>
                      <a:r>
                        <a:rPr lang="en-US" sz="2000"/>
                        <a:t>300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1753638064"/>
                  </a:ext>
                </a:extLst>
              </a:tr>
              <a:tr h="359949">
                <a:tc>
                  <a:txBody>
                    <a:bodyPr/>
                    <a:lstStyle/>
                    <a:p>
                      <a:pPr algn="ctr"/>
                      <a:r>
                        <a:rPr lang="en-US" sz="2000"/>
                        <a:t>400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1015905599"/>
                  </a:ext>
                </a:extLst>
              </a:tr>
              <a:tr h="359949">
                <a:tc>
                  <a:txBody>
                    <a:bodyPr/>
                    <a:lstStyle/>
                    <a:p>
                      <a:pPr algn="ctr"/>
                      <a:r>
                        <a:rPr lang="en-US" sz="2000"/>
                        <a:t>500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1849564835"/>
                  </a:ext>
                </a:extLst>
              </a:tr>
              <a:tr h="359949">
                <a:tc>
                  <a:txBody>
                    <a:bodyPr/>
                    <a:lstStyle/>
                    <a:p>
                      <a:pPr algn="ctr"/>
                      <a:r>
                        <a:rPr lang="en-US" sz="2000"/>
                        <a:t>600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2645219303"/>
                  </a:ext>
                </a:extLst>
              </a:tr>
              <a:tr h="359949">
                <a:tc>
                  <a:txBody>
                    <a:bodyPr/>
                    <a:lstStyle/>
                    <a:p>
                      <a:pPr algn="ctr"/>
                      <a:r>
                        <a:rPr lang="en-US" sz="2000"/>
                        <a:t>1000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957425811"/>
                  </a:ext>
                </a:extLst>
              </a:tr>
              <a:tr h="359949">
                <a:tc>
                  <a:txBody>
                    <a:bodyPr/>
                    <a:lstStyle/>
                    <a:p>
                      <a:pPr algn="ctr"/>
                      <a:r>
                        <a:rPr lang="en-US" sz="2000"/>
                        <a:t>1200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2701832221"/>
                  </a:ext>
                </a:extLst>
              </a:tr>
              <a:tr h="359949">
                <a:tc>
                  <a:txBody>
                    <a:bodyPr/>
                    <a:lstStyle/>
                    <a:p>
                      <a:pPr algn="ctr"/>
                      <a:r>
                        <a:rPr lang="en-US" sz="2000"/>
                        <a:t>1500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3231641694"/>
                  </a:ext>
                </a:extLst>
              </a:tr>
              <a:tr h="359949">
                <a:tc>
                  <a:txBody>
                    <a:bodyPr/>
                    <a:lstStyle/>
                    <a:p>
                      <a:pPr algn="ctr"/>
                      <a:r>
                        <a:rPr lang="en-US" sz="2000"/>
                        <a:t>2000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1246155575"/>
                  </a:ext>
                </a:extLst>
              </a:tr>
              <a:tr h="359949">
                <a:tc>
                  <a:txBody>
                    <a:bodyPr/>
                    <a:lstStyle/>
                    <a:p>
                      <a:pPr algn="ctr"/>
                      <a:r>
                        <a:rPr lang="en-US" sz="2000"/>
                        <a:t>3000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520820379"/>
                  </a:ext>
                </a:extLst>
              </a:tr>
              <a:tr h="359949">
                <a:tc>
                  <a:txBody>
                    <a:bodyPr/>
                    <a:lstStyle/>
                    <a:p>
                      <a:pPr algn="ctr"/>
                      <a:r>
                        <a:rPr lang="en-US" sz="2000" dirty="0"/>
                        <a:t>6000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1839557582"/>
                  </a:ext>
                </a:extLst>
              </a:tr>
              <a:tr h="359949">
                <a:tc>
                  <a:txBody>
                    <a:bodyPr/>
                    <a:lstStyle/>
                    <a:p>
                      <a:pPr algn="ctr"/>
                      <a:r>
                        <a:rPr lang="en-US" sz="2000" dirty="0">
                          <a:solidFill>
                            <a:schemeClr val="tx1"/>
                          </a:solidFill>
                        </a:rPr>
                        <a:t>…</a:t>
                      </a:r>
                    </a:p>
                  </a:txBody>
                  <a:tcPr marL="91427" marR="91427" marT="0" marB="0" anchor="ctr"/>
                </a:tc>
                <a:extLst>
                  <a:ext uri="{0D108BD9-81ED-4DB2-BD59-A6C34878D82A}">
                    <a16:rowId xmlns:a16="http://schemas.microsoft.com/office/drawing/2014/main" val="1619682564"/>
                  </a:ext>
                </a:extLst>
              </a:tr>
              <a:tr h="359949">
                <a:tc>
                  <a:txBody>
                    <a:bodyPr/>
                    <a:lstStyle/>
                    <a:p>
                      <a:pPr algn="ctr"/>
                      <a:r>
                        <a:rPr lang="en-US" sz="2000" dirty="0">
                          <a:solidFill>
                            <a:schemeClr val="tx1"/>
                          </a:solidFill>
                        </a:rPr>
                        <a:t>30000</a:t>
                      </a:r>
                    </a:p>
                  </a:txBody>
                  <a:tcPr marL="91427" marR="91427" marT="0" marB="0" anchor="ctr"/>
                </a:tc>
                <a:extLst>
                  <a:ext uri="{0D108BD9-81ED-4DB2-BD59-A6C34878D82A}">
                    <a16:rowId xmlns:a16="http://schemas.microsoft.com/office/drawing/2014/main" val="2566515835"/>
                  </a:ext>
                </a:extLst>
              </a:tr>
            </a:tbl>
          </a:graphicData>
        </a:graphic>
      </p:graphicFrame>
      <p:sp>
        <p:nvSpPr>
          <p:cNvPr id="10" name="Text Placeholder 9">
            <a:extLst>
              <a:ext uri="{FF2B5EF4-FFF2-40B4-BE49-F238E27FC236}">
                <a16:creationId xmlns:a16="http://schemas.microsoft.com/office/drawing/2014/main" id="{7BE3DC64-0A90-4A95-84C9-A5350759E476}"/>
              </a:ext>
            </a:extLst>
          </p:cNvPr>
          <p:cNvSpPr>
            <a:spLocks noGrp="1"/>
          </p:cNvSpPr>
          <p:nvPr>
            <p:ph type="body" sz="quarter" idx="10"/>
          </p:nvPr>
        </p:nvSpPr>
        <p:spPr>
          <a:xfrm>
            <a:off x="275482" y="1213175"/>
            <a:ext cx="8381155" cy="1314912"/>
          </a:xfrm>
        </p:spPr>
        <p:txBody>
          <a:bodyPr/>
          <a:lstStyle/>
          <a:p>
            <a:r>
              <a:rPr lang="en-US" dirty="0"/>
              <a:t>Normalized amount of compute</a:t>
            </a:r>
          </a:p>
          <a:p>
            <a:r>
              <a:rPr lang="en-US" dirty="0"/>
              <a:t>Converts to billing units i.e. what you pay</a:t>
            </a:r>
          </a:p>
        </p:txBody>
      </p:sp>
    </p:spTree>
    <p:extLst>
      <p:ext uri="{BB962C8B-B14F-4D97-AF65-F5344CB8AC3E}">
        <p14:creationId xmlns:p14="http://schemas.microsoft.com/office/powerpoint/2010/main" val="2203816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Compute Set"/>
          <p:cNvGrpSpPr/>
          <p:nvPr/>
        </p:nvGrpSpPr>
        <p:grpSpPr>
          <a:xfrm>
            <a:off x="1016677" y="1708606"/>
            <a:ext cx="10403121" cy="1980106"/>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dirty="0" err="1">
                <a:solidFill>
                  <a:schemeClr val="tx1"/>
                </a:solidFill>
                <a:ea typeface="Segoe UI" pitchFamily="34" charset="0"/>
                <a:cs typeface="Segoe UI" pitchFamily="34" charset="0"/>
              </a:endParaRPr>
            </a:p>
          </p:txBody>
        </p:sp>
        <p:sp>
          <p:nvSpPr>
            <p:cNvPr id="216" name="Compute Text"/>
            <p:cNvSpPr txBox="1"/>
            <p:nvPr/>
          </p:nvSpPr>
          <p:spPr>
            <a:xfrm rot="16200000">
              <a:off x="722552" y="2519651"/>
              <a:ext cx="1621004"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dirty="0">
                  <a:solidFill>
                    <a:schemeClr val="bg1"/>
                  </a:solidFill>
                </a:rPr>
                <a:t>Compute</a:t>
              </a:r>
            </a:p>
          </p:txBody>
        </p:sp>
      </p:grpSp>
      <p:grpSp>
        <p:nvGrpSpPr>
          <p:cNvPr id="2" name="Storage Set"/>
          <p:cNvGrpSpPr/>
          <p:nvPr/>
        </p:nvGrpSpPr>
        <p:grpSpPr>
          <a:xfrm>
            <a:off x="1070955" y="3857253"/>
            <a:ext cx="10403121" cy="2879912"/>
            <a:chOff x="1070225" y="3857302"/>
            <a:chExt cx="10404596" cy="2880320"/>
          </a:xfrm>
          <a:solidFill>
            <a:schemeClr val="tx2"/>
          </a:solidFill>
        </p:grpSpPr>
        <p:sp>
          <p:nvSpPr>
            <p:cNvPr id="25" name="Rounded Rectangle 24"/>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dirty="0" err="1">
                <a:solidFill>
                  <a:schemeClr val="tx1"/>
                </a:solidFill>
                <a:ea typeface="Segoe UI" pitchFamily="34" charset="0"/>
                <a:cs typeface="Segoe UI" pitchFamily="34" charset="0"/>
              </a:endParaRPr>
            </a:p>
          </p:txBody>
        </p:sp>
        <p:grpSp>
          <p:nvGrpSpPr>
            <p:cNvPr id="126" name="Storage"/>
            <p:cNvGrpSpPr/>
            <p:nvPr/>
          </p:nvGrpSpPr>
          <p:grpSpPr>
            <a:xfrm>
              <a:off x="2094836" y="4073326"/>
              <a:ext cx="8294427" cy="2502583"/>
              <a:chOff x="2094836" y="4073326"/>
              <a:chExt cx="8294427" cy="2502583"/>
            </a:xfrm>
            <a:grpFill/>
          </p:grpSpPr>
          <p:pic>
            <p:nvPicPr>
              <p:cNvPr id="20" name="Picture 19"/>
              <p:cNvPicPr>
                <a:picLocks noChangeAspect="1"/>
              </p:cNvPicPr>
              <p:nvPr/>
            </p:nvPicPr>
            <p:blipFill>
              <a:blip r:embed="rId3">
                <a:biLevel thresh="25000"/>
              </a:blip>
              <a:stretch>
                <a:fillRect/>
              </a:stretch>
            </p:blipFill>
            <p:spPr>
              <a:xfrm>
                <a:off x="2099026" y="4073326"/>
                <a:ext cx="780290" cy="780290"/>
              </a:xfrm>
              <a:prstGeom prst="rect">
                <a:avLst/>
              </a:prstGeom>
              <a:grpFill/>
              <a:ln>
                <a:noFill/>
              </a:ln>
            </p:spPr>
          </p:pic>
          <p:pic>
            <p:nvPicPr>
              <p:cNvPr id="21" name="Picture 20"/>
              <p:cNvPicPr>
                <a:picLocks noChangeAspect="1"/>
              </p:cNvPicPr>
              <p:nvPr/>
            </p:nvPicPr>
            <p:blipFill>
              <a:blip r:embed="rId3">
                <a:biLevel thresh="25000"/>
              </a:blip>
              <a:stretch>
                <a:fillRect/>
              </a:stretch>
            </p:blipFill>
            <p:spPr>
              <a:xfrm>
                <a:off x="2933756" y="4073326"/>
                <a:ext cx="780290" cy="780290"/>
              </a:xfrm>
              <a:prstGeom prst="rect">
                <a:avLst/>
              </a:prstGeom>
              <a:grpFill/>
              <a:ln>
                <a:noFill/>
              </a:ln>
            </p:spPr>
          </p:pic>
          <p:pic>
            <p:nvPicPr>
              <p:cNvPr id="22" name="Picture 21"/>
              <p:cNvPicPr>
                <a:picLocks noChangeAspect="1"/>
              </p:cNvPicPr>
              <p:nvPr/>
            </p:nvPicPr>
            <p:blipFill>
              <a:blip r:embed="rId3">
                <a:biLevel thresh="25000"/>
              </a:blip>
              <a:stretch>
                <a:fillRect/>
              </a:stretch>
            </p:blipFill>
            <p:spPr>
              <a:xfrm>
                <a:off x="3768486" y="4073326"/>
                <a:ext cx="780290" cy="780290"/>
              </a:xfrm>
              <a:prstGeom prst="rect">
                <a:avLst/>
              </a:prstGeom>
              <a:grpFill/>
              <a:ln>
                <a:noFill/>
              </a:ln>
            </p:spPr>
          </p:pic>
          <p:pic>
            <p:nvPicPr>
              <p:cNvPr id="23" name="Picture 22"/>
              <p:cNvPicPr>
                <a:picLocks noChangeAspect="1"/>
              </p:cNvPicPr>
              <p:nvPr/>
            </p:nvPicPr>
            <p:blipFill>
              <a:blip r:embed="rId3">
                <a:biLevel thresh="25000"/>
              </a:blip>
              <a:stretch>
                <a:fillRect/>
              </a:stretch>
            </p:blipFill>
            <p:spPr>
              <a:xfrm>
                <a:off x="4603216" y="4073326"/>
                <a:ext cx="780290" cy="780290"/>
              </a:xfrm>
              <a:prstGeom prst="rect">
                <a:avLst/>
              </a:prstGeom>
              <a:grpFill/>
              <a:ln>
                <a:noFill/>
              </a:ln>
            </p:spPr>
          </p:pic>
          <p:pic>
            <p:nvPicPr>
              <p:cNvPr id="24" name="Picture 23"/>
              <p:cNvPicPr>
                <a:picLocks noChangeAspect="1"/>
              </p:cNvPicPr>
              <p:nvPr/>
            </p:nvPicPr>
            <p:blipFill>
              <a:blip r:embed="rId3">
                <a:biLevel thresh="25000"/>
              </a:blip>
              <a:stretch>
                <a:fillRect/>
              </a:stretch>
            </p:blipFill>
            <p:spPr>
              <a:xfrm>
                <a:off x="5437947" y="4073326"/>
                <a:ext cx="780290" cy="780290"/>
              </a:xfrm>
              <a:prstGeom prst="rect">
                <a:avLst/>
              </a:prstGeom>
              <a:grpFill/>
              <a:ln>
                <a:noFill/>
              </a:ln>
            </p:spPr>
          </p:pic>
          <p:pic>
            <p:nvPicPr>
              <p:cNvPr id="38" name="Picture 37"/>
              <p:cNvPicPr>
                <a:picLocks noChangeAspect="1"/>
              </p:cNvPicPr>
              <p:nvPr/>
            </p:nvPicPr>
            <p:blipFill>
              <a:blip r:embed="rId3">
                <a:biLevel thresh="25000"/>
              </a:blip>
              <a:stretch>
                <a:fillRect/>
              </a:stretch>
            </p:blipFill>
            <p:spPr>
              <a:xfrm>
                <a:off x="2094836" y="4934472"/>
                <a:ext cx="780290" cy="780290"/>
              </a:xfrm>
              <a:prstGeom prst="rect">
                <a:avLst/>
              </a:prstGeom>
              <a:grpFill/>
              <a:ln>
                <a:noFill/>
              </a:ln>
            </p:spPr>
          </p:pic>
          <p:pic>
            <p:nvPicPr>
              <p:cNvPr id="39" name="Picture 38"/>
              <p:cNvPicPr>
                <a:picLocks noChangeAspect="1"/>
              </p:cNvPicPr>
              <p:nvPr/>
            </p:nvPicPr>
            <p:blipFill>
              <a:blip r:embed="rId3">
                <a:biLevel thresh="25000"/>
              </a:blip>
              <a:stretch>
                <a:fillRect/>
              </a:stretch>
            </p:blipFill>
            <p:spPr>
              <a:xfrm>
                <a:off x="2929566" y="4934472"/>
                <a:ext cx="780290" cy="780290"/>
              </a:xfrm>
              <a:prstGeom prst="rect">
                <a:avLst/>
              </a:prstGeom>
              <a:grpFill/>
              <a:ln>
                <a:noFill/>
              </a:ln>
            </p:spPr>
          </p:pic>
          <p:pic>
            <p:nvPicPr>
              <p:cNvPr id="40" name="Picture 39"/>
              <p:cNvPicPr>
                <a:picLocks noChangeAspect="1"/>
              </p:cNvPicPr>
              <p:nvPr/>
            </p:nvPicPr>
            <p:blipFill>
              <a:blip r:embed="rId3">
                <a:biLevel thresh="25000"/>
              </a:blip>
              <a:stretch>
                <a:fillRect/>
              </a:stretch>
            </p:blipFill>
            <p:spPr>
              <a:xfrm>
                <a:off x="3764296" y="4934472"/>
                <a:ext cx="780290" cy="780290"/>
              </a:xfrm>
              <a:prstGeom prst="rect">
                <a:avLst/>
              </a:prstGeom>
              <a:grpFill/>
              <a:ln>
                <a:noFill/>
              </a:ln>
            </p:spPr>
          </p:pic>
          <p:pic>
            <p:nvPicPr>
              <p:cNvPr id="41" name="Picture 40"/>
              <p:cNvPicPr>
                <a:picLocks noChangeAspect="1"/>
              </p:cNvPicPr>
              <p:nvPr/>
            </p:nvPicPr>
            <p:blipFill>
              <a:blip r:embed="rId3">
                <a:biLevel thresh="25000"/>
              </a:blip>
              <a:stretch>
                <a:fillRect/>
              </a:stretch>
            </p:blipFill>
            <p:spPr>
              <a:xfrm>
                <a:off x="4599026" y="4934472"/>
                <a:ext cx="780290" cy="780290"/>
              </a:xfrm>
              <a:prstGeom prst="rect">
                <a:avLst/>
              </a:prstGeom>
              <a:grpFill/>
              <a:ln>
                <a:noFill/>
              </a:ln>
            </p:spPr>
          </p:pic>
          <p:pic>
            <p:nvPicPr>
              <p:cNvPr id="42" name="Picture 41"/>
              <p:cNvPicPr>
                <a:picLocks noChangeAspect="1"/>
              </p:cNvPicPr>
              <p:nvPr/>
            </p:nvPicPr>
            <p:blipFill>
              <a:blip r:embed="rId3">
                <a:biLevel thresh="25000"/>
              </a:blip>
              <a:stretch>
                <a:fillRect/>
              </a:stretch>
            </p:blipFill>
            <p:spPr>
              <a:xfrm>
                <a:off x="5433757" y="4934472"/>
                <a:ext cx="780290" cy="780290"/>
              </a:xfrm>
              <a:prstGeom prst="rect">
                <a:avLst/>
              </a:prstGeom>
              <a:grpFill/>
              <a:ln>
                <a:noFill/>
              </a:ln>
            </p:spPr>
          </p:pic>
          <p:pic>
            <p:nvPicPr>
              <p:cNvPr id="43" name="Picture 42"/>
              <p:cNvPicPr>
                <a:picLocks noChangeAspect="1"/>
              </p:cNvPicPr>
              <p:nvPr/>
            </p:nvPicPr>
            <p:blipFill>
              <a:blip r:embed="rId3">
                <a:biLevel thresh="25000"/>
              </a:blip>
              <a:stretch>
                <a:fillRect/>
              </a:stretch>
            </p:blipFill>
            <p:spPr>
              <a:xfrm>
                <a:off x="2099026" y="5795619"/>
                <a:ext cx="780290" cy="780290"/>
              </a:xfrm>
              <a:prstGeom prst="rect">
                <a:avLst/>
              </a:prstGeom>
              <a:grpFill/>
              <a:ln>
                <a:noFill/>
              </a:ln>
            </p:spPr>
          </p:pic>
          <p:pic>
            <p:nvPicPr>
              <p:cNvPr id="44" name="Picture 43"/>
              <p:cNvPicPr>
                <a:picLocks noChangeAspect="1"/>
              </p:cNvPicPr>
              <p:nvPr/>
            </p:nvPicPr>
            <p:blipFill>
              <a:blip r:embed="rId3">
                <a:biLevel thresh="25000"/>
              </a:blip>
              <a:stretch>
                <a:fillRect/>
              </a:stretch>
            </p:blipFill>
            <p:spPr>
              <a:xfrm>
                <a:off x="2933756" y="5795619"/>
                <a:ext cx="780290" cy="780290"/>
              </a:xfrm>
              <a:prstGeom prst="rect">
                <a:avLst/>
              </a:prstGeom>
              <a:grpFill/>
              <a:ln>
                <a:noFill/>
              </a:ln>
            </p:spPr>
          </p:pic>
          <p:pic>
            <p:nvPicPr>
              <p:cNvPr id="45" name="Picture 44"/>
              <p:cNvPicPr>
                <a:picLocks noChangeAspect="1"/>
              </p:cNvPicPr>
              <p:nvPr/>
            </p:nvPicPr>
            <p:blipFill>
              <a:blip r:embed="rId3">
                <a:biLevel thresh="25000"/>
              </a:blip>
              <a:stretch>
                <a:fillRect/>
              </a:stretch>
            </p:blipFill>
            <p:spPr>
              <a:xfrm>
                <a:off x="3768486" y="5795619"/>
                <a:ext cx="780290" cy="780290"/>
              </a:xfrm>
              <a:prstGeom prst="rect">
                <a:avLst/>
              </a:prstGeom>
              <a:grpFill/>
              <a:ln>
                <a:noFill/>
              </a:ln>
            </p:spPr>
          </p:pic>
          <p:pic>
            <p:nvPicPr>
              <p:cNvPr id="46" name="Picture 45"/>
              <p:cNvPicPr>
                <a:picLocks noChangeAspect="1"/>
              </p:cNvPicPr>
              <p:nvPr/>
            </p:nvPicPr>
            <p:blipFill>
              <a:blip r:embed="rId3">
                <a:biLevel thresh="25000"/>
              </a:blip>
              <a:stretch>
                <a:fillRect/>
              </a:stretch>
            </p:blipFill>
            <p:spPr>
              <a:xfrm>
                <a:off x="4603216" y="5795619"/>
                <a:ext cx="780290" cy="780290"/>
              </a:xfrm>
              <a:prstGeom prst="rect">
                <a:avLst/>
              </a:prstGeom>
              <a:grpFill/>
              <a:ln>
                <a:noFill/>
              </a:ln>
            </p:spPr>
          </p:pic>
          <p:pic>
            <p:nvPicPr>
              <p:cNvPr id="47" name="Picture 46"/>
              <p:cNvPicPr>
                <a:picLocks noChangeAspect="1"/>
              </p:cNvPicPr>
              <p:nvPr/>
            </p:nvPicPr>
            <p:blipFill>
              <a:blip r:embed="rId3">
                <a:biLevel thresh="25000"/>
              </a:blip>
              <a:stretch>
                <a:fillRect/>
              </a:stretch>
            </p:blipFill>
            <p:spPr>
              <a:xfrm>
                <a:off x="5437947" y="5795619"/>
                <a:ext cx="780290" cy="780290"/>
              </a:xfrm>
              <a:prstGeom prst="rect">
                <a:avLst/>
              </a:prstGeom>
              <a:grpFill/>
              <a:ln>
                <a:noFill/>
              </a:ln>
            </p:spPr>
          </p:pic>
          <p:pic>
            <p:nvPicPr>
              <p:cNvPr id="48" name="Picture 47"/>
              <p:cNvPicPr>
                <a:picLocks noChangeAspect="1"/>
              </p:cNvPicPr>
              <p:nvPr/>
            </p:nvPicPr>
            <p:blipFill>
              <a:blip r:embed="rId3">
                <a:biLevel thresh="25000"/>
              </a:blip>
              <a:stretch>
                <a:fillRect/>
              </a:stretch>
            </p:blipFill>
            <p:spPr>
              <a:xfrm>
                <a:off x="6270052" y="4073326"/>
                <a:ext cx="780290" cy="780290"/>
              </a:xfrm>
              <a:prstGeom prst="rect">
                <a:avLst/>
              </a:prstGeom>
              <a:grpFill/>
              <a:ln>
                <a:noFill/>
              </a:ln>
            </p:spPr>
          </p:pic>
          <p:pic>
            <p:nvPicPr>
              <p:cNvPr id="49" name="Picture 48"/>
              <p:cNvPicPr>
                <a:picLocks noChangeAspect="1"/>
              </p:cNvPicPr>
              <p:nvPr/>
            </p:nvPicPr>
            <p:blipFill>
              <a:blip r:embed="rId3">
                <a:biLevel thresh="25000"/>
              </a:blip>
              <a:stretch>
                <a:fillRect/>
              </a:stretch>
            </p:blipFill>
            <p:spPr>
              <a:xfrm>
                <a:off x="7104782" y="4073326"/>
                <a:ext cx="780290" cy="780290"/>
              </a:xfrm>
              <a:prstGeom prst="rect">
                <a:avLst/>
              </a:prstGeom>
              <a:grpFill/>
              <a:ln>
                <a:noFill/>
              </a:ln>
            </p:spPr>
          </p:pic>
          <p:pic>
            <p:nvPicPr>
              <p:cNvPr id="50" name="Picture 49"/>
              <p:cNvPicPr>
                <a:picLocks noChangeAspect="1"/>
              </p:cNvPicPr>
              <p:nvPr/>
            </p:nvPicPr>
            <p:blipFill>
              <a:blip r:embed="rId3">
                <a:biLevel thresh="25000"/>
              </a:blip>
              <a:stretch>
                <a:fillRect/>
              </a:stretch>
            </p:blipFill>
            <p:spPr>
              <a:xfrm>
                <a:off x="7939512" y="4073326"/>
                <a:ext cx="780290" cy="780290"/>
              </a:xfrm>
              <a:prstGeom prst="rect">
                <a:avLst/>
              </a:prstGeom>
              <a:grpFill/>
              <a:ln>
                <a:noFill/>
              </a:ln>
            </p:spPr>
          </p:pic>
          <p:pic>
            <p:nvPicPr>
              <p:cNvPr id="51" name="Picture 50"/>
              <p:cNvPicPr>
                <a:picLocks noChangeAspect="1"/>
              </p:cNvPicPr>
              <p:nvPr/>
            </p:nvPicPr>
            <p:blipFill>
              <a:blip r:embed="rId3">
                <a:biLevel thresh="25000"/>
              </a:blip>
              <a:stretch>
                <a:fillRect/>
              </a:stretch>
            </p:blipFill>
            <p:spPr>
              <a:xfrm>
                <a:off x="8774242" y="4073326"/>
                <a:ext cx="780290" cy="780290"/>
              </a:xfrm>
              <a:prstGeom prst="rect">
                <a:avLst/>
              </a:prstGeom>
              <a:grpFill/>
              <a:ln>
                <a:noFill/>
              </a:ln>
            </p:spPr>
          </p:pic>
          <p:pic>
            <p:nvPicPr>
              <p:cNvPr id="52" name="Picture 51"/>
              <p:cNvPicPr>
                <a:picLocks noChangeAspect="1"/>
              </p:cNvPicPr>
              <p:nvPr/>
            </p:nvPicPr>
            <p:blipFill>
              <a:blip r:embed="rId3">
                <a:biLevel thresh="25000"/>
              </a:blip>
              <a:stretch>
                <a:fillRect/>
              </a:stretch>
            </p:blipFill>
            <p:spPr>
              <a:xfrm>
                <a:off x="9608973" y="4073326"/>
                <a:ext cx="780290" cy="780290"/>
              </a:xfrm>
              <a:prstGeom prst="rect">
                <a:avLst/>
              </a:prstGeom>
              <a:grpFill/>
              <a:ln>
                <a:noFill/>
              </a:ln>
            </p:spPr>
          </p:pic>
          <p:pic>
            <p:nvPicPr>
              <p:cNvPr id="54" name="Picture 53"/>
              <p:cNvPicPr>
                <a:picLocks noChangeAspect="1"/>
              </p:cNvPicPr>
              <p:nvPr/>
            </p:nvPicPr>
            <p:blipFill>
              <a:blip r:embed="rId3">
                <a:biLevel thresh="25000"/>
              </a:blip>
              <a:stretch>
                <a:fillRect/>
              </a:stretch>
            </p:blipFill>
            <p:spPr>
              <a:xfrm>
                <a:off x="6265862" y="4934472"/>
                <a:ext cx="780290" cy="780290"/>
              </a:xfrm>
              <a:prstGeom prst="rect">
                <a:avLst/>
              </a:prstGeom>
              <a:grpFill/>
              <a:ln>
                <a:noFill/>
              </a:ln>
            </p:spPr>
          </p:pic>
          <p:pic>
            <p:nvPicPr>
              <p:cNvPr id="55" name="Picture 54"/>
              <p:cNvPicPr>
                <a:picLocks noChangeAspect="1"/>
              </p:cNvPicPr>
              <p:nvPr/>
            </p:nvPicPr>
            <p:blipFill>
              <a:blip r:embed="rId3">
                <a:biLevel thresh="25000"/>
              </a:blip>
              <a:stretch>
                <a:fillRect/>
              </a:stretch>
            </p:blipFill>
            <p:spPr>
              <a:xfrm>
                <a:off x="7100592" y="4934472"/>
                <a:ext cx="780290" cy="780290"/>
              </a:xfrm>
              <a:prstGeom prst="rect">
                <a:avLst/>
              </a:prstGeom>
              <a:grpFill/>
              <a:ln>
                <a:noFill/>
              </a:ln>
            </p:spPr>
          </p:pic>
          <p:pic>
            <p:nvPicPr>
              <p:cNvPr id="56" name="Picture 55"/>
              <p:cNvPicPr>
                <a:picLocks noChangeAspect="1"/>
              </p:cNvPicPr>
              <p:nvPr/>
            </p:nvPicPr>
            <p:blipFill>
              <a:blip r:embed="rId3">
                <a:biLevel thresh="25000"/>
              </a:blip>
              <a:stretch>
                <a:fillRect/>
              </a:stretch>
            </p:blipFill>
            <p:spPr>
              <a:xfrm>
                <a:off x="7935322" y="4934472"/>
                <a:ext cx="780290" cy="780290"/>
              </a:xfrm>
              <a:prstGeom prst="rect">
                <a:avLst/>
              </a:prstGeom>
              <a:grpFill/>
              <a:ln>
                <a:noFill/>
              </a:ln>
            </p:spPr>
          </p:pic>
          <p:pic>
            <p:nvPicPr>
              <p:cNvPr id="57" name="Picture 56"/>
              <p:cNvPicPr>
                <a:picLocks noChangeAspect="1"/>
              </p:cNvPicPr>
              <p:nvPr/>
            </p:nvPicPr>
            <p:blipFill>
              <a:blip r:embed="rId3">
                <a:biLevel thresh="25000"/>
              </a:blip>
              <a:stretch>
                <a:fillRect/>
              </a:stretch>
            </p:blipFill>
            <p:spPr>
              <a:xfrm>
                <a:off x="8770052" y="4934472"/>
                <a:ext cx="780290" cy="780290"/>
              </a:xfrm>
              <a:prstGeom prst="rect">
                <a:avLst/>
              </a:prstGeom>
              <a:grpFill/>
              <a:ln>
                <a:noFill/>
              </a:ln>
            </p:spPr>
          </p:pic>
          <p:pic>
            <p:nvPicPr>
              <p:cNvPr id="58" name="Picture 57"/>
              <p:cNvPicPr>
                <a:picLocks noChangeAspect="1"/>
              </p:cNvPicPr>
              <p:nvPr/>
            </p:nvPicPr>
            <p:blipFill>
              <a:blip r:embed="rId3">
                <a:biLevel thresh="25000"/>
              </a:blip>
              <a:stretch>
                <a:fillRect/>
              </a:stretch>
            </p:blipFill>
            <p:spPr>
              <a:xfrm>
                <a:off x="9604783" y="4934472"/>
                <a:ext cx="780290" cy="780290"/>
              </a:xfrm>
              <a:prstGeom prst="rect">
                <a:avLst/>
              </a:prstGeom>
              <a:grpFill/>
              <a:ln>
                <a:noFill/>
              </a:ln>
            </p:spPr>
          </p:pic>
          <p:pic>
            <p:nvPicPr>
              <p:cNvPr id="59" name="Picture 58"/>
              <p:cNvPicPr>
                <a:picLocks noChangeAspect="1"/>
              </p:cNvPicPr>
              <p:nvPr/>
            </p:nvPicPr>
            <p:blipFill>
              <a:blip r:embed="rId3">
                <a:biLevel thresh="25000"/>
              </a:blip>
              <a:stretch>
                <a:fillRect/>
              </a:stretch>
            </p:blipFill>
            <p:spPr>
              <a:xfrm>
                <a:off x="6270052" y="5795619"/>
                <a:ext cx="780290" cy="780290"/>
              </a:xfrm>
              <a:prstGeom prst="rect">
                <a:avLst/>
              </a:prstGeom>
              <a:grpFill/>
              <a:ln>
                <a:noFill/>
              </a:ln>
            </p:spPr>
          </p:pic>
          <p:pic>
            <p:nvPicPr>
              <p:cNvPr id="60" name="Picture 59"/>
              <p:cNvPicPr>
                <a:picLocks noChangeAspect="1"/>
              </p:cNvPicPr>
              <p:nvPr/>
            </p:nvPicPr>
            <p:blipFill>
              <a:blip r:embed="rId3">
                <a:biLevel thresh="25000"/>
              </a:blip>
              <a:stretch>
                <a:fillRect/>
              </a:stretch>
            </p:blipFill>
            <p:spPr>
              <a:xfrm>
                <a:off x="7104782" y="5795619"/>
                <a:ext cx="780290" cy="780290"/>
              </a:xfrm>
              <a:prstGeom prst="rect">
                <a:avLst/>
              </a:prstGeom>
              <a:grpFill/>
              <a:ln>
                <a:noFill/>
              </a:ln>
            </p:spPr>
          </p:pic>
          <p:pic>
            <p:nvPicPr>
              <p:cNvPr id="61" name="Picture 60"/>
              <p:cNvPicPr>
                <a:picLocks noChangeAspect="1"/>
              </p:cNvPicPr>
              <p:nvPr/>
            </p:nvPicPr>
            <p:blipFill>
              <a:blip r:embed="rId3">
                <a:biLevel thresh="25000"/>
              </a:blip>
              <a:stretch>
                <a:fillRect/>
              </a:stretch>
            </p:blipFill>
            <p:spPr>
              <a:xfrm>
                <a:off x="7939512" y="5795619"/>
                <a:ext cx="780290" cy="780290"/>
              </a:xfrm>
              <a:prstGeom prst="rect">
                <a:avLst/>
              </a:prstGeom>
              <a:grpFill/>
              <a:ln>
                <a:noFill/>
              </a:ln>
            </p:spPr>
          </p:pic>
          <p:pic>
            <p:nvPicPr>
              <p:cNvPr id="62" name="Picture 61"/>
              <p:cNvPicPr>
                <a:picLocks noChangeAspect="1"/>
              </p:cNvPicPr>
              <p:nvPr/>
            </p:nvPicPr>
            <p:blipFill>
              <a:blip r:embed="rId3">
                <a:biLevel thresh="25000"/>
              </a:blip>
              <a:stretch>
                <a:fillRect/>
              </a:stretch>
            </p:blipFill>
            <p:spPr>
              <a:xfrm>
                <a:off x="8774242" y="5795619"/>
                <a:ext cx="780290" cy="780290"/>
              </a:xfrm>
              <a:prstGeom prst="rect">
                <a:avLst/>
              </a:prstGeom>
              <a:grpFill/>
              <a:ln>
                <a:noFill/>
              </a:ln>
            </p:spPr>
          </p:pic>
          <p:pic>
            <p:nvPicPr>
              <p:cNvPr id="63" name="Picture 62"/>
              <p:cNvPicPr>
                <a:picLocks noChangeAspect="1"/>
              </p:cNvPicPr>
              <p:nvPr/>
            </p:nvPicPr>
            <p:blipFill>
              <a:blip r:embed="rId3">
                <a:biLevel thresh="25000"/>
              </a:blip>
              <a:stretch>
                <a:fillRect/>
              </a:stretch>
            </p:blipFill>
            <p:spPr>
              <a:xfrm>
                <a:off x="9608973" y="5795619"/>
                <a:ext cx="780290" cy="780290"/>
              </a:xfrm>
              <a:prstGeom prst="rect">
                <a:avLst/>
              </a:prstGeom>
              <a:grpFill/>
              <a:ln>
                <a:noFill/>
              </a:ln>
            </p:spPr>
          </p:pic>
        </p:grpSp>
        <p:sp>
          <p:nvSpPr>
            <p:cNvPr id="217" name="Storage Text"/>
            <p:cNvSpPr txBox="1"/>
            <p:nvPr/>
          </p:nvSpPr>
          <p:spPr>
            <a:xfrm rot="16200000">
              <a:off x="137700" y="4980197"/>
              <a:ext cx="2700658"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dirty="0">
                  <a:solidFill>
                    <a:schemeClr val="bg1"/>
                  </a:solidFill>
                </a:rPr>
                <a:t>Premium Storage</a:t>
              </a:r>
            </a:p>
          </p:txBody>
        </p:sp>
      </p:grpSp>
      <p:pic>
        <p:nvPicPr>
          <p:cNvPr id="208" name="Compute Node 05"/>
          <p:cNvPicPr>
            <a:picLocks noChangeAspect="1"/>
          </p:cNvPicPr>
          <p:nvPr/>
        </p:nvPicPr>
        <p:blipFill>
          <a:blip r:embed="rId4">
            <a:biLevel thresh="25000"/>
          </a:blip>
          <a:stretch>
            <a:fillRect/>
          </a:stretch>
        </p:blipFill>
        <p:spPr>
          <a:xfrm>
            <a:off x="5406774" y="2802243"/>
            <a:ext cx="780179" cy="780179"/>
          </a:xfrm>
          <a:prstGeom prst="rect">
            <a:avLst/>
          </a:prstGeom>
          <a:ln>
            <a:noFill/>
          </a:ln>
        </p:spPr>
      </p:pic>
      <p:pic>
        <p:nvPicPr>
          <p:cNvPr id="206" name="Compute Node 04"/>
          <p:cNvPicPr>
            <a:picLocks noChangeAspect="1"/>
          </p:cNvPicPr>
          <p:nvPr/>
        </p:nvPicPr>
        <p:blipFill>
          <a:blip r:embed="rId4">
            <a:biLevel thresh="25000"/>
          </a:blip>
          <a:stretch>
            <a:fillRect/>
          </a:stretch>
        </p:blipFill>
        <p:spPr>
          <a:xfrm>
            <a:off x="4564023" y="2802243"/>
            <a:ext cx="780179" cy="780179"/>
          </a:xfrm>
          <a:prstGeom prst="rect">
            <a:avLst/>
          </a:prstGeom>
          <a:ln>
            <a:noFill/>
          </a:ln>
        </p:spPr>
      </p:pic>
      <p:pic>
        <p:nvPicPr>
          <p:cNvPr id="207" name="Compute Node 03"/>
          <p:cNvPicPr>
            <a:picLocks noChangeAspect="1"/>
          </p:cNvPicPr>
          <p:nvPr/>
        </p:nvPicPr>
        <p:blipFill>
          <a:blip r:embed="rId4">
            <a:biLevel thresh="25000"/>
          </a:blip>
          <a:stretch>
            <a:fillRect/>
          </a:stretch>
        </p:blipFill>
        <p:spPr>
          <a:xfrm>
            <a:off x="3721271" y="2802243"/>
            <a:ext cx="780179" cy="780179"/>
          </a:xfrm>
          <a:prstGeom prst="rect">
            <a:avLst/>
          </a:prstGeom>
          <a:ln>
            <a:noFill/>
          </a:ln>
        </p:spPr>
      </p:pic>
      <p:pic>
        <p:nvPicPr>
          <p:cNvPr id="108" name="Compute Node 02"/>
          <p:cNvPicPr>
            <a:picLocks noChangeAspect="1"/>
          </p:cNvPicPr>
          <p:nvPr/>
        </p:nvPicPr>
        <p:blipFill>
          <a:blip r:embed="rId4">
            <a:biLevel thresh="25000"/>
          </a:blip>
          <a:stretch>
            <a:fillRect/>
          </a:stretch>
        </p:blipFill>
        <p:spPr>
          <a:xfrm>
            <a:off x="2878520" y="2802243"/>
            <a:ext cx="780179" cy="780179"/>
          </a:xfrm>
          <a:prstGeom prst="rect">
            <a:avLst/>
          </a:prstGeom>
          <a:ln>
            <a:noFill/>
          </a:ln>
        </p:spPr>
      </p:pic>
      <p:pic>
        <p:nvPicPr>
          <p:cNvPr id="205" name="Compute Node 01"/>
          <p:cNvPicPr>
            <a:picLocks noChangeAspect="1"/>
          </p:cNvPicPr>
          <p:nvPr/>
        </p:nvPicPr>
        <p:blipFill>
          <a:blip r:embed="rId4">
            <a:biLevel thresh="25000"/>
          </a:blip>
          <a:stretch>
            <a:fillRect/>
          </a:stretch>
        </p:blipFill>
        <p:spPr>
          <a:xfrm>
            <a:off x="2035770" y="2802243"/>
            <a:ext cx="780179" cy="780179"/>
          </a:xfrm>
          <a:prstGeom prst="rect">
            <a:avLst/>
          </a:prstGeom>
          <a:ln>
            <a:noFill/>
          </a:ln>
        </p:spPr>
      </p:pic>
      <p:grpSp>
        <p:nvGrpSpPr>
          <p:cNvPr id="6" name="Control Set"/>
          <p:cNvGrpSpPr/>
          <p:nvPr/>
        </p:nvGrpSpPr>
        <p:grpSpPr>
          <a:xfrm>
            <a:off x="5828148" y="1769317"/>
            <a:ext cx="2333315" cy="780179"/>
            <a:chOff x="5828092" y="1769070"/>
            <a:chExt cx="2333646" cy="780290"/>
          </a:xfrm>
        </p:grpSpPr>
        <p:pic>
          <p:nvPicPr>
            <p:cNvPr id="215" name="Control Node"/>
            <p:cNvPicPr>
              <a:picLocks noChangeAspect="1"/>
            </p:cNvPicPr>
            <p:nvPr/>
          </p:nvPicPr>
          <p:blipFill>
            <a:blip r:embed="rId4">
              <a:biLevel thresh="25000"/>
            </a:blip>
            <a:stretch>
              <a:fillRect/>
            </a:stretch>
          </p:blipFill>
          <p:spPr>
            <a:xfrm>
              <a:off x="5828092" y="1769070"/>
              <a:ext cx="780290" cy="780290"/>
            </a:xfrm>
            <a:prstGeom prst="rect">
              <a:avLst/>
            </a:prstGeom>
            <a:ln>
              <a:noFill/>
            </a:ln>
          </p:spPr>
        </p:pic>
        <p:sp>
          <p:nvSpPr>
            <p:cNvPr id="110" name="Control Text"/>
            <p:cNvSpPr txBox="1"/>
            <p:nvPr/>
          </p:nvSpPr>
          <p:spPr>
            <a:xfrm>
              <a:off x="6792546" y="1842172"/>
              <a:ext cx="1369192" cy="634530"/>
            </a:xfrm>
            <a:prstGeom prst="rect">
              <a:avLst/>
            </a:prstGeom>
            <a:noFill/>
            <a:ln>
              <a:noFill/>
            </a:ln>
          </p:spPr>
          <p:txBody>
            <a:bodyPr wrap="none" lIns="182854" tIns="146283" rIns="182854" bIns="146283" rtlCol="0">
              <a:spAutoFit/>
            </a:bodyPr>
            <a:lstStyle/>
            <a:p>
              <a:pPr>
                <a:lnSpc>
                  <a:spcPct val="90000"/>
                </a:lnSpc>
                <a:spcAft>
                  <a:spcPts val="600"/>
                </a:spcAft>
              </a:pPr>
              <a:r>
                <a:rPr lang="en-GB" sz="2400" dirty="0">
                  <a:solidFill>
                    <a:schemeClr val="bg1"/>
                  </a:solidFill>
                </a:rPr>
                <a:t>Control</a:t>
              </a:r>
            </a:p>
          </p:txBody>
        </p:sp>
      </p:grpSp>
      <p:sp>
        <p:nvSpPr>
          <p:cNvPr id="3" name="Title 2"/>
          <p:cNvSpPr>
            <a:spLocks noGrp="1"/>
          </p:cNvSpPr>
          <p:nvPr>
            <p:ph type="title"/>
          </p:nvPr>
        </p:nvSpPr>
        <p:spPr/>
        <p:txBody>
          <a:bodyPr/>
          <a:lstStyle/>
          <a:p>
            <a:r>
              <a:rPr lang="en-GB" dirty="0"/>
              <a:t>Separate compute from storage</a:t>
            </a:r>
            <a:br>
              <a:rPr lang="en-GB" dirty="0"/>
            </a:br>
            <a:endParaRPr lang="en-US" dirty="0"/>
          </a:p>
        </p:txBody>
      </p:sp>
      <p:grpSp>
        <p:nvGrpSpPr>
          <p:cNvPr id="53" name="Group 52">
            <a:extLst>
              <a:ext uri="{FF2B5EF4-FFF2-40B4-BE49-F238E27FC236}">
                <a16:creationId xmlns:a16="http://schemas.microsoft.com/office/drawing/2014/main" id="{58A7A2A9-5698-47D9-A952-C8FF4CEDB6E9}"/>
              </a:ext>
            </a:extLst>
          </p:cNvPr>
          <p:cNvGrpSpPr>
            <a:grpSpLocks noChangeAspect="1"/>
          </p:cNvGrpSpPr>
          <p:nvPr/>
        </p:nvGrpSpPr>
        <p:grpSpPr>
          <a:xfrm>
            <a:off x="10456416" y="261570"/>
            <a:ext cx="1317525" cy="1278495"/>
            <a:chOff x="7961114" y="2149640"/>
            <a:chExt cx="2847900" cy="2763537"/>
          </a:xfrm>
        </p:grpSpPr>
        <p:grpSp>
          <p:nvGrpSpPr>
            <p:cNvPr id="64" name="Group 63">
              <a:extLst>
                <a:ext uri="{FF2B5EF4-FFF2-40B4-BE49-F238E27FC236}">
                  <a16:creationId xmlns:a16="http://schemas.microsoft.com/office/drawing/2014/main" id="{CE3CE2BD-C409-4018-A837-EBBDBDC65107}"/>
                </a:ext>
              </a:extLst>
            </p:cNvPr>
            <p:cNvGrpSpPr/>
            <p:nvPr/>
          </p:nvGrpSpPr>
          <p:grpSpPr>
            <a:xfrm>
              <a:off x="9583572" y="3290523"/>
              <a:ext cx="1225442" cy="1622654"/>
              <a:chOff x="5933635" y="4575515"/>
              <a:chExt cx="304757" cy="403541"/>
            </a:xfrm>
          </p:grpSpPr>
          <p:grpSp>
            <p:nvGrpSpPr>
              <p:cNvPr id="90" name="Group 89">
                <a:extLst>
                  <a:ext uri="{FF2B5EF4-FFF2-40B4-BE49-F238E27FC236}">
                    <a16:creationId xmlns:a16="http://schemas.microsoft.com/office/drawing/2014/main" id="{314B354E-9771-49A9-9D0D-B7EE56BDA800}"/>
                  </a:ext>
                </a:extLst>
              </p:cNvPr>
              <p:cNvGrpSpPr>
                <a:grpSpLocks noChangeAspect="1"/>
              </p:cNvGrpSpPr>
              <p:nvPr/>
            </p:nvGrpSpPr>
            <p:grpSpPr>
              <a:xfrm>
                <a:off x="5933635" y="4575515"/>
                <a:ext cx="304757" cy="403541"/>
                <a:chOff x="784223" y="4300538"/>
                <a:chExt cx="460378" cy="609600"/>
              </a:xfrm>
            </p:grpSpPr>
            <p:sp>
              <p:nvSpPr>
                <p:cNvPr id="92" name="Freeform 6">
                  <a:extLst>
                    <a:ext uri="{FF2B5EF4-FFF2-40B4-BE49-F238E27FC236}">
                      <a16:creationId xmlns:a16="http://schemas.microsoft.com/office/drawing/2014/main" id="{AB22156F-2B4D-4169-A9C6-9935B67D17CD}"/>
                    </a:ext>
                  </a:extLst>
                </p:cNvPr>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dirty="0">
                    <a:solidFill>
                      <a:prstClr val="black"/>
                    </a:solidFill>
                  </a:endParaRPr>
                </a:p>
              </p:txBody>
            </p:sp>
            <p:sp>
              <p:nvSpPr>
                <p:cNvPr id="93" name="Freeform 7">
                  <a:extLst>
                    <a:ext uri="{FF2B5EF4-FFF2-40B4-BE49-F238E27FC236}">
                      <a16:creationId xmlns:a16="http://schemas.microsoft.com/office/drawing/2014/main" id="{AA52029D-2C04-4D5C-B320-71733DC360FF}"/>
                    </a:ext>
                  </a:extLst>
                </p:cNvPr>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4" name="Freeform 8">
                  <a:extLst>
                    <a:ext uri="{FF2B5EF4-FFF2-40B4-BE49-F238E27FC236}">
                      <a16:creationId xmlns:a16="http://schemas.microsoft.com/office/drawing/2014/main" id="{1D098808-5256-464B-868B-0E8C2FE5FBC2}"/>
                    </a:ext>
                  </a:extLst>
                </p:cNvPr>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5" name="Freeform 9">
                  <a:extLst>
                    <a:ext uri="{FF2B5EF4-FFF2-40B4-BE49-F238E27FC236}">
                      <a16:creationId xmlns:a16="http://schemas.microsoft.com/office/drawing/2014/main" id="{FA187FF8-F36C-486A-945D-DD7D97DB3B98}"/>
                    </a:ext>
                  </a:extLst>
                </p:cNvPr>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6" name="Freeform 10">
                  <a:extLst>
                    <a:ext uri="{FF2B5EF4-FFF2-40B4-BE49-F238E27FC236}">
                      <a16:creationId xmlns:a16="http://schemas.microsoft.com/office/drawing/2014/main" id="{A33EA3B4-258F-44AB-8FCE-239C9091C4BB}"/>
                    </a:ext>
                  </a:extLst>
                </p:cNvPr>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grpSp>
          <p:sp>
            <p:nvSpPr>
              <p:cNvPr id="91" name="Rectangle 90">
                <a:extLst>
                  <a:ext uri="{FF2B5EF4-FFF2-40B4-BE49-F238E27FC236}">
                    <a16:creationId xmlns:a16="http://schemas.microsoft.com/office/drawing/2014/main" id="{4AEEB0A3-3476-4ECC-8A36-B0E74E603317}"/>
                  </a:ext>
                </a:extLst>
              </p:cNvPr>
              <p:cNvSpPr/>
              <p:nvPr/>
            </p:nvSpPr>
            <p:spPr>
              <a:xfrm>
                <a:off x="5998859" y="4722958"/>
                <a:ext cx="188745" cy="137701"/>
              </a:xfrm>
              <a:prstGeom prst="rect">
                <a:avLst/>
              </a:prstGeom>
            </p:spPr>
            <p:txBody>
              <a:bodyPr wrap="none" lIns="0" tIns="0" rIns="0" bIns="0" anchor="ctr">
                <a:spAutoFit/>
              </a:bodyPr>
              <a:lstStyle/>
              <a:p>
                <a:r>
                  <a:rPr lang="en-US" sz="1632" b="1" spc="-51" dirty="0">
                    <a:solidFill>
                      <a:prstClr val="white"/>
                    </a:solidFill>
                  </a:rPr>
                  <a:t>SQL</a:t>
                </a:r>
                <a:endParaRPr lang="en-US" sz="2040" b="1" spc="-51" dirty="0">
                  <a:solidFill>
                    <a:prstClr val="white"/>
                  </a:solidFill>
                </a:endParaRPr>
              </a:p>
            </p:txBody>
          </p:sp>
        </p:grpSp>
        <p:sp>
          <p:nvSpPr>
            <p:cNvPr id="65" name="Freeform: Shape 64">
              <a:extLst>
                <a:ext uri="{FF2B5EF4-FFF2-40B4-BE49-F238E27FC236}">
                  <a16:creationId xmlns:a16="http://schemas.microsoft.com/office/drawing/2014/main" id="{202233CE-45D2-4787-A224-CB18F385913F}"/>
                </a:ext>
              </a:extLst>
            </p:cNvPr>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6" name="Group 65">
              <a:extLst>
                <a:ext uri="{FF2B5EF4-FFF2-40B4-BE49-F238E27FC236}">
                  <a16:creationId xmlns:a16="http://schemas.microsoft.com/office/drawing/2014/main" id="{A04DF437-2E29-431D-B82C-B89F9221EB46}"/>
                </a:ext>
              </a:extLst>
            </p:cNvPr>
            <p:cNvGrpSpPr/>
            <p:nvPr/>
          </p:nvGrpSpPr>
          <p:grpSpPr>
            <a:xfrm>
              <a:off x="8621630" y="3025541"/>
              <a:ext cx="294478" cy="295175"/>
              <a:chOff x="8642442" y="3025541"/>
              <a:chExt cx="294478" cy="295175"/>
            </a:xfrm>
          </p:grpSpPr>
          <p:sp>
            <p:nvSpPr>
              <p:cNvPr id="87" name="Rectangle 86">
                <a:extLst>
                  <a:ext uri="{FF2B5EF4-FFF2-40B4-BE49-F238E27FC236}">
                    <a16:creationId xmlns:a16="http://schemas.microsoft.com/office/drawing/2014/main" id="{CB7A3706-3836-443D-A23E-DCAC7D838A23}"/>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Right Triangle 87">
                <a:extLst>
                  <a:ext uri="{FF2B5EF4-FFF2-40B4-BE49-F238E27FC236}">
                    <a16:creationId xmlns:a16="http://schemas.microsoft.com/office/drawing/2014/main" id="{28917951-B7D2-4E4D-AC6A-FD61078F9B07}"/>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Right Triangle 88">
                <a:extLst>
                  <a:ext uri="{FF2B5EF4-FFF2-40B4-BE49-F238E27FC236}">
                    <a16:creationId xmlns:a16="http://schemas.microsoft.com/office/drawing/2014/main" id="{4A6B5F3A-D906-47B7-9673-AE78E1BB2652}"/>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7" name="Group 66">
              <a:extLst>
                <a:ext uri="{FF2B5EF4-FFF2-40B4-BE49-F238E27FC236}">
                  <a16:creationId xmlns:a16="http://schemas.microsoft.com/office/drawing/2014/main" id="{3D330D65-7F19-475C-9284-16D1FED3EC2A}"/>
                </a:ext>
              </a:extLst>
            </p:cNvPr>
            <p:cNvGrpSpPr/>
            <p:nvPr/>
          </p:nvGrpSpPr>
          <p:grpSpPr>
            <a:xfrm>
              <a:off x="8426775" y="3393792"/>
              <a:ext cx="294478" cy="295175"/>
              <a:chOff x="8642442" y="3025541"/>
              <a:chExt cx="294478" cy="295175"/>
            </a:xfrm>
          </p:grpSpPr>
          <p:sp>
            <p:nvSpPr>
              <p:cNvPr id="84" name="Rectangle 83">
                <a:extLst>
                  <a:ext uri="{FF2B5EF4-FFF2-40B4-BE49-F238E27FC236}">
                    <a16:creationId xmlns:a16="http://schemas.microsoft.com/office/drawing/2014/main" id="{C931345E-3E36-4EB3-A1F2-0FFBD512573E}"/>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Right Triangle 84">
                <a:extLst>
                  <a:ext uri="{FF2B5EF4-FFF2-40B4-BE49-F238E27FC236}">
                    <a16:creationId xmlns:a16="http://schemas.microsoft.com/office/drawing/2014/main" id="{A175AFF1-D353-4361-A888-1C167709D88D}"/>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Right Triangle 85">
                <a:extLst>
                  <a:ext uri="{FF2B5EF4-FFF2-40B4-BE49-F238E27FC236}">
                    <a16:creationId xmlns:a16="http://schemas.microsoft.com/office/drawing/2014/main" id="{FC5AB251-7B82-43CD-A85D-2A469BCE0973}"/>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a:extLst>
                <a:ext uri="{FF2B5EF4-FFF2-40B4-BE49-F238E27FC236}">
                  <a16:creationId xmlns:a16="http://schemas.microsoft.com/office/drawing/2014/main" id="{1C529DAF-42AE-4FAF-A1B8-A44A5D1BDF9F}"/>
                </a:ext>
              </a:extLst>
            </p:cNvPr>
            <p:cNvGrpSpPr/>
            <p:nvPr/>
          </p:nvGrpSpPr>
          <p:grpSpPr>
            <a:xfrm>
              <a:off x="8816486" y="3393792"/>
              <a:ext cx="294478" cy="295175"/>
              <a:chOff x="8642442" y="3025541"/>
              <a:chExt cx="294478" cy="295175"/>
            </a:xfrm>
          </p:grpSpPr>
          <p:sp>
            <p:nvSpPr>
              <p:cNvPr id="81" name="Rectangle 80">
                <a:extLst>
                  <a:ext uri="{FF2B5EF4-FFF2-40B4-BE49-F238E27FC236}">
                    <a16:creationId xmlns:a16="http://schemas.microsoft.com/office/drawing/2014/main" id="{BC0BC42F-6E9F-49B5-A465-5EA094AE1977}"/>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2" name="Right Triangle 81">
                <a:extLst>
                  <a:ext uri="{FF2B5EF4-FFF2-40B4-BE49-F238E27FC236}">
                    <a16:creationId xmlns:a16="http://schemas.microsoft.com/office/drawing/2014/main" id="{0A541272-33D8-44A7-9E8D-E9753C8A2BAB}"/>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Triangle 82">
                <a:extLst>
                  <a:ext uri="{FF2B5EF4-FFF2-40B4-BE49-F238E27FC236}">
                    <a16:creationId xmlns:a16="http://schemas.microsoft.com/office/drawing/2014/main" id="{8608D5B8-9F55-4755-AAED-5A653BB8FA66}"/>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a:extLst>
                <a:ext uri="{FF2B5EF4-FFF2-40B4-BE49-F238E27FC236}">
                  <a16:creationId xmlns:a16="http://schemas.microsoft.com/office/drawing/2014/main" id="{16F07C5E-AD0B-43DF-8EB5-F4BC1349073C}"/>
                </a:ext>
              </a:extLst>
            </p:cNvPr>
            <p:cNvGrpSpPr/>
            <p:nvPr/>
          </p:nvGrpSpPr>
          <p:grpSpPr>
            <a:xfrm>
              <a:off x="8426775" y="3766437"/>
              <a:ext cx="294478" cy="295175"/>
              <a:chOff x="8642442" y="3025541"/>
              <a:chExt cx="294478" cy="295175"/>
            </a:xfrm>
          </p:grpSpPr>
          <p:sp>
            <p:nvSpPr>
              <p:cNvPr id="78" name="Rectangle 77">
                <a:extLst>
                  <a:ext uri="{FF2B5EF4-FFF2-40B4-BE49-F238E27FC236}">
                    <a16:creationId xmlns:a16="http://schemas.microsoft.com/office/drawing/2014/main" id="{AC48AEF3-676D-4765-A25A-91BCF4659180}"/>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Right Triangle 78">
                <a:extLst>
                  <a:ext uri="{FF2B5EF4-FFF2-40B4-BE49-F238E27FC236}">
                    <a16:creationId xmlns:a16="http://schemas.microsoft.com/office/drawing/2014/main" id="{AE63A3B9-B561-4F00-BC73-8772E8BCE187}"/>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Right Triangle 79">
                <a:extLst>
                  <a:ext uri="{FF2B5EF4-FFF2-40B4-BE49-F238E27FC236}">
                    <a16:creationId xmlns:a16="http://schemas.microsoft.com/office/drawing/2014/main" id="{38F46983-29F6-4BD5-BB57-80CB18F8614B}"/>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D2BDB042-955F-448C-9B04-F1D68EABCE45}"/>
                </a:ext>
              </a:extLst>
            </p:cNvPr>
            <p:cNvGrpSpPr/>
            <p:nvPr/>
          </p:nvGrpSpPr>
          <p:grpSpPr>
            <a:xfrm>
              <a:off x="9206198" y="3766437"/>
              <a:ext cx="294478" cy="295175"/>
              <a:chOff x="8642442" y="3025541"/>
              <a:chExt cx="294478" cy="295175"/>
            </a:xfrm>
          </p:grpSpPr>
          <p:sp>
            <p:nvSpPr>
              <p:cNvPr id="75" name="Rectangle 74">
                <a:extLst>
                  <a:ext uri="{FF2B5EF4-FFF2-40B4-BE49-F238E27FC236}">
                    <a16:creationId xmlns:a16="http://schemas.microsoft.com/office/drawing/2014/main" id="{6F625091-9343-42C1-9271-20124FBF53CC}"/>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Right Triangle 75">
                <a:extLst>
                  <a:ext uri="{FF2B5EF4-FFF2-40B4-BE49-F238E27FC236}">
                    <a16:creationId xmlns:a16="http://schemas.microsoft.com/office/drawing/2014/main" id="{AABA3910-AFDD-4444-9727-DC25DC957501}"/>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Right Triangle 76">
                <a:extLst>
                  <a:ext uri="{FF2B5EF4-FFF2-40B4-BE49-F238E27FC236}">
                    <a16:creationId xmlns:a16="http://schemas.microsoft.com/office/drawing/2014/main" id="{5A06CBEC-881F-4BF5-931B-FAC395C4CA6E}"/>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 name="Group 70">
              <a:extLst>
                <a:ext uri="{FF2B5EF4-FFF2-40B4-BE49-F238E27FC236}">
                  <a16:creationId xmlns:a16="http://schemas.microsoft.com/office/drawing/2014/main" id="{819E3CC2-E356-4DAC-ABA8-7BE853B96075}"/>
                </a:ext>
              </a:extLst>
            </p:cNvPr>
            <p:cNvGrpSpPr/>
            <p:nvPr/>
          </p:nvGrpSpPr>
          <p:grpSpPr>
            <a:xfrm>
              <a:off x="8816486" y="3766436"/>
              <a:ext cx="294478" cy="295175"/>
              <a:chOff x="8642442" y="3025541"/>
              <a:chExt cx="294478" cy="295175"/>
            </a:xfrm>
          </p:grpSpPr>
          <p:sp>
            <p:nvSpPr>
              <p:cNvPr id="72" name="Rectangle 71">
                <a:extLst>
                  <a:ext uri="{FF2B5EF4-FFF2-40B4-BE49-F238E27FC236}">
                    <a16:creationId xmlns:a16="http://schemas.microsoft.com/office/drawing/2014/main" id="{9BF92D7C-E711-47A0-B8F1-4765A249FBAC}"/>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Right Triangle 72">
                <a:extLst>
                  <a:ext uri="{FF2B5EF4-FFF2-40B4-BE49-F238E27FC236}">
                    <a16:creationId xmlns:a16="http://schemas.microsoft.com/office/drawing/2014/main" id="{FA722C61-3BCF-406A-8F1D-3DE9E38E533D}"/>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ight Triangle 73">
                <a:extLst>
                  <a:ext uri="{FF2B5EF4-FFF2-40B4-BE49-F238E27FC236}">
                    <a16:creationId xmlns:a16="http://schemas.microsoft.com/office/drawing/2014/main" id="{18B5AF49-E8CB-457D-8438-C2BED045C302}"/>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119683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205"/>
                                        </p:tgtEl>
                                        <p:attrNameLst>
                                          <p:attrName>style.visibility</p:attrName>
                                        </p:attrNameLst>
                                      </p:cBhvr>
                                      <p:to>
                                        <p:strVal val="visible"/>
                                      </p:to>
                                    </p:set>
                                    <p:animEffect transition="in" filter="fade">
                                      <p:cBhvr>
                                        <p:cTn id="18" dur="500"/>
                                        <p:tgtEl>
                                          <p:spTgt spid="205"/>
                                        </p:tgtEl>
                                      </p:cBhvr>
                                    </p:animEffect>
                                  </p:childTnLst>
                                </p:cTn>
                              </p:par>
                              <p:par>
                                <p:cTn id="19" presetID="10" presetClass="entr" presetSubtype="0" fill="hold" nodeType="withEffect">
                                  <p:stCondLst>
                                    <p:cond delay="0"/>
                                  </p:stCondLst>
                                  <p:childTnLst>
                                    <p:set>
                                      <p:cBhvr>
                                        <p:cTn id="20" dur="1" fill="hold">
                                          <p:stCondLst>
                                            <p:cond delay="0"/>
                                          </p:stCondLst>
                                        </p:cTn>
                                        <p:tgtEl>
                                          <p:spTgt spid="108"/>
                                        </p:tgtEl>
                                        <p:attrNameLst>
                                          <p:attrName>style.visibility</p:attrName>
                                        </p:attrNameLst>
                                      </p:cBhvr>
                                      <p:to>
                                        <p:strVal val="visible"/>
                                      </p:to>
                                    </p:set>
                                    <p:animEffect transition="in" filter="fade">
                                      <p:cBhvr>
                                        <p:cTn id="21" dur="500"/>
                                        <p:tgtEl>
                                          <p:spTgt spid="108"/>
                                        </p:tgtEl>
                                      </p:cBhvr>
                                    </p:animEffect>
                                  </p:childTnLst>
                                </p:cTn>
                              </p:par>
                              <p:par>
                                <p:cTn id="22" presetID="10" presetClass="entr" presetSubtype="0" fill="hold" nodeType="withEffect">
                                  <p:stCondLst>
                                    <p:cond delay="0"/>
                                  </p:stCondLst>
                                  <p:childTnLst>
                                    <p:set>
                                      <p:cBhvr>
                                        <p:cTn id="23" dur="1" fill="hold">
                                          <p:stCondLst>
                                            <p:cond delay="0"/>
                                          </p:stCondLst>
                                        </p:cTn>
                                        <p:tgtEl>
                                          <p:spTgt spid="207"/>
                                        </p:tgtEl>
                                        <p:attrNameLst>
                                          <p:attrName>style.visibility</p:attrName>
                                        </p:attrNameLst>
                                      </p:cBhvr>
                                      <p:to>
                                        <p:strVal val="visible"/>
                                      </p:to>
                                    </p:set>
                                    <p:animEffect transition="in" filter="fade">
                                      <p:cBhvr>
                                        <p:cTn id="24" dur="500"/>
                                        <p:tgtEl>
                                          <p:spTgt spid="207"/>
                                        </p:tgtEl>
                                      </p:cBhvr>
                                    </p:animEffect>
                                  </p:childTnLst>
                                </p:cTn>
                              </p:par>
                              <p:par>
                                <p:cTn id="25" presetID="10" presetClass="entr" presetSubtype="0" fill="hold" nodeType="withEffect">
                                  <p:stCondLst>
                                    <p:cond delay="0"/>
                                  </p:stCondLst>
                                  <p:childTnLst>
                                    <p:set>
                                      <p:cBhvr>
                                        <p:cTn id="26" dur="1" fill="hold">
                                          <p:stCondLst>
                                            <p:cond delay="0"/>
                                          </p:stCondLst>
                                        </p:cTn>
                                        <p:tgtEl>
                                          <p:spTgt spid="206"/>
                                        </p:tgtEl>
                                        <p:attrNameLst>
                                          <p:attrName>style.visibility</p:attrName>
                                        </p:attrNameLst>
                                      </p:cBhvr>
                                      <p:to>
                                        <p:strVal val="visible"/>
                                      </p:to>
                                    </p:set>
                                    <p:animEffect transition="in" filter="fade">
                                      <p:cBhvr>
                                        <p:cTn id="27" dur="500"/>
                                        <p:tgtEl>
                                          <p:spTgt spid="206"/>
                                        </p:tgtEl>
                                      </p:cBhvr>
                                    </p:animEffect>
                                  </p:childTnLst>
                                </p:cTn>
                              </p:par>
                              <p:par>
                                <p:cTn id="28" presetID="10" presetClass="entr" presetSubtype="0" fill="hold" nodeType="withEffect">
                                  <p:stCondLst>
                                    <p:cond delay="0"/>
                                  </p:stCondLst>
                                  <p:childTnLst>
                                    <p:set>
                                      <p:cBhvr>
                                        <p:cTn id="29" dur="1" fill="hold">
                                          <p:stCondLst>
                                            <p:cond delay="0"/>
                                          </p:stCondLst>
                                        </p:cTn>
                                        <p:tgtEl>
                                          <p:spTgt spid="208"/>
                                        </p:tgtEl>
                                        <p:attrNameLst>
                                          <p:attrName>style.visibility</p:attrName>
                                        </p:attrNameLst>
                                      </p:cBhvr>
                                      <p:to>
                                        <p:strVal val="visible"/>
                                      </p:to>
                                    </p:set>
                                    <p:animEffect transition="in" filter="fade">
                                      <p:cBhvr>
                                        <p:cTn id="30" dur="5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p:cNvGrpSpPr>
            <a:grpSpLocks noChangeAspect="1"/>
          </p:cNvGrpSpPr>
          <p:nvPr/>
        </p:nvGrpSpPr>
        <p:grpSpPr>
          <a:xfrm>
            <a:off x="10456416" y="261570"/>
            <a:ext cx="1317525" cy="1278495"/>
            <a:chOff x="7961114" y="2149640"/>
            <a:chExt cx="2847900" cy="2763537"/>
          </a:xfrm>
        </p:grpSpPr>
        <p:grpSp>
          <p:nvGrpSpPr>
            <p:cNvPr id="65" name="Group 64"/>
            <p:cNvGrpSpPr/>
            <p:nvPr/>
          </p:nvGrpSpPr>
          <p:grpSpPr>
            <a:xfrm>
              <a:off x="9583572" y="3290523"/>
              <a:ext cx="1225442" cy="1622654"/>
              <a:chOff x="5933635" y="4575515"/>
              <a:chExt cx="304757" cy="403541"/>
            </a:xfrm>
          </p:grpSpPr>
          <p:grpSp>
            <p:nvGrpSpPr>
              <p:cNvPr id="91" name="Group 90"/>
              <p:cNvGrpSpPr>
                <a:grpSpLocks noChangeAspect="1"/>
              </p:cNvGrpSpPr>
              <p:nvPr/>
            </p:nvGrpSpPr>
            <p:grpSpPr>
              <a:xfrm>
                <a:off x="5933635" y="4575515"/>
                <a:ext cx="304757" cy="403541"/>
                <a:chOff x="784223" y="4300538"/>
                <a:chExt cx="460378" cy="609600"/>
              </a:xfrm>
            </p:grpSpPr>
            <p:sp>
              <p:nvSpPr>
                <p:cNvPr id="93" name="Freeform 6"/>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dirty="0">
                    <a:solidFill>
                      <a:prstClr val="black"/>
                    </a:solidFill>
                  </a:endParaRPr>
                </a:p>
              </p:txBody>
            </p:sp>
            <p:sp>
              <p:nvSpPr>
                <p:cNvPr id="94" name="Freeform 7"/>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5" name="Freeform 8"/>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6" name="Freeform 9"/>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7" name="Freeform 10"/>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grpSp>
          <p:sp>
            <p:nvSpPr>
              <p:cNvPr id="92" name="Rectangle 91"/>
              <p:cNvSpPr/>
              <p:nvPr/>
            </p:nvSpPr>
            <p:spPr>
              <a:xfrm>
                <a:off x="5998859" y="4722958"/>
                <a:ext cx="188745" cy="137701"/>
              </a:xfrm>
              <a:prstGeom prst="rect">
                <a:avLst/>
              </a:prstGeom>
            </p:spPr>
            <p:txBody>
              <a:bodyPr wrap="none" lIns="0" tIns="0" rIns="0" bIns="0" anchor="ctr">
                <a:spAutoFit/>
              </a:bodyPr>
              <a:lstStyle/>
              <a:p>
                <a:r>
                  <a:rPr lang="en-US" sz="1632" b="1" spc="-51" dirty="0">
                    <a:solidFill>
                      <a:prstClr val="white"/>
                    </a:solidFill>
                  </a:rPr>
                  <a:t>SQL</a:t>
                </a:r>
                <a:endParaRPr lang="en-US" sz="2040" b="1" spc="-51" dirty="0">
                  <a:solidFill>
                    <a:prstClr val="white"/>
                  </a:solidFill>
                </a:endParaRPr>
              </a:p>
            </p:txBody>
          </p:sp>
        </p:grpSp>
        <p:sp>
          <p:nvSpPr>
            <p:cNvPr id="66" name="Freeform: Shape 65"/>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7" name="Group 66"/>
            <p:cNvGrpSpPr/>
            <p:nvPr/>
          </p:nvGrpSpPr>
          <p:grpSpPr>
            <a:xfrm>
              <a:off x="8621630" y="3025541"/>
              <a:ext cx="294478" cy="295175"/>
              <a:chOff x="8642442" y="3025541"/>
              <a:chExt cx="294478" cy="295175"/>
            </a:xfrm>
          </p:grpSpPr>
          <p:sp>
            <p:nvSpPr>
              <p:cNvPr id="88" name="Rectangle 87"/>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Right Triangle 88"/>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90" name="Right Triangle 89"/>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p:cNvGrpSpPr/>
            <p:nvPr/>
          </p:nvGrpSpPr>
          <p:grpSpPr>
            <a:xfrm>
              <a:off x="8426775" y="3393792"/>
              <a:ext cx="294478" cy="295175"/>
              <a:chOff x="8642442" y="3025541"/>
              <a:chExt cx="294478" cy="295175"/>
            </a:xfrm>
          </p:grpSpPr>
          <p:sp>
            <p:nvSpPr>
              <p:cNvPr id="85" name="Rectangle 84"/>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Right Triangle 85"/>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Right Triangle 86"/>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p:cNvGrpSpPr/>
            <p:nvPr/>
          </p:nvGrpSpPr>
          <p:grpSpPr>
            <a:xfrm>
              <a:off x="8816486" y="3393792"/>
              <a:ext cx="294478" cy="295175"/>
              <a:chOff x="8642442" y="3025541"/>
              <a:chExt cx="294478" cy="295175"/>
            </a:xfrm>
          </p:grpSpPr>
          <p:sp>
            <p:nvSpPr>
              <p:cNvPr id="82" name="Rectangle 81"/>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Triangle 82"/>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Right Triangle 83"/>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p:cNvGrpSpPr/>
            <p:nvPr/>
          </p:nvGrpSpPr>
          <p:grpSpPr>
            <a:xfrm>
              <a:off x="8426775" y="3766437"/>
              <a:ext cx="294478" cy="295175"/>
              <a:chOff x="8642442" y="3025541"/>
              <a:chExt cx="294478" cy="295175"/>
            </a:xfrm>
          </p:grpSpPr>
          <p:sp>
            <p:nvSpPr>
              <p:cNvPr id="79" name="Rectangle 78"/>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Right Triangle 79"/>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Right Triangle 80"/>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 name="Group 70"/>
            <p:cNvGrpSpPr/>
            <p:nvPr/>
          </p:nvGrpSpPr>
          <p:grpSpPr>
            <a:xfrm>
              <a:off x="9206198" y="3766437"/>
              <a:ext cx="294478" cy="295175"/>
              <a:chOff x="8642442" y="3025541"/>
              <a:chExt cx="294478" cy="295175"/>
            </a:xfrm>
          </p:grpSpPr>
          <p:sp>
            <p:nvSpPr>
              <p:cNvPr id="76" name="Rectangle 75"/>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Right Triangle 76"/>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Right Triangle 77"/>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2" name="Group 71"/>
            <p:cNvGrpSpPr/>
            <p:nvPr/>
          </p:nvGrpSpPr>
          <p:grpSpPr>
            <a:xfrm>
              <a:off x="8816486" y="3766436"/>
              <a:ext cx="294478" cy="295175"/>
              <a:chOff x="8642442" y="3025541"/>
              <a:chExt cx="294478" cy="295175"/>
            </a:xfrm>
          </p:grpSpPr>
          <p:sp>
            <p:nvSpPr>
              <p:cNvPr id="73" name="Rectangle 72"/>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ight Triangle 73"/>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Right Triangle 74"/>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 name="Compute Set"/>
          <p:cNvGrpSpPr/>
          <p:nvPr/>
        </p:nvGrpSpPr>
        <p:grpSpPr>
          <a:xfrm>
            <a:off x="1016677" y="1708606"/>
            <a:ext cx="10403121" cy="1980106"/>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Compute Text"/>
            <p:cNvSpPr txBox="1"/>
            <p:nvPr/>
          </p:nvSpPr>
          <p:spPr>
            <a:xfrm rot="16200000">
              <a:off x="722552" y="2519651"/>
              <a:ext cx="1621004"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dirty="0">
                  <a:solidFill>
                    <a:schemeClr val="bg1"/>
                  </a:solidFill>
                </a:rPr>
                <a:t>Compute</a:t>
              </a:r>
            </a:p>
          </p:txBody>
        </p:sp>
      </p:grpSp>
      <p:sp>
        <p:nvSpPr>
          <p:cNvPr id="3" name="Title 2"/>
          <p:cNvSpPr>
            <a:spLocks noGrp="1"/>
          </p:cNvSpPr>
          <p:nvPr>
            <p:ph type="title"/>
          </p:nvPr>
        </p:nvSpPr>
        <p:spPr/>
        <p:txBody>
          <a:bodyPr/>
          <a:lstStyle/>
          <a:p>
            <a:r>
              <a:rPr lang="en-GB" dirty="0"/>
              <a:t>Independently scale compute</a:t>
            </a:r>
            <a:br>
              <a:rPr lang="en-GB" dirty="0"/>
            </a:br>
            <a:endParaRPr lang="en-US" dirty="0"/>
          </a:p>
        </p:txBody>
      </p:sp>
      <p:pic>
        <p:nvPicPr>
          <p:cNvPr id="213" name="Compute Node 10"/>
          <p:cNvPicPr>
            <a:picLocks noChangeAspect="1"/>
          </p:cNvPicPr>
          <p:nvPr/>
        </p:nvPicPr>
        <p:blipFill>
          <a:blip r:embed="rId3">
            <a:biLevel thresh="25000"/>
          </a:blip>
          <a:stretch>
            <a:fillRect/>
          </a:stretch>
        </p:blipFill>
        <p:spPr>
          <a:xfrm>
            <a:off x="9620528" y="2802243"/>
            <a:ext cx="780179" cy="780179"/>
          </a:xfrm>
          <a:prstGeom prst="rect">
            <a:avLst/>
          </a:prstGeom>
          <a:solidFill>
            <a:schemeClr val="tx2"/>
          </a:solidFill>
        </p:spPr>
      </p:pic>
      <p:pic>
        <p:nvPicPr>
          <p:cNvPr id="211" name="Compute Node 09"/>
          <p:cNvPicPr>
            <a:picLocks noChangeAspect="1"/>
          </p:cNvPicPr>
          <p:nvPr/>
        </p:nvPicPr>
        <p:blipFill>
          <a:blip r:embed="rId3">
            <a:biLevel thresh="25000"/>
          </a:blip>
          <a:stretch>
            <a:fillRect/>
          </a:stretch>
        </p:blipFill>
        <p:spPr>
          <a:xfrm>
            <a:off x="8777779" y="2802243"/>
            <a:ext cx="780179" cy="780179"/>
          </a:xfrm>
          <a:prstGeom prst="rect">
            <a:avLst/>
          </a:prstGeom>
          <a:solidFill>
            <a:schemeClr val="tx2"/>
          </a:solidFill>
        </p:spPr>
      </p:pic>
      <p:pic>
        <p:nvPicPr>
          <p:cNvPr id="212" name="Compute Node 08"/>
          <p:cNvPicPr>
            <a:picLocks noChangeAspect="1"/>
          </p:cNvPicPr>
          <p:nvPr/>
        </p:nvPicPr>
        <p:blipFill>
          <a:blip r:embed="rId3">
            <a:biLevel thresh="25000"/>
          </a:blip>
          <a:stretch>
            <a:fillRect/>
          </a:stretch>
        </p:blipFill>
        <p:spPr>
          <a:xfrm>
            <a:off x="7935026" y="2802243"/>
            <a:ext cx="780179" cy="780179"/>
          </a:xfrm>
          <a:prstGeom prst="rect">
            <a:avLst/>
          </a:prstGeom>
          <a:solidFill>
            <a:schemeClr val="tx2"/>
          </a:solidFill>
        </p:spPr>
      </p:pic>
      <p:pic>
        <p:nvPicPr>
          <p:cNvPr id="209" name="Compute Node 07"/>
          <p:cNvPicPr>
            <a:picLocks noChangeAspect="1"/>
          </p:cNvPicPr>
          <p:nvPr/>
        </p:nvPicPr>
        <p:blipFill>
          <a:blip r:embed="rId3">
            <a:biLevel thresh="25000"/>
          </a:blip>
          <a:stretch>
            <a:fillRect/>
          </a:stretch>
        </p:blipFill>
        <p:spPr>
          <a:xfrm>
            <a:off x="7092276" y="2802243"/>
            <a:ext cx="780179" cy="780179"/>
          </a:xfrm>
          <a:prstGeom prst="rect">
            <a:avLst/>
          </a:prstGeom>
          <a:solidFill>
            <a:schemeClr val="tx2"/>
          </a:solidFill>
        </p:spPr>
      </p:pic>
      <p:pic>
        <p:nvPicPr>
          <p:cNvPr id="210" name="Comptue Node 06"/>
          <p:cNvPicPr>
            <a:picLocks noChangeAspect="1"/>
          </p:cNvPicPr>
          <p:nvPr/>
        </p:nvPicPr>
        <p:blipFill>
          <a:blip r:embed="rId3">
            <a:biLevel thresh="25000"/>
          </a:blip>
          <a:stretch>
            <a:fillRect/>
          </a:stretch>
        </p:blipFill>
        <p:spPr>
          <a:xfrm>
            <a:off x="6249523" y="2802243"/>
            <a:ext cx="780179" cy="780179"/>
          </a:xfrm>
          <a:prstGeom prst="rect">
            <a:avLst/>
          </a:prstGeom>
          <a:solidFill>
            <a:schemeClr val="tx2"/>
          </a:solidFill>
        </p:spPr>
      </p:pic>
      <p:pic>
        <p:nvPicPr>
          <p:cNvPr id="208" name="Compute Node 05"/>
          <p:cNvPicPr>
            <a:picLocks noChangeAspect="1"/>
          </p:cNvPicPr>
          <p:nvPr/>
        </p:nvPicPr>
        <p:blipFill>
          <a:blip r:embed="rId3">
            <a:biLevel thresh="25000"/>
          </a:blip>
          <a:stretch>
            <a:fillRect/>
          </a:stretch>
        </p:blipFill>
        <p:spPr>
          <a:xfrm>
            <a:off x="5406774" y="2802243"/>
            <a:ext cx="780179" cy="780179"/>
          </a:xfrm>
          <a:prstGeom prst="rect">
            <a:avLst/>
          </a:prstGeom>
          <a:solidFill>
            <a:schemeClr val="tx2"/>
          </a:solidFill>
        </p:spPr>
      </p:pic>
      <p:pic>
        <p:nvPicPr>
          <p:cNvPr id="206" name="Compute Node 04"/>
          <p:cNvPicPr>
            <a:picLocks noChangeAspect="1"/>
          </p:cNvPicPr>
          <p:nvPr/>
        </p:nvPicPr>
        <p:blipFill>
          <a:blip r:embed="rId3">
            <a:biLevel thresh="25000"/>
          </a:blip>
          <a:stretch>
            <a:fillRect/>
          </a:stretch>
        </p:blipFill>
        <p:spPr>
          <a:xfrm>
            <a:off x="4564023" y="2802243"/>
            <a:ext cx="780179" cy="780179"/>
          </a:xfrm>
          <a:prstGeom prst="rect">
            <a:avLst/>
          </a:prstGeom>
          <a:solidFill>
            <a:schemeClr val="tx2"/>
          </a:solidFill>
        </p:spPr>
      </p:pic>
      <p:pic>
        <p:nvPicPr>
          <p:cNvPr id="207" name="Compute Node 03"/>
          <p:cNvPicPr>
            <a:picLocks noChangeAspect="1"/>
          </p:cNvPicPr>
          <p:nvPr/>
        </p:nvPicPr>
        <p:blipFill>
          <a:blip r:embed="rId3">
            <a:biLevel thresh="25000"/>
          </a:blip>
          <a:stretch>
            <a:fillRect/>
          </a:stretch>
        </p:blipFill>
        <p:spPr>
          <a:xfrm>
            <a:off x="3721271" y="2802243"/>
            <a:ext cx="780179" cy="780179"/>
          </a:xfrm>
          <a:prstGeom prst="rect">
            <a:avLst/>
          </a:prstGeom>
          <a:solidFill>
            <a:schemeClr val="tx2"/>
          </a:solidFill>
        </p:spPr>
      </p:pic>
      <p:pic>
        <p:nvPicPr>
          <p:cNvPr id="108" name="Compute Node 02"/>
          <p:cNvPicPr>
            <a:picLocks noChangeAspect="1"/>
          </p:cNvPicPr>
          <p:nvPr/>
        </p:nvPicPr>
        <p:blipFill>
          <a:blip r:embed="rId3">
            <a:biLevel thresh="25000"/>
          </a:blip>
          <a:stretch>
            <a:fillRect/>
          </a:stretch>
        </p:blipFill>
        <p:spPr>
          <a:xfrm>
            <a:off x="2878520" y="2802243"/>
            <a:ext cx="780179" cy="780179"/>
          </a:xfrm>
          <a:prstGeom prst="rect">
            <a:avLst/>
          </a:prstGeom>
          <a:solidFill>
            <a:schemeClr val="tx2"/>
          </a:solidFill>
        </p:spPr>
      </p:pic>
      <p:pic>
        <p:nvPicPr>
          <p:cNvPr id="205" name="Compute Node 01"/>
          <p:cNvPicPr>
            <a:picLocks noChangeAspect="1"/>
          </p:cNvPicPr>
          <p:nvPr/>
        </p:nvPicPr>
        <p:blipFill>
          <a:blip r:embed="rId3">
            <a:biLevel thresh="25000"/>
          </a:blip>
          <a:stretch>
            <a:fillRect/>
          </a:stretch>
        </p:blipFill>
        <p:spPr>
          <a:xfrm>
            <a:off x="2035770" y="2802243"/>
            <a:ext cx="780179" cy="780179"/>
          </a:xfrm>
          <a:prstGeom prst="rect">
            <a:avLst/>
          </a:prstGeom>
          <a:solidFill>
            <a:schemeClr val="tx2"/>
          </a:solidFill>
        </p:spPr>
      </p:pic>
      <p:grpSp>
        <p:nvGrpSpPr>
          <p:cNvPr id="6" name="Control Set"/>
          <p:cNvGrpSpPr/>
          <p:nvPr/>
        </p:nvGrpSpPr>
        <p:grpSpPr>
          <a:xfrm>
            <a:off x="5828148" y="1769317"/>
            <a:ext cx="2333315" cy="780179"/>
            <a:chOff x="5828092" y="1769070"/>
            <a:chExt cx="2333646" cy="780290"/>
          </a:xfrm>
          <a:solidFill>
            <a:schemeClr val="tx2"/>
          </a:solidFill>
        </p:grpSpPr>
        <p:pic>
          <p:nvPicPr>
            <p:cNvPr id="215" name="Control Node"/>
            <p:cNvPicPr>
              <a:picLocks noChangeAspect="1"/>
            </p:cNvPicPr>
            <p:nvPr/>
          </p:nvPicPr>
          <p:blipFill>
            <a:blip r:embed="rId3">
              <a:biLevel thresh="25000"/>
            </a:blip>
            <a:stretch>
              <a:fillRect/>
            </a:stretch>
          </p:blipFill>
          <p:spPr>
            <a:xfrm>
              <a:off x="5828092" y="1769070"/>
              <a:ext cx="780290" cy="780290"/>
            </a:xfrm>
            <a:prstGeom prst="rect">
              <a:avLst/>
            </a:prstGeom>
            <a:grpFill/>
          </p:spPr>
        </p:pic>
        <p:sp>
          <p:nvSpPr>
            <p:cNvPr id="110" name="Control Text"/>
            <p:cNvSpPr txBox="1"/>
            <p:nvPr/>
          </p:nvSpPr>
          <p:spPr>
            <a:xfrm>
              <a:off x="6792546" y="1842172"/>
              <a:ext cx="1369192" cy="634530"/>
            </a:xfrm>
            <a:prstGeom prst="rect">
              <a:avLst/>
            </a:prstGeom>
            <a:grpFill/>
          </p:spPr>
          <p:txBody>
            <a:bodyPr wrap="none" lIns="182854" tIns="146283" rIns="182854" bIns="146283" rtlCol="0">
              <a:spAutoFit/>
            </a:bodyPr>
            <a:lstStyle/>
            <a:p>
              <a:pPr>
                <a:lnSpc>
                  <a:spcPct val="90000"/>
                </a:lnSpc>
                <a:spcAft>
                  <a:spcPts val="600"/>
                </a:spcAft>
              </a:pPr>
              <a:r>
                <a:rPr lang="en-GB" sz="2400" dirty="0">
                  <a:solidFill>
                    <a:schemeClr val="bg1"/>
                  </a:solidFill>
                </a:rPr>
                <a:t>Control</a:t>
              </a:r>
            </a:p>
          </p:txBody>
        </p:sp>
      </p:grpSp>
      <p:grpSp>
        <p:nvGrpSpPr>
          <p:cNvPr id="2" name="Storage Set"/>
          <p:cNvGrpSpPr/>
          <p:nvPr/>
        </p:nvGrpSpPr>
        <p:grpSpPr>
          <a:xfrm>
            <a:off x="1070955" y="3857253"/>
            <a:ext cx="10403121" cy="2879912"/>
            <a:chOff x="1070225" y="3857302"/>
            <a:chExt cx="10404596" cy="2880320"/>
          </a:xfrm>
          <a:solidFill>
            <a:schemeClr val="tx2"/>
          </a:solidFill>
        </p:grpSpPr>
        <p:sp>
          <p:nvSpPr>
            <p:cNvPr id="25" name="Rounded Rectangle 24"/>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6" name="Storage"/>
            <p:cNvGrpSpPr/>
            <p:nvPr/>
          </p:nvGrpSpPr>
          <p:grpSpPr>
            <a:xfrm>
              <a:off x="2094836" y="4073326"/>
              <a:ext cx="8294427" cy="2502583"/>
              <a:chOff x="2094836" y="4073326"/>
              <a:chExt cx="8294427" cy="2502583"/>
            </a:xfrm>
            <a:grpFill/>
          </p:grpSpPr>
          <p:pic>
            <p:nvPicPr>
              <p:cNvPr id="20" name="Picture 19"/>
              <p:cNvPicPr>
                <a:picLocks noChangeAspect="1"/>
              </p:cNvPicPr>
              <p:nvPr/>
            </p:nvPicPr>
            <p:blipFill>
              <a:blip r:embed="rId4">
                <a:biLevel thresh="25000"/>
              </a:blip>
              <a:stretch>
                <a:fillRect/>
              </a:stretch>
            </p:blipFill>
            <p:spPr>
              <a:xfrm>
                <a:off x="2099026" y="4073326"/>
                <a:ext cx="780290" cy="780290"/>
              </a:xfrm>
              <a:prstGeom prst="rect">
                <a:avLst/>
              </a:prstGeom>
              <a:grpFill/>
              <a:ln>
                <a:noFill/>
              </a:ln>
            </p:spPr>
          </p:pic>
          <p:pic>
            <p:nvPicPr>
              <p:cNvPr id="21" name="Picture 20"/>
              <p:cNvPicPr>
                <a:picLocks noChangeAspect="1"/>
              </p:cNvPicPr>
              <p:nvPr/>
            </p:nvPicPr>
            <p:blipFill>
              <a:blip r:embed="rId4">
                <a:biLevel thresh="25000"/>
              </a:blip>
              <a:stretch>
                <a:fillRect/>
              </a:stretch>
            </p:blipFill>
            <p:spPr>
              <a:xfrm>
                <a:off x="2933756" y="4073326"/>
                <a:ext cx="780290" cy="780290"/>
              </a:xfrm>
              <a:prstGeom prst="rect">
                <a:avLst/>
              </a:prstGeom>
              <a:grpFill/>
              <a:ln>
                <a:noFill/>
              </a:ln>
            </p:spPr>
          </p:pic>
          <p:pic>
            <p:nvPicPr>
              <p:cNvPr id="22" name="Picture 21"/>
              <p:cNvPicPr>
                <a:picLocks noChangeAspect="1"/>
              </p:cNvPicPr>
              <p:nvPr/>
            </p:nvPicPr>
            <p:blipFill>
              <a:blip r:embed="rId4">
                <a:biLevel thresh="25000"/>
              </a:blip>
              <a:stretch>
                <a:fillRect/>
              </a:stretch>
            </p:blipFill>
            <p:spPr>
              <a:xfrm>
                <a:off x="3768486" y="4073326"/>
                <a:ext cx="780290" cy="780290"/>
              </a:xfrm>
              <a:prstGeom prst="rect">
                <a:avLst/>
              </a:prstGeom>
              <a:grpFill/>
              <a:ln>
                <a:noFill/>
              </a:ln>
            </p:spPr>
          </p:pic>
          <p:pic>
            <p:nvPicPr>
              <p:cNvPr id="23" name="Picture 22"/>
              <p:cNvPicPr>
                <a:picLocks noChangeAspect="1"/>
              </p:cNvPicPr>
              <p:nvPr/>
            </p:nvPicPr>
            <p:blipFill>
              <a:blip r:embed="rId4">
                <a:biLevel thresh="25000"/>
              </a:blip>
              <a:stretch>
                <a:fillRect/>
              </a:stretch>
            </p:blipFill>
            <p:spPr>
              <a:xfrm>
                <a:off x="4603216" y="4073326"/>
                <a:ext cx="780290" cy="780290"/>
              </a:xfrm>
              <a:prstGeom prst="rect">
                <a:avLst/>
              </a:prstGeom>
              <a:grpFill/>
              <a:ln>
                <a:noFill/>
              </a:ln>
            </p:spPr>
          </p:pic>
          <p:pic>
            <p:nvPicPr>
              <p:cNvPr id="24" name="Picture 23"/>
              <p:cNvPicPr>
                <a:picLocks noChangeAspect="1"/>
              </p:cNvPicPr>
              <p:nvPr/>
            </p:nvPicPr>
            <p:blipFill>
              <a:blip r:embed="rId4">
                <a:biLevel thresh="25000"/>
              </a:blip>
              <a:stretch>
                <a:fillRect/>
              </a:stretch>
            </p:blipFill>
            <p:spPr>
              <a:xfrm>
                <a:off x="5437947" y="4073326"/>
                <a:ext cx="780290" cy="780290"/>
              </a:xfrm>
              <a:prstGeom prst="rect">
                <a:avLst/>
              </a:prstGeom>
              <a:grpFill/>
              <a:ln>
                <a:noFill/>
              </a:ln>
            </p:spPr>
          </p:pic>
          <p:pic>
            <p:nvPicPr>
              <p:cNvPr id="38" name="Picture 37"/>
              <p:cNvPicPr>
                <a:picLocks noChangeAspect="1"/>
              </p:cNvPicPr>
              <p:nvPr/>
            </p:nvPicPr>
            <p:blipFill>
              <a:blip r:embed="rId4">
                <a:biLevel thresh="25000"/>
              </a:blip>
              <a:stretch>
                <a:fillRect/>
              </a:stretch>
            </p:blipFill>
            <p:spPr>
              <a:xfrm>
                <a:off x="2094836" y="4934472"/>
                <a:ext cx="780290" cy="780290"/>
              </a:xfrm>
              <a:prstGeom prst="rect">
                <a:avLst/>
              </a:prstGeom>
              <a:grpFill/>
              <a:ln>
                <a:noFill/>
              </a:ln>
            </p:spPr>
          </p:pic>
          <p:pic>
            <p:nvPicPr>
              <p:cNvPr id="39" name="Picture 38"/>
              <p:cNvPicPr>
                <a:picLocks noChangeAspect="1"/>
              </p:cNvPicPr>
              <p:nvPr/>
            </p:nvPicPr>
            <p:blipFill>
              <a:blip r:embed="rId4">
                <a:biLevel thresh="25000"/>
              </a:blip>
              <a:stretch>
                <a:fillRect/>
              </a:stretch>
            </p:blipFill>
            <p:spPr>
              <a:xfrm>
                <a:off x="2929566" y="4934472"/>
                <a:ext cx="780290" cy="780290"/>
              </a:xfrm>
              <a:prstGeom prst="rect">
                <a:avLst/>
              </a:prstGeom>
              <a:grpFill/>
              <a:ln>
                <a:noFill/>
              </a:ln>
            </p:spPr>
          </p:pic>
          <p:pic>
            <p:nvPicPr>
              <p:cNvPr id="40" name="Picture 39"/>
              <p:cNvPicPr>
                <a:picLocks noChangeAspect="1"/>
              </p:cNvPicPr>
              <p:nvPr/>
            </p:nvPicPr>
            <p:blipFill>
              <a:blip r:embed="rId4">
                <a:biLevel thresh="25000"/>
              </a:blip>
              <a:stretch>
                <a:fillRect/>
              </a:stretch>
            </p:blipFill>
            <p:spPr>
              <a:xfrm>
                <a:off x="3764296" y="4934472"/>
                <a:ext cx="780290" cy="780290"/>
              </a:xfrm>
              <a:prstGeom prst="rect">
                <a:avLst/>
              </a:prstGeom>
              <a:grpFill/>
              <a:ln>
                <a:noFill/>
              </a:ln>
            </p:spPr>
          </p:pic>
          <p:pic>
            <p:nvPicPr>
              <p:cNvPr id="41" name="Picture 40"/>
              <p:cNvPicPr>
                <a:picLocks noChangeAspect="1"/>
              </p:cNvPicPr>
              <p:nvPr/>
            </p:nvPicPr>
            <p:blipFill>
              <a:blip r:embed="rId4">
                <a:biLevel thresh="25000"/>
              </a:blip>
              <a:stretch>
                <a:fillRect/>
              </a:stretch>
            </p:blipFill>
            <p:spPr>
              <a:xfrm>
                <a:off x="4599026" y="4934472"/>
                <a:ext cx="780290" cy="780290"/>
              </a:xfrm>
              <a:prstGeom prst="rect">
                <a:avLst/>
              </a:prstGeom>
              <a:grpFill/>
              <a:ln>
                <a:noFill/>
              </a:ln>
            </p:spPr>
          </p:pic>
          <p:pic>
            <p:nvPicPr>
              <p:cNvPr id="42" name="Picture 41"/>
              <p:cNvPicPr>
                <a:picLocks noChangeAspect="1"/>
              </p:cNvPicPr>
              <p:nvPr/>
            </p:nvPicPr>
            <p:blipFill>
              <a:blip r:embed="rId4">
                <a:biLevel thresh="25000"/>
              </a:blip>
              <a:stretch>
                <a:fillRect/>
              </a:stretch>
            </p:blipFill>
            <p:spPr>
              <a:xfrm>
                <a:off x="5433757" y="4934472"/>
                <a:ext cx="780290" cy="780290"/>
              </a:xfrm>
              <a:prstGeom prst="rect">
                <a:avLst/>
              </a:prstGeom>
              <a:grpFill/>
              <a:ln>
                <a:noFill/>
              </a:ln>
            </p:spPr>
          </p:pic>
          <p:pic>
            <p:nvPicPr>
              <p:cNvPr id="43" name="Picture 42"/>
              <p:cNvPicPr>
                <a:picLocks noChangeAspect="1"/>
              </p:cNvPicPr>
              <p:nvPr/>
            </p:nvPicPr>
            <p:blipFill>
              <a:blip r:embed="rId4">
                <a:biLevel thresh="25000"/>
              </a:blip>
              <a:stretch>
                <a:fillRect/>
              </a:stretch>
            </p:blipFill>
            <p:spPr>
              <a:xfrm>
                <a:off x="2099026" y="5795619"/>
                <a:ext cx="780290" cy="780290"/>
              </a:xfrm>
              <a:prstGeom prst="rect">
                <a:avLst/>
              </a:prstGeom>
              <a:grpFill/>
              <a:ln>
                <a:noFill/>
              </a:ln>
            </p:spPr>
          </p:pic>
          <p:pic>
            <p:nvPicPr>
              <p:cNvPr id="44" name="Picture 43"/>
              <p:cNvPicPr>
                <a:picLocks noChangeAspect="1"/>
              </p:cNvPicPr>
              <p:nvPr/>
            </p:nvPicPr>
            <p:blipFill>
              <a:blip r:embed="rId4">
                <a:biLevel thresh="25000"/>
              </a:blip>
              <a:stretch>
                <a:fillRect/>
              </a:stretch>
            </p:blipFill>
            <p:spPr>
              <a:xfrm>
                <a:off x="2933756" y="5795619"/>
                <a:ext cx="780290" cy="780290"/>
              </a:xfrm>
              <a:prstGeom prst="rect">
                <a:avLst/>
              </a:prstGeom>
              <a:grpFill/>
              <a:ln>
                <a:noFill/>
              </a:ln>
            </p:spPr>
          </p:pic>
          <p:pic>
            <p:nvPicPr>
              <p:cNvPr id="45" name="Picture 44"/>
              <p:cNvPicPr>
                <a:picLocks noChangeAspect="1"/>
              </p:cNvPicPr>
              <p:nvPr/>
            </p:nvPicPr>
            <p:blipFill>
              <a:blip r:embed="rId4">
                <a:biLevel thresh="25000"/>
              </a:blip>
              <a:stretch>
                <a:fillRect/>
              </a:stretch>
            </p:blipFill>
            <p:spPr>
              <a:xfrm>
                <a:off x="3768486" y="5795619"/>
                <a:ext cx="780290" cy="780290"/>
              </a:xfrm>
              <a:prstGeom prst="rect">
                <a:avLst/>
              </a:prstGeom>
              <a:grpFill/>
              <a:ln>
                <a:noFill/>
              </a:ln>
            </p:spPr>
          </p:pic>
          <p:pic>
            <p:nvPicPr>
              <p:cNvPr id="46" name="Picture 45"/>
              <p:cNvPicPr>
                <a:picLocks noChangeAspect="1"/>
              </p:cNvPicPr>
              <p:nvPr/>
            </p:nvPicPr>
            <p:blipFill>
              <a:blip r:embed="rId4">
                <a:biLevel thresh="25000"/>
              </a:blip>
              <a:stretch>
                <a:fillRect/>
              </a:stretch>
            </p:blipFill>
            <p:spPr>
              <a:xfrm>
                <a:off x="4603216" y="5795619"/>
                <a:ext cx="780290" cy="780290"/>
              </a:xfrm>
              <a:prstGeom prst="rect">
                <a:avLst/>
              </a:prstGeom>
              <a:grpFill/>
              <a:ln>
                <a:noFill/>
              </a:ln>
            </p:spPr>
          </p:pic>
          <p:pic>
            <p:nvPicPr>
              <p:cNvPr id="47" name="Picture 46"/>
              <p:cNvPicPr>
                <a:picLocks noChangeAspect="1"/>
              </p:cNvPicPr>
              <p:nvPr/>
            </p:nvPicPr>
            <p:blipFill>
              <a:blip r:embed="rId4">
                <a:biLevel thresh="25000"/>
              </a:blip>
              <a:stretch>
                <a:fillRect/>
              </a:stretch>
            </p:blipFill>
            <p:spPr>
              <a:xfrm>
                <a:off x="5437947" y="5795619"/>
                <a:ext cx="780290" cy="780290"/>
              </a:xfrm>
              <a:prstGeom prst="rect">
                <a:avLst/>
              </a:prstGeom>
              <a:grpFill/>
              <a:ln>
                <a:noFill/>
              </a:ln>
            </p:spPr>
          </p:pic>
          <p:pic>
            <p:nvPicPr>
              <p:cNvPr id="48" name="Picture 47"/>
              <p:cNvPicPr>
                <a:picLocks noChangeAspect="1"/>
              </p:cNvPicPr>
              <p:nvPr/>
            </p:nvPicPr>
            <p:blipFill>
              <a:blip r:embed="rId4">
                <a:biLevel thresh="25000"/>
              </a:blip>
              <a:stretch>
                <a:fillRect/>
              </a:stretch>
            </p:blipFill>
            <p:spPr>
              <a:xfrm>
                <a:off x="6270052" y="4073326"/>
                <a:ext cx="780290" cy="780290"/>
              </a:xfrm>
              <a:prstGeom prst="rect">
                <a:avLst/>
              </a:prstGeom>
              <a:grpFill/>
              <a:ln>
                <a:noFill/>
              </a:ln>
            </p:spPr>
          </p:pic>
          <p:pic>
            <p:nvPicPr>
              <p:cNvPr id="49" name="Picture 48"/>
              <p:cNvPicPr>
                <a:picLocks noChangeAspect="1"/>
              </p:cNvPicPr>
              <p:nvPr/>
            </p:nvPicPr>
            <p:blipFill>
              <a:blip r:embed="rId4">
                <a:biLevel thresh="25000"/>
              </a:blip>
              <a:stretch>
                <a:fillRect/>
              </a:stretch>
            </p:blipFill>
            <p:spPr>
              <a:xfrm>
                <a:off x="7104782" y="4073326"/>
                <a:ext cx="780290" cy="780290"/>
              </a:xfrm>
              <a:prstGeom prst="rect">
                <a:avLst/>
              </a:prstGeom>
              <a:grpFill/>
              <a:ln>
                <a:noFill/>
              </a:ln>
            </p:spPr>
          </p:pic>
          <p:pic>
            <p:nvPicPr>
              <p:cNvPr id="50" name="Picture 49"/>
              <p:cNvPicPr>
                <a:picLocks noChangeAspect="1"/>
              </p:cNvPicPr>
              <p:nvPr/>
            </p:nvPicPr>
            <p:blipFill>
              <a:blip r:embed="rId4">
                <a:biLevel thresh="25000"/>
              </a:blip>
              <a:stretch>
                <a:fillRect/>
              </a:stretch>
            </p:blipFill>
            <p:spPr>
              <a:xfrm>
                <a:off x="7939512" y="4073326"/>
                <a:ext cx="780290" cy="780290"/>
              </a:xfrm>
              <a:prstGeom prst="rect">
                <a:avLst/>
              </a:prstGeom>
              <a:grpFill/>
              <a:ln>
                <a:noFill/>
              </a:ln>
            </p:spPr>
          </p:pic>
          <p:pic>
            <p:nvPicPr>
              <p:cNvPr id="51" name="Picture 50"/>
              <p:cNvPicPr>
                <a:picLocks noChangeAspect="1"/>
              </p:cNvPicPr>
              <p:nvPr/>
            </p:nvPicPr>
            <p:blipFill>
              <a:blip r:embed="rId4">
                <a:biLevel thresh="25000"/>
              </a:blip>
              <a:stretch>
                <a:fillRect/>
              </a:stretch>
            </p:blipFill>
            <p:spPr>
              <a:xfrm>
                <a:off x="8774242" y="4073326"/>
                <a:ext cx="780290" cy="780290"/>
              </a:xfrm>
              <a:prstGeom prst="rect">
                <a:avLst/>
              </a:prstGeom>
              <a:grpFill/>
              <a:ln>
                <a:noFill/>
              </a:ln>
            </p:spPr>
          </p:pic>
          <p:pic>
            <p:nvPicPr>
              <p:cNvPr id="52" name="Picture 51"/>
              <p:cNvPicPr>
                <a:picLocks noChangeAspect="1"/>
              </p:cNvPicPr>
              <p:nvPr/>
            </p:nvPicPr>
            <p:blipFill>
              <a:blip r:embed="rId4">
                <a:biLevel thresh="25000"/>
              </a:blip>
              <a:stretch>
                <a:fillRect/>
              </a:stretch>
            </p:blipFill>
            <p:spPr>
              <a:xfrm>
                <a:off x="9608973" y="4073326"/>
                <a:ext cx="780290" cy="780290"/>
              </a:xfrm>
              <a:prstGeom prst="rect">
                <a:avLst/>
              </a:prstGeom>
              <a:grpFill/>
              <a:ln>
                <a:noFill/>
              </a:ln>
            </p:spPr>
          </p:pic>
          <p:pic>
            <p:nvPicPr>
              <p:cNvPr id="54" name="Picture 53"/>
              <p:cNvPicPr>
                <a:picLocks noChangeAspect="1"/>
              </p:cNvPicPr>
              <p:nvPr/>
            </p:nvPicPr>
            <p:blipFill>
              <a:blip r:embed="rId4">
                <a:biLevel thresh="25000"/>
              </a:blip>
              <a:stretch>
                <a:fillRect/>
              </a:stretch>
            </p:blipFill>
            <p:spPr>
              <a:xfrm>
                <a:off x="6265862" y="4934472"/>
                <a:ext cx="780290" cy="780290"/>
              </a:xfrm>
              <a:prstGeom prst="rect">
                <a:avLst/>
              </a:prstGeom>
              <a:grpFill/>
              <a:ln>
                <a:noFill/>
              </a:ln>
            </p:spPr>
          </p:pic>
          <p:pic>
            <p:nvPicPr>
              <p:cNvPr id="55" name="Picture 54"/>
              <p:cNvPicPr>
                <a:picLocks noChangeAspect="1"/>
              </p:cNvPicPr>
              <p:nvPr/>
            </p:nvPicPr>
            <p:blipFill>
              <a:blip r:embed="rId4">
                <a:biLevel thresh="25000"/>
              </a:blip>
              <a:stretch>
                <a:fillRect/>
              </a:stretch>
            </p:blipFill>
            <p:spPr>
              <a:xfrm>
                <a:off x="7100592" y="4934472"/>
                <a:ext cx="780290" cy="780290"/>
              </a:xfrm>
              <a:prstGeom prst="rect">
                <a:avLst/>
              </a:prstGeom>
              <a:grpFill/>
              <a:ln>
                <a:noFill/>
              </a:ln>
            </p:spPr>
          </p:pic>
          <p:pic>
            <p:nvPicPr>
              <p:cNvPr id="56" name="Picture 55"/>
              <p:cNvPicPr>
                <a:picLocks noChangeAspect="1"/>
              </p:cNvPicPr>
              <p:nvPr/>
            </p:nvPicPr>
            <p:blipFill>
              <a:blip r:embed="rId4">
                <a:biLevel thresh="25000"/>
              </a:blip>
              <a:stretch>
                <a:fillRect/>
              </a:stretch>
            </p:blipFill>
            <p:spPr>
              <a:xfrm>
                <a:off x="7935322" y="4934472"/>
                <a:ext cx="780290" cy="780290"/>
              </a:xfrm>
              <a:prstGeom prst="rect">
                <a:avLst/>
              </a:prstGeom>
              <a:grpFill/>
              <a:ln>
                <a:noFill/>
              </a:ln>
            </p:spPr>
          </p:pic>
          <p:pic>
            <p:nvPicPr>
              <p:cNvPr id="57" name="Picture 56"/>
              <p:cNvPicPr>
                <a:picLocks noChangeAspect="1"/>
              </p:cNvPicPr>
              <p:nvPr/>
            </p:nvPicPr>
            <p:blipFill>
              <a:blip r:embed="rId4">
                <a:biLevel thresh="25000"/>
              </a:blip>
              <a:stretch>
                <a:fillRect/>
              </a:stretch>
            </p:blipFill>
            <p:spPr>
              <a:xfrm>
                <a:off x="8770052" y="4934472"/>
                <a:ext cx="780290" cy="780290"/>
              </a:xfrm>
              <a:prstGeom prst="rect">
                <a:avLst/>
              </a:prstGeom>
              <a:grpFill/>
              <a:ln>
                <a:noFill/>
              </a:ln>
            </p:spPr>
          </p:pic>
          <p:pic>
            <p:nvPicPr>
              <p:cNvPr id="58" name="Picture 57"/>
              <p:cNvPicPr>
                <a:picLocks noChangeAspect="1"/>
              </p:cNvPicPr>
              <p:nvPr/>
            </p:nvPicPr>
            <p:blipFill>
              <a:blip r:embed="rId4">
                <a:biLevel thresh="25000"/>
              </a:blip>
              <a:stretch>
                <a:fillRect/>
              </a:stretch>
            </p:blipFill>
            <p:spPr>
              <a:xfrm>
                <a:off x="9604783" y="4934472"/>
                <a:ext cx="780290" cy="780290"/>
              </a:xfrm>
              <a:prstGeom prst="rect">
                <a:avLst/>
              </a:prstGeom>
              <a:grpFill/>
              <a:ln>
                <a:noFill/>
              </a:ln>
            </p:spPr>
          </p:pic>
          <p:pic>
            <p:nvPicPr>
              <p:cNvPr id="59" name="Picture 58"/>
              <p:cNvPicPr>
                <a:picLocks noChangeAspect="1"/>
              </p:cNvPicPr>
              <p:nvPr/>
            </p:nvPicPr>
            <p:blipFill>
              <a:blip r:embed="rId4">
                <a:biLevel thresh="25000"/>
              </a:blip>
              <a:stretch>
                <a:fillRect/>
              </a:stretch>
            </p:blipFill>
            <p:spPr>
              <a:xfrm>
                <a:off x="6270052" y="5795619"/>
                <a:ext cx="780290" cy="780290"/>
              </a:xfrm>
              <a:prstGeom prst="rect">
                <a:avLst/>
              </a:prstGeom>
              <a:grpFill/>
              <a:ln>
                <a:noFill/>
              </a:ln>
            </p:spPr>
          </p:pic>
          <p:pic>
            <p:nvPicPr>
              <p:cNvPr id="60" name="Picture 59"/>
              <p:cNvPicPr>
                <a:picLocks noChangeAspect="1"/>
              </p:cNvPicPr>
              <p:nvPr/>
            </p:nvPicPr>
            <p:blipFill>
              <a:blip r:embed="rId4">
                <a:biLevel thresh="25000"/>
              </a:blip>
              <a:stretch>
                <a:fillRect/>
              </a:stretch>
            </p:blipFill>
            <p:spPr>
              <a:xfrm>
                <a:off x="7104782" y="5795619"/>
                <a:ext cx="780290" cy="780290"/>
              </a:xfrm>
              <a:prstGeom prst="rect">
                <a:avLst/>
              </a:prstGeom>
              <a:grpFill/>
              <a:ln>
                <a:noFill/>
              </a:ln>
            </p:spPr>
          </p:pic>
          <p:pic>
            <p:nvPicPr>
              <p:cNvPr id="61" name="Picture 60"/>
              <p:cNvPicPr>
                <a:picLocks noChangeAspect="1"/>
              </p:cNvPicPr>
              <p:nvPr/>
            </p:nvPicPr>
            <p:blipFill>
              <a:blip r:embed="rId4">
                <a:biLevel thresh="25000"/>
              </a:blip>
              <a:stretch>
                <a:fillRect/>
              </a:stretch>
            </p:blipFill>
            <p:spPr>
              <a:xfrm>
                <a:off x="7939512" y="5795619"/>
                <a:ext cx="780290" cy="780290"/>
              </a:xfrm>
              <a:prstGeom prst="rect">
                <a:avLst/>
              </a:prstGeom>
              <a:grpFill/>
              <a:ln>
                <a:noFill/>
              </a:ln>
            </p:spPr>
          </p:pic>
          <p:pic>
            <p:nvPicPr>
              <p:cNvPr id="62" name="Picture 61"/>
              <p:cNvPicPr>
                <a:picLocks noChangeAspect="1"/>
              </p:cNvPicPr>
              <p:nvPr/>
            </p:nvPicPr>
            <p:blipFill>
              <a:blip r:embed="rId4">
                <a:biLevel thresh="25000"/>
              </a:blip>
              <a:stretch>
                <a:fillRect/>
              </a:stretch>
            </p:blipFill>
            <p:spPr>
              <a:xfrm>
                <a:off x="8774242" y="5795619"/>
                <a:ext cx="780290" cy="780290"/>
              </a:xfrm>
              <a:prstGeom prst="rect">
                <a:avLst/>
              </a:prstGeom>
              <a:grpFill/>
              <a:ln>
                <a:noFill/>
              </a:ln>
            </p:spPr>
          </p:pic>
          <p:pic>
            <p:nvPicPr>
              <p:cNvPr id="63" name="Picture 62"/>
              <p:cNvPicPr>
                <a:picLocks noChangeAspect="1"/>
              </p:cNvPicPr>
              <p:nvPr/>
            </p:nvPicPr>
            <p:blipFill>
              <a:blip r:embed="rId4">
                <a:biLevel thresh="25000"/>
              </a:blip>
              <a:stretch>
                <a:fillRect/>
              </a:stretch>
            </p:blipFill>
            <p:spPr>
              <a:xfrm>
                <a:off x="9608973" y="5795619"/>
                <a:ext cx="780290" cy="780290"/>
              </a:xfrm>
              <a:prstGeom prst="rect">
                <a:avLst/>
              </a:prstGeom>
              <a:grpFill/>
              <a:ln>
                <a:noFill/>
              </a:ln>
            </p:spPr>
          </p:pic>
        </p:grpSp>
        <p:sp>
          <p:nvSpPr>
            <p:cNvPr id="217" name="Storage Text"/>
            <p:cNvSpPr txBox="1"/>
            <p:nvPr/>
          </p:nvSpPr>
          <p:spPr>
            <a:xfrm rot="16200000">
              <a:off x="137700" y="4980197"/>
              <a:ext cx="2700658"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dirty="0">
                  <a:solidFill>
                    <a:schemeClr val="bg1"/>
                  </a:solidFill>
                </a:rPr>
                <a:t>Premium Storage</a:t>
              </a:r>
            </a:p>
          </p:txBody>
        </p:sp>
      </p:grpSp>
    </p:spTree>
    <p:extLst>
      <p:ext uri="{BB962C8B-B14F-4D97-AF65-F5344CB8AC3E}">
        <p14:creationId xmlns:p14="http://schemas.microsoft.com/office/powerpoint/2010/main" val="1832500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fade">
                                      <p:cBhvr>
                                        <p:cTn id="7" dur="500"/>
                                        <p:tgtEl>
                                          <p:spTgt spid="210"/>
                                        </p:tgtEl>
                                      </p:cBhvr>
                                    </p:animEffect>
                                  </p:childTnLst>
                                </p:cTn>
                              </p:par>
                              <p:par>
                                <p:cTn id="8" presetID="10" presetClass="entr" presetSubtype="0" fill="hold" nodeType="withEffect">
                                  <p:stCondLst>
                                    <p:cond delay="0"/>
                                  </p:stCondLst>
                                  <p:childTnLst>
                                    <p:set>
                                      <p:cBhvr>
                                        <p:cTn id="9" dur="1" fill="hold">
                                          <p:stCondLst>
                                            <p:cond delay="0"/>
                                          </p:stCondLst>
                                        </p:cTn>
                                        <p:tgtEl>
                                          <p:spTgt spid="213"/>
                                        </p:tgtEl>
                                        <p:attrNameLst>
                                          <p:attrName>style.visibility</p:attrName>
                                        </p:attrNameLst>
                                      </p:cBhvr>
                                      <p:to>
                                        <p:strVal val="visible"/>
                                      </p:to>
                                    </p:set>
                                    <p:animEffect transition="in" filter="fade">
                                      <p:cBhvr>
                                        <p:cTn id="10" dur="500"/>
                                        <p:tgtEl>
                                          <p:spTgt spid="213"/>
                                        </p:tgtEl>
                                      </p:cBhvr>
                                    </p:animEffect>
                                  </p:childTnLst>
                                </p:cTn>
                              </p:par>
                              <p:par>
                                <p:cTn id="11" presetID="10" presetClass="entr" presetSubtype="0" fill="hold" nodeType="withEffect">
                                  <p:stCondLst>
                                    <p:cond delay="0"/>
                                  </p:stCondLst>
                                  <p:childTnLst>
                                    <p:set>
                                      <p:cBhvr>
                                        <p:cTn id="12" dur="1" fill="hold">
                                          <p:stCondLst>
                                            <p:cond delay="0"/>
                                          </p:stCondLst>
                                        </p:cTn>
                                        <p:tgtEl>
                                          <p:spTgt spid="211"/>
                                        </p:tgtEl>
                                        <p:attrNameLst>
                                          <p:attrName>style.visibility</p:attrName>
                                        </p:attrNameLst>
                                      </p:cBhvr>
                                      <p:to>
                                        <p:strVal val="visible"/>
                                      </p:to>
                                    </p:set>
                                    <p:animEffect transition="in" filter="fade">
                                      <p:cBhvr>
                                        <p:cTn id="13" dur="500"/>
                                        <p:tgtEl>
                                          <p:spTgt spid="211"/>
                                        </p:tgtEl>
                                      </p:cBhvr>
                                    </p:animEffect>
                                  </p:childTnLst>
                                </p:cTn>
                              </p:par>
                              <p:par>
                                <p:cTn id="14" presetID="10" presetClass="entr" presetSubtype="0" fill="hold" nodeType="withEffect">
                                  <p:stCondLst>
                                    <p:cond delay="0"/>
                                  </p:stCondLst>
                                  <p:childTnLst>
                                    <p:set>
                                      <p:cBhvr>
                                        <p:cTn id="15" dur="1" fill="hold">
                                          <p:stCondLst>
                                            <p:cond delay="0"/>
                                          </p:stCondLst>
                                        </p:cTn>
                                        <p:tgtEl>
                                          <p:spTgt spid="212"/>
                                        </p:tgtEl>
                                        <p:attrNameLst>
                                          <p:attrName>style.visibility</p:attrName>
                                        </p:attrNameLst>
                                      </p:cBhvr>
                                      <p:to>
                                        <p:strVal val="visible"/>
                                      </p:to>
                                    </p:set>
                                    <p:animEffect transition="in" filter="fade">
                                      <p:cBhvr>
                                        <p:cTn id="16" dur="500"/>
                                        <p:tgtEl>
                                          <p:spTgt spid="212"/>
                                        </p:tgtEl>
                                      </p:cBhvr>
                                    </p:animEffect>
                                  </p:childTnLst>
                                </p:cTn>
                              </p:par>
                              <p:par>
                                <p:cTn id="17" presetID="10" presetClass="entr" presetSubtype="0" fill="hold" nodeType="withEffect">
                                  <p:stCondLst>
                                    <p:cond delay="0"/>
                                  </p:stCondLst>
                                  <p:childTnLst>
                                    <p:set>
                                      <p:cBhvr>
                                        <p:cTn id="18" dur="1" fill="hold">
                                          <p:stCondLst>
                                            <p:cond delay="0"/>
                                          </p:stCondLst>
                                        </p:cTn>
                                        <p:tgtEl>
                                          <p:spTgt spid="209"/>
                                        </p:tgtEl>
                                        <p:attrNameLst>
                                          <p:attrName>style.visibility</p:attrName>
                                        </p:attrNameLst>
                                      </p:cBhvr>
                                      <p:to>
                                        <p:strVal val="visible"/>
                                      </p:to>
                                    </p:set>
                                    <p:animEffect transition="in" filter="fade">
                                      <p:cBhvr>
                                        <p:cTn id="19" dur="500"/>
                                        <p:tgtEl>
                                          <p:spTgt spid="20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210"/>
                                        </p:tgtEl>
                                      </p:cBhvr>
                                    </p:animEffect>
                                    <p:set>
                                      <p:cBhvr>
                                        <p:cTn id="24" dur="1" fill="hold">
                                          <p:stCondLst>
                                            <p:cond delay="499"/>
                                          </p:stCondLst>
                                        </p:cTn>
                                        <p:tgtEl>
                                          <p:spTgt spid="210"/>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213"/>
                                        </p:tgtEl>
                                      </p:cBhvr>
                                    </p:animEffect>
                                    <p:set>
                                      <p:cBhvr>
                                        <p:cTn id="27" dur="1" fill="hold">
                                          <p:stCondLst>
                                            <p:cond delay="499"/>
                                          </p:stCondLst>
                                        </p:cTn>
                                        <p:tgtEl>
                                          <p:spTgt spid="213"/>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211"/>
                                        </p:tgtEl>
                                      </p:cBhvr>
                                    </p:animEffect>
                                    <p:set>
                                      <p:cBhvr>
                                        <p:cTn id="30" dur="1" fill="hold">
                                          <p:stCondLst>
                                            <p:cond delay="499"/>
                                          </p:stCondLst>
                                        </p:cTn>
                                        <p:tgtEl>
                                          <p:spTgt spid="211"/>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12"/>
                                        </p:tgtEl>
                                      </p:cBhvr>
                                    </p:animEffect>
                                    <p:set>
                                      <p:cBhvr>
                                        <p:cTn id="33" dur="1" fill="hold">
                                          <p:stCondLst>
                                            <p:cond delay="499"/>
                                          </p:stCondLst>
                                        </p:cTn>
                                        <p:tgtEl>
                                          <p:spTgt spid="212"/>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209"/>
                                        </p:tgtEl>
                                      </p:cBhvr>
                                    </p:animEffect>
                                    <p:set>
                                      <p:cBhvr>
                                        <p:cTn id="36" dur="1" fill="hold">
                                          <p:stCondLst>
                                            <p:cond delay="499"/>
                                          </p:stCondLst>
                                        </p:cTn>
                                        <p:tgtEl>
                                          <p:spTgt spid="209"/>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206"/>
                                        </p:tgtEl>
                                      </p:cBhvr>
                                    </p:animEffect>
                                    <p:set>
                                      <p:cBhvr>
                                        <p:cTn id="39" dur="1" fill="hold">
                                          <p:stCondLst>
                                            <p:cond delay="499"/>
                                          </p:stCondLst>
                                        </p:cTn>
                                        <p:tgtEl>
                                          <p:spTgt spid="206"/>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208"/>
                                        </p:tgtEl>
                                      </p:cBhvr>
                                    </p:animEffect>
                                    <p:set>
                                      <p:cBhvr>
                                        <p:cTn id="42" dur="1" fill="hold">
                                          <p:stCondLst>
                                            <p:cond delay="499"/>
                                          </p:stCondLst>
                                        </p:cTn>
                                        <p:tgtEl>
                                          <p:spTgt spid="20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a:grpSpLocks noChangeAspect="1"/>
          </p:cNvGrpSpPr>
          <p:nvPr/>
        </p:nvGrpSpPr>
        <p:grpSpPr>
          <a:xfrm>
            <a:off x="10456416" y="261570"/>
            <a:ext cx="1317525" cy="1278495"/>
            <a:chOff x="7961114" y="2149640"/>
            <a:chExt cx="2847900" cy="2763537"/>
          </a:xfrm>
        </p:grpSpPr>
        <p:grpSp>
          <p:nvGrpSpPr>
            <p:cNvPr id="64" name="Group 63"/>
            <p:cNvGrpSpPr/>
            <p:nvPr/>
          </p:nvGrpSpPr>
          <p:grpSpPr>
            <a:xfrm>
              <a:off x="9583572" y="3290523"/>
              <a:ext cx="1225442" cy="1622654"/>
              <a:chOff x="5933635" y="4575515"/>
              <a:chExt cx="304757" cy="403541"/>
            </a:xfrm>
          </p:grpSpPr>
          <p:grpSp>
            <p:nvGrpSpPr>
              <p:cNvPr id="90" name="Group 89"/>
              <p:cNvGrpSpPr>
                <a:grpSpLocks noChangeAspect="1"/>
              </p:cNvGrpSpPr>
              <p:nvPr/>
            </p:nvGrpSpPr>
            <p:grpSpPr>
              <a:xfrm>
                <a:off x="5933635" y="4575515"/>
                <a:ext cx="304757" cy="403541"/>
                <a:chOff x="784223" y="4300538"/>
                <a:chExt cx="460378" cy="609600"/>
              </a:xfrm>
            </p:grpSpPr>
            <p:sp>
              <p:nvSpPr>
                <p:cNvPr id="92" name="Freeform 6"/>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dirty="0">
                    <a:solidFill>
                      <a:prstClr val="black"/>
                    </a:solidFill>
                  </a:endParaRPr>
                </a:p>
              </p:txBody>
            </p:sp>
            <p:sp>
              <p:nvSpPr>
                <p:cNvPr id="93" name="Freeform 7"/>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4" name="Freeform 8"/>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5" name="Freeform 9"/>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6" name="Freeform 10"/>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grpSp>
          <p:sp>
            <p:nvSpPr>
              <p:cNvPr id="91" name="Rectangle 90"/>
              <p:cNvSpPr/>
              <p:nvPr/>
            </p:nvSpPr>
            <p:spPr>
              <a:xfrm>
                <a:off x="5998859" y="4722958"/>
                <a:ext cx="188745" cy="137701"/>
              </a:xfrm>
              <a:prstGeom prst="rect">
                <a:avLst/>
              </a:prstGeom>
            </p:spPr>
            <p:txBody>
              <a:bodyPr wrap="none" lIns="0" tIns="0" rIns="0" bIns="0" anchor="ctr">
                <a:spAutoFit/>
              </a:bodyPr>
              <a:lstStyle/>
              <a:p>
                <a:r>
                  <a:rPr lang="en-US" sz="1632" b="1" spc="-51" dirty="0">
                    <a:solidFill>
                      <a:prstClr val="white"/>
                    </a:solidFill>
                  </a:rPr>
                  <a:t>SQL</a:t>
                </a:r>
                <a:endParaRPr lang="en-US" sz="2040" b="1" spc="-51" dirty="0">
                  <a:solidFill>
                    <a:prstClr val="white"/>
                  </a:solidFill>
                </a:endParaRPr>
              </a:p>
            </p:txBody>
          </p:sp>
        </p:grpSp>
        <p:sp>
          <p:nvSpPr>
            <p:cNvPr id="65" name="Freeform: Shape 64"/>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6" name="Group 65"/>
            <p:cNvGrpSpPr/>
            <p:nvPr/>
          </p:nvGrpSpPr>
          <p:grpSpPr>
            <a:xfrm>
              <a:off x="8621630" y="3025541"/>
              <a:ext cx="294478" cy="295175"/>
              <a:chOff x="8642442" y="3025541"/>
              <a:chExt cx="294478" cy="295175"/>
            </a:xfrm>
          </p:grpSpPr>
          <p:sp>
            <p:nvSpPr>
              <p:cNvPr id="87" name="Rectangle 86"/>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Right Triangle 87"/>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Right Triangle 88"/>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7" name="Group 66"/>
            <p:cNvGrpSpPr/>
            <p:nvPr/>
          </p:nvGrpSpPr>
          <p:grpSpPr>
            <a:xfrm>
              <a:off x="8426775" y="3393792"/>
              <a:ext cx="294478" cy="295175"/>
              <a:chOff x="8642442" y="3025541"/>
              <a:chExt cx="294478" cy="295175"/>
            </a:xfrm>
          </p:grpSpPr>
          <p:sp>
            <p:nvSpPr>
              <p:cNvPr id="84" name="Rectangle 83"/>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Right Triangle 84"/>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Right Triangle 85"/>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p:cNvGrpSpPr/>
            <p:nvPr/>
          </p:nvGrpSpPr>
          <p:grpSpPr>
            <a:xfrm>
              <a:off x="8816486" y="3393792"/>
              <a:ext cx="294478" cy="295175"/>
              <a:chOff x="8642442" y="3025541"/>
              <a:chExt cx="294478" cy="295175"/>
            </a:xfrm>
          </p:grpSpPr>
          <p:sp>
            <p:nvSpPr>
              <p:cNvPr id="81" name="Rectangle 80"/>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2" name="Right Triangle 81"/>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Triangle 82"/>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p:cNvGrpSpPr/>
            <p:nvPr/>
          </p:nvGrpSpPr>
          <p:grpSpPr>
            <a:xfrm>
              <a:off x="8426775" y="3766437"/>
              <a:ext cx="294478" cy="295175"/>
              <a:chOff x="8642442" y="3025541"/>
              <a:chExt cx="294478" cy="295175"/>
            </a:xfrm>
          </p:grpSpPr>
          <p:sp>
            <p:nvSpPr>
              <p:cNvPr id="78" name="Rectangle 77"/>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Right Triangle 78"/>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Right Triangle 79"/>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p:cNvGrpSpPr/>
            <p:nvPr/>
          </p:nvGrpSpPr>
          <p:grpSpPr>
            <a:xfrm>
              <a:off x="9206198" y="3766437"/>
              <a:ext cx="294478" cy="295175"/>
              <a:chOff x="8642442" y="3025541"/>
              <a:chExt cx="294478" cy="295175"/>
            </a:xfrm>
          </p:grpSpPr>
          <p:sp>
            <p:nvSpPr>
              <p:cNvPr id="75" name="Rectangle 74"/>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Right Triangle 75"/>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Right Triangle 76"/>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 name="Group 70"/>
            <p:cNvGrpSpPr/>
            <p:nvPr/>
          </p:nvGrpSpPr>
          <p:grpSpPr>
            <a:xfrm>
              <a:off x="8816486" y="3766436"/>
              <a:ext cx="294478" cy="295175"/>
              <a:chOff x="8642442" y="3025541"/>
              <a:chExt cx="294478" cy="295175"/>
            </a:xfrm>
          </p:grpSpPr>
          <p:sp>
            <p:nvSpPr>
              <p:cNvPr id="72" name="Rectangle 71"/>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Right Triangle 72"/>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ight Triangle 73"/>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 name="Compute Set"/>
          <p:cNvGrpSpPr/>
          <p:nvPr/>
        </p:nvGrpSpPr>
        <p:grpSpPr>
          <a:xfrm>
            <a:off x="1016677" y="1708606"/>
            <a:ext cx="10403121" cy="1980106"/>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Compute Text"/>
            <p:cNvSpPr txBox="1"/>
            <p:nvPr/>
          </p:nvSpPr>
          <p:spPr>
            <a:xfrm rot="16200000">
              <a:off x="722552" y="2519651"/>
              <a:ext cx="1621004" cy="634529"/>
            </a:xfrm>
            <a:prstGeom prst="rect">
              <a:avLst/>
            </a:prstGeom>
            <a:grpFill/>
            <a:ln>
              <a:noFill/>
            </a:ln>
          </p:spPr>
          <p:txBody>
            <a:bodyPr wrap="none" lIns="182854" tIns="146283" rIns="182854" bIns="146283" rtlCol="0">
              <a:spAutoFit/>
            </a:bodyPr>
            <a:lstStyle/>
            <a:p>
              <a:pPr>
                <a:lnSpc>
                  <a:spcPct val="90000"/>
                </a:lnSpc>
                <a:spcAft>
                  <a:spcPts val="600"/>
                </a:spcAft>
              </a:pPr>
              <a:r>
                <a:rPr lang="en-GB" sz="2400" dirty="0">
                  <a:solidFill>
                    <a:schemeClr val="bg1"/>
                  </a:solidFill>
                </a:rPr>
                <a:t>Compute</a:t>
              </a:r>
            </a:p>
          </p:txBody>
        </p:sp>
      </p:grpSp>
      <p:sp>
        <p:nvSpPr>
          <p:cNvPr id="3" name="Title 2"/>
          <p:cNvSpPr>
            <a:spLocks noGrp="1"/>
          </p:cNvSpPr>
          <p:nvPr>
            <p:ph type="title"/>
          </p:nvPr>
        </p:nvSpPr>
        <p:spPr/>
        <p:txBody>
          <a:bodyPr/>
          <a:lstStyle/>
          <a:p>
            <a:r>
              <a:rPr lang="en-GB" dirty="0"/>
              <a:t>Pause and resume workload</a:t>
            </a:r>
            <a:endParaRPr lang="en-US" dirty="0"/>
          </a:p>
        </p:txBody>
      </p:sp>
      <p:pic>
        <p:nvPicPr>
          <p:cNvPr id="207" name="Compute Node 03"/>
          <p:cNvPicPr>
            <a:picLocks noChangeAspect="1"/>
          </p:cNvPicPr>
          <p:nvPr/>
        </p:nvPicPr>
        <p:blipFill>
          <a:blip r:embed="rId3">
            <a:biLevel thresh="25000"/>
          </a:blip>
          <a:stretch>
            <a:fillRect/>
          </a:stretch>
        </p:blipFill>
        <p:spPr>
          <a:xfrm>
            <a:off x="3721271" y="2802243"/>
            <a:ext cx="780179" cy="780179"/>
          </a:xfrm>
          <a:prstGeom prst="rect">
            <a:avLst/>
          </a:prstGeom>
          <a:solidFill>
            <a:schemeClr val="tx2"/>
          </a:solidFill>
        </p:spPr>
      </p:pic>
      <p:pic>
        <p:nvPicPr>
          <p:cNvPr id="108" name="Compute Node 02"/>
          <p:cNvPicPr>
            <a:picLocks noChangeAspect="1"/>
          </p:cNvPicPr>
          <p:nvPr/>
        </p:nvPicPr>
        <p:blipFill>
          <a:blip r:embed="rId3">
            <a:biLevel thresh="25000"/>
          </a:blip>
          <a:stretch>
            <a:fillRect/>
          </a:stretch>
        </p:blipFill>
        <p:spPr>
          <a:xfrm>
            <a:off x="2878520" y="2802243"/>
            <a:ext cx="780179" cy="780179"/>
          </a:xfrm>
          <a:prstGeom prst="rect">
            <a:avLst/>
          </a:prstGeom>
          <a:solidFill>
            <a:schemeClr val="tx2"/>
          </a:solidFill>
        </p:spPr>
      </p:pic>
      <p:pic>
        <p:nvPicPr>
          <p:cNvPr id="205" name="Compute Node 01"/>
          <p:cNvPicPr>
            <a:picLocks noChangeAspect="1"/>
          </p:cNvPicPr>
          <p:nvPr/>
        </p:nvPicPr>
        <p:blipFill>
          <a:blip r:embed="rId3">
            <a:biLevel thresh="25000"/>
          </a:blip>
          <a:stretch>
            <a:fillRect/>
          </a:stretch>
        </p:blipFill>
        <p:spPr>
          <a:xfrm>
            <a:off x="2035770" y="2802243"/>
            <a:ext cx="780179" cy="780179"/>
          </a:xfrm>
          <a:prstGeom prst="rect">
            <a:avLst/>
          </a:prstGeom>
          <a:solidFill>
            <a:schemeClr val="tx2"/>
          </a:solidFill>
        </p:spPr>
      </p:pic>
      <p:grpSp>
        <p:nvGrpSpPr>
          <p:cNvPr id="6" name="Control Set"/>
          <p:cNvGrpSpPr/>
          <p:nvPr/>
        </p:nvGrpSpPr>
        <p:grpSpPr>
          <a:xfrm>
            <a:off x="5828148" y="1769317"/>
            <a:ext cx="2333315" cy="780179"/>
            <a:chOff x="5828092" y="1769070"/>
            <a:chExt cx="2333646" cy="780290"/>
          </a:xfrm>
          <a:solidFill>
            <a:schemeClr val="tx2"/>
          </a:solidFill>
        </p:grpSpPr>
        <p:pic>
          <p:nvPicPr>
            <p:cNvPr id="215" name="Control Node"/>
            <p:cNvPicPr>
              <a:picLocks noChangeAspect="1"/>
            </p:cNvPicPr>
            <p:nvPr/>
          </p:nvPicPr>
          <p:blipFill>
            <a:blip r:embed="rId3">
              <a:biLevel thresh="25000"/>
            </a:blip>
            <a:stretch>
              <a:fillRect/>
            </a:stretch>
          </p:blipFill>
          <p:spPr>
            <a:xfrm>
              <a:off x="5828092" y="1769070"/>
              <a:ext cx="780290" cy="780290"/>
            </a:xfrm>
            <a:prstGeom prst="rect">
              <a:avLst/>
            </a:prstGeom>
            <a:grpFill/>
          </p:spPr>
        </p:pic>
        <p:sp>
          <p:nvSpPr>
            <p:cNvPr id="110" name="Control Text"/>
            <p:cNvSpPr txBox="1"/>
            <p:nvPr/>
          </p:nvSpPr>
          <p:spPr>
            <a:xfrm>
              <a:off x="6792546" y="1842172"/>
              <a:ext cx="1369192" cy="634530"/>
            </a:xfrm>
            <a:prstGeom prst="rect">
              <a:avLst/>
            </a:prstGeom>
            <a:grpFill/>
          </p:spPr>
          <p:txBody>
            <a:bodyPr wrap="none" lIns="182854" tIns="146283" rIns="182854" bIns="146283" rtlCol="0">
              <a:spAutoFit/>
            </a:bodyPr>
            <a:lstStyle/>
            <a:p>
              <a:pPr>
                <a:lnSpc>
                  <a:spcPct val="90000"/>
                </a:lnSpc>
                <a:spcAft>
                  <a:spcPts val="600"/>
                </a:spcAft>
              </a:pPr>
              <a:r>
                <a:rPr lang="en-GB" sz="2400" dirty="0">
                  <a:solidFill>
                    <a:schemeClr val="bg1"/>
                  </a:solidFill>
                </a:rPr>
                <a:t>Control</a:t>
              </a:r>
            </a:p>
          </p:txBody>
        </p:sp>
      </p:grpSp>
      <p:grpSp>
        <p:nvGrpSpPr>
          <p:cNvPr id="2" name="Storage Set"/>
          <p:cNvGrpSpPr/>
          <p:nvPr/>
        </p:nvGrpSpPr>
        <p:grpSpPr>
          <a:xfrm>
            <a:off x="1070955" y="3857253"/>
            <a:ext cx="10403121" cy="2879912"/>
            <a:chOff x="1070225" y="3857302"/>
            <a:chExt cx="10404596" cy="2880320"/>
          </a:xfrm>
          <a:solidFill>
            <a:schemeClr val="tx2"/>
          </a:solidFill>
        </p:grpSpPr>
        <p:sp>
          <p:nvSpPr>
            <p:cNvPr id="25" name="Rounded Rectangle 24"/>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6" name="Storage"/>
            <p:cNvGrpSpPr/>
            <p:nvPr/>
          </p:nvGrpSpPr>
          <p:grpSpPr>
            <a:xfrm>
              <a:off x="2094836" y="4073326"/>
              <a:ext cx="8294427" cy="2502583"/>
              <a:chOff x="2094836" y="4073326"/>
              <a:chExt cx="8294427" cy="2502583"/>
            </a:xfrm>
            <a:grpFill/>
          </p:grpSpPr>
          <p:pic>
            <p:nvPicPr>
              <p:cNvPr id="20" name="Picture 19"/>
              <p:cNvPicPr>
                <a:picLocks noChangeAspect="1"/>
              </p:cNvPicPr>
              <p:nvPr/>
            </p:nvPicPr>
            <p:blipFill>
              <a:blip r:embed="rId4">
                <a:biLevel thresh="25000"/>
              </a:blip>
              <a:stretch>
                <a:fillRect/>
              </a:stretch>
            </p:blipFill>
            <p:spPr>
              <a:xfrm>
                <a:off x="2099026" y="4073326"/>
                <a:ext cx="780290" cy="780290"/>
              </a:xfrm>
              <a:prstGeom prst="rect">
                <a:avLst/>
              </a:prstGeom>
              <a:grpFill/>
              <a:ln>
                <a:solidFill>
                  <a:schemeClr val="bg1"/>
                </a:solidFill>
              </a:ln>
            </p:spPr>
          </p:pic>
          <p:pic>
            <p:nvPicPr>
              <p:cNvPr id="21" name="Picture 20"/>
              <p:cNvPicPr>
                <a:picLocks noChangeAspect="1"/>
              </p:cNvPicPr>
              <p:nvPr/>
            </p:nvPicPr>
            <p:blipFill>
              <a:blip r:embed="rId4">
                <a:biLevel thresh="25000"/>
              </a:blip>
              <a:stretch>
                <a:fillRect/>
              </a:stretch>
            </p:blipFill>
            <p:spPr>
              <a:xfrm>
                <a:off x="2933756" y="4073326"/>
                <a:ext cx="780290" cy="780290"/>
              </a:xfrm>
              <a:prstGeom prst="rect">
                <a:avLst/>
              </a:prstGeom>
              <a:grpFill/>
              <a:ln>
                <a:solidFill>
                  <a:schemeClr val="bg1"/>
                </a:solidFill>
              </a:ln>
            </p:spPr>
          </p:pic>
          <p:pic>
            <p:nvPicPr>
              <p:cNvPr id="22" name="Picture 21"/>
              <p:cNvPicPr>
                <a:picLocks noChangeAspect="1"/>
              </p:cNvPicPr>
              <p:nvPr/>
            </p:nvPicPr>
            <p:blipFill>
              <a:blip r:embed="rId4">
                <a:biLevel thresh="25000"/>
              </a:blip>
              <a:stretch>
                <a:fillRect/>
              </a:stretch>
            </p:blipFill>
            <p:spPr>
              <a:xfrm>
                <a:off x="3768486" y="4073326"/>
                <a:ext cx="780290" cy="780290"/>
              </a:xfrm>
              <a:prstGeom prst="rect">
                <a:avLst/>
              </a:prstGeom>
              <a:grpFill/>
              <a:ln>
                <a:solidFill>
                  <a:schemeClr val="bg1"/>
                </a:solidFill>
              </a:ln>
            </p:spPr>
          </p:pic>
          <p:pic>
            <p:nvPicPr>
              <p:cNvPr id="23" name="Picture 22"/>
              <p:cNvPicPr>
                <a:picLocks noChangeAspect="1"/>
              </p:cNvPicPr>
              <p:nvPr/>
            </p:nvPicPr>
            <p:blipFill>
              <a:blip r:embed="rId4">
                <a:biLevel thresh="25000"/>
              </a:blip>
              <a:stretch>
                <a:fillRect/>
              </a:stretch>
            </p:blipFill>
            <p:spPr>
              <a:xfrm>
                <a:off x="4603216" y="4073326"/>
                <a:ext cx="780290" cy="780290"/>
              </a:xfrm>
              <a:prstGeom prst="rect">
                <a:avLst/>
              </a:prstGeom>
              <a:grpFill/>
              <a:ln>
                <a:solidFill>
                  <a:schemeClr val="bg1"/>
                </a:solidFill>
              </a:ln>
            </p:spPr>
          </p:pic>
          <p:pic>
            <p:nvPicPr>
              <p:cNvPr id="24" name="Picture 23"/>
              <p:cNvPicPr>
                <a:picLocks noChangeAspect="1"/>
              </p:cNvPicPr>
              <p:nvPr/>
            </p:nvPicPr>
            <p:blipFill>
              <a:blip r:embed="rId4">
                <a:biLevel thresh="25000"/>
              </a:blip>
              <a:stretch>
                <a:fillRect/>
              </a:stretch>
            </p:blipFill>
            <p:spPr>
              <a:xfrm>
                <a:off x="5437947" y="4073326"/>
                <a:ext cx="780290" cy="780290"/>
              </a:xfrm>
              <a:prstGeom prst="rect">
                <a:avLst/>
              </a:prstGeom>
              <a:grpFill/>
              <a:ln>
                <a:solidFill>
                  <a:schemeClr val="bg1"/>
                </a:solidFill>
              </a:ln>
            </p:spPr>
          </p:pic>
          <p:pic>
            <p:nvPicPr>
              <p:cNvPr id="38" name="Picture 37"/>
              <p:cNvPicPr>
                <a:picLocks noChangeAspect="1"/>
              </p:cNvPicPr>
              <p:nvPr/>
            </p:nvPicPr>
            <p:blipFill>
              <a:blip r:embed="rId4">
                <a:biLevel thresh="25000"/>
              </a:blip>
              <a:stretch>
                <a:fillRect/>
              </a:stretch>
            </p:blipFill>
            <p:spPr>
              <a:xfrm>
                <a:off x="2094836" y="4934472"/>
                <a:ext cx="780290" cy="780290"/>
              </a:xfrm>
              <a:prstGeom prst="rect">
                <a:avLst/>
              </a:prstGeom>
              <a:grpFill/>
              <a:ln>
                <a:solidFill>
                  <a:schemeClr val="bg1"/>
                </a:solidFill>
              </a:ln>
            </p:spPr>
          </p:pic>
          <p:pic>
            <p:nvPicPr>
              <p:cNvPr id="39" name="Picture 38"/>
              <p:cNvPicPr>
                <a:picLocks noChangeAspect="1"/>
              </p:cNvPicPr>
              <p:nvPr/>
            </p:nvPicPr>
            <p:blipFill>
              <a:blip r:embed="rId4">
                <a:biLevel thresh="25000"/>
              </a:blip>
              <a:stretch>
                <a:fillRect/>
              </a:stretch>
            </p:blipFill>
            <p:spPr>
              <a:xfrm>
                <a:off x="2929566" y="4934472"/>
                <a:ext cx="780290" cy="780290"/>
              </a:xfrm>
              <a:prstGeom prst="rect">
                <a:avLst/>
              </a:prstGeom>
              <a:grpFill/>
              <a:ln>
                <a:solidFill>
                  <a:schemeClr val="bg1"/>
                </a:solidFill>
              </a:ln>
            </p:spPr>
          </p:pic>
          <p:pic>
            <p:nvPicPr>
              <p:cNvPr id="40" name="Picture 39"/>
              <p:cNvPicPr>
                <a:picLocks noChangeAspect="1"/>
              </p:cNvPicPr>
              <p:nvPr/>
            </p:nvPicPr>
            <p:blipFill>
              <a:blip r:embed="rId4">
                <a:biLevel thresh="25000"/>
              </a:blip>
              <a:stretch>
                <a:fillRect/>
              </a:stretch>
            </p:blipFill>
            <p:spPr>
              <a:xfrm>
                <a:off x="3764296" y="4934472"/>
                <a:ext cx="780290" cy="780290"/>
              </a:xfrm>
              <a:prstGeom prst="rect">
                <a:avLst/>
              </a:prstGeom>
              <a:grpFill/>
              <a:ln>
                <a:solidFill>
                  <a:schemeClr val="bg1"/>
                </a:solidFill>
              </a:ln>
            </p:spPr>
          </p:pic>
          <p:pic>
            <p:nvPicPr>
              <p:cNvPr id="41" name="Picture 40"/>
              <p:cNvPicPr>
                <a:picLocks noChangeAspect="1"/>
              </p:cNvPicPr>
              <p:nvPr/>
            </p:nvPicPr>
            <p:blipFill>
              <a:blip r:embed="rId4">
                <a:biLevel thresh="25000"/>
              </a:blip>
              <a:stretch>
                <a:fillRect/>
              </a:stretch>
            </p:blipFill>
            <p:spPr>
              <a:xfrm>
                <a:off x="4599026" y="4934472"/>
                <a:ext cx="780290" cy="780290"/>
              </a:xfrm>
              <a:prstGeom prst="rect">
                <a:avLst/>
              </a:prstGeom>
              <a:grpFill/>
              <a:ln>
                <a:solidFill>
                  <a:schemeClr val="bg1"/>
                </a:solidFill>
              </a:ln>
            </p:spPr>
          </p:pic>
          <p:pic>
            <p:nvPicPr>
              <p:cNvPr id="42" name="Picture 41"/>
              <p:cNvPicPr>
                <a:picLocks noChangeAspect="1"/>
              </p:cNvPicPr>
              <p:nvPr/>
            </p:nvPicPr>
            <p:blipFill>
              <a:blip r:embed="rId4">
                <a:biLevel thresh="25000"/>
              </a:blip>
              <a:stretch>
                <a:fillRect/>
              </a:stretch>
            </p:blipFill>
            <p:spPr>
              <a:xfrm>
                <a:off x="5433757" y="4934472"/>
                <a:ext cx="780290" cy="780290"/>
              </a:xfrm>
              <a:prstGeom prst="rect">
                <a:avLst/>
              </a:prstGeom>
              <a:grpFill/>
              <a:ln>
                <a:solidFill>
                  <a:schemeClr val="bg1"/>
                </a:solidFill>
              </a:ln>
            </p:spPr>
          </p:pic>
          <p:pic>
            <p:nvPicPr>
              <p:cNvPr id="43" name="Picture 42"/>
              <p:cNvPicPr>
                <a:picLocks noChangeAspect="1"/>
              </p:cNvPicPr>
              <p:nvPr/>
            </p:nvPicPr>
            <p:blipFill>
              <a:blip r:embed="rId4">
                <a:biLevel thresh="25000"/>
              </a:blip>
              <a:stretch>
                <a:fillRect/>
              </a:stretch>
            </p:blipFill>
            <p:spPr>
              <a:xfrm>
                <a:off x="2099026" y="5795619"/>
                <a:ext cx="780290" cy="780290"/>
              </a:xfrm>
              <a:prstGeom prst="rect">
                <a:avLst/>
              </a:prstGeom>
              <a:grpFill/>
              <a:ln>
                <a:solidFill>
                  <a:schemeClr val="bg1"/>
                </a:solidFill>
              </a:ln>
            </p:spPr>
          </p:pic>
          <p:pic>
            <p:nvPicPr>
              <p:cNvPr id="44" name="Picture 43"/>
              <p:cNvPicPr>
                <a:picLocks noChangeAspect="1"/>
              </p:cNvPicPr>
              <p:nvPr/>
            </p:nvPicPr>
            <p:blipFill>
              <a:blip r:embed="rId4">
                <a:biLevel thresh="25000"/>
              </a:blip>
              <a:stretch>
                <a:fillRect/>
              </a:stretch>
            </p:blipFill>
            <p:spPr>
              <a:xfrm>
                <a:off x="2933756" y="5795619"/>
                <a:ext cx="780290" cy="780290"/>
              </a:xfrm>
              <a:prstGeom prst="rect">
                <a:avLst/>
              </a:prstGeom>
              <a:grpFill/>
              <a:ln>
                <a:solidFill>
                  <a:schemeClr val="bg1"/>
                </a:solidFill>
              </a:ln>
            </p:spPr>
          </p:pic>
          <p:pic>
            <p:nvPicPr>
              <p:cNvPr id="45" name="Picture 44"/>
              <p:cNvPicPr>
                <a:picLocks noChangeAspect="1"/>
              </p:cNvPicPr>
              <p:nvPr/>
            </p:nvPicPr>
            <p:blipFill>
              <a:blip r:embed="rId4">
                <a:biLevel thresh="25000"/>
              </a:blip>
              <a:stretch>
                <a:fillRect/>
              </a:stretch>
            </p:blipFill>
            <p:spPr>
              <a:xfrm>
                <a:off x="3768486" y="5795619"/>
                <a:ext cx="780290" cy="780290"/>
              </a:xfrm>
              <a:prstGeom prst="rect">
                <a:avLst/>
              </a:prstGeom>
              <a:grpFill/>
              <a:ln>
                <a:solidFill>
                  <a:schemeClr val="bg1"/>
                </a:solidFill>
              </a:ln>
            </p:spPr>
          </p:pic>
          <p:pic>
            <p:nvPicPr>
              <p:cNvPr id="46" name="Picture 45"/>
              <p:cNvPicPr>
                <a:picLocks noChangeAspect="1"/>
              </p:cNvPicPr>
              <p:nvPr/>
            </p:nvPicPr>
            <p:blipFill>
              <a:blip r:embed="rId4">
                <a:biLevel thresh="25000"/>
              </a:blip>
              <a:stretch>
                <a:fillRect/>
              </a:stretch>
            </p:blipFill>
            <p:spPr>
              <a:xfrm>
                <a:off x="4603216" y="5795619"/>
                <a:ext cx="780290" cy="780290"/>
              </a:xfrm>
              <a:prstGeom prst="rect">
                <a:avLst/>
              </a:prstGeom>
              <a:grpFill/>
              <a:ln>
                <a:solidFill>
                  <a:schemeClr val="bg1"/>
                </a:solidFill>
              </a:ln>
            </p:spPr>
          </p:pic>
          <p:pic>
            <p:nvPicPr>
              <p:cNvPr id="47" name="Picture 46"/>
              <p:cNvPicPr>
                <a:picLocks noChangeAspect="1"/>
              </p:cNvPicPr>
              <p:nvPr/>
            </p:nvPicPr>
            <p:blipFill>
              <a:blip r:embed="rId4">
                <a:biLevel thresh="25000"/>
              </a:blip>
              <a:stretch>
                <a:fillRect/>
              </a:stretch>
            </p:blipFill>
            <p:spPr>
              <a:xfrm>
                <a:off x="5437947" y="5795619"/>
                <a:ext cx="780290" cy="780290"/>
              </a:xfrm>
              <a:prstGeom prst="rect">
                <a:avLst/>
              </a:prstGeom>
              <a:grpFill/>
              <a:ln>
                <a:solidFill>
                  <a:schemeClr val="bg1"/>
                </a:solidFill>
              </a:ln>
            </p:spPr>
          </p:pic>
          <p:pic>
            <p:nvPicPr>
              <p:cNvPr id="48" name="Picture 47"/>
              <p:cNvPicPr>
                <a:picLocks noChangeAspect="1"/>
              </p:cNvPicPr>
              <p:nvPr/>
            </p:nvPicPr>
            <p:blipFill>
              <a:blip r:embed="rId4">
                <a:biLevel thresh="25000"/>
              </a:blip>
              <a:stretch>
                <a:fillRect/>
              </a:stretch>
            </p:blipFill>
            <p:spPr>
              <a:xfrm>
                <a:off x="6270052" y="4073326"/>
                <a:ext cx="780290" cy="780290"/>
              </a:xfrm>
              <a:prstGeom prst="rect">
                <a:avLst/>
              </a:prstGeom>
              <a:grpFill/>
              <a:ln>
                <a:solidFill>
                  <a:schemeClr val="bg1"/>
                </a:solidFill>
              </a:ln>
            </p:spPr>
          </p:pic>
          <p:pic>
            <p:nvPicPr>
              <p:cNvPr id="49" name="Picture 48"/>
              <p:cNvPicPr>
                <a:picLocks noChangeAspect="1"/>
              </p:cNvPicPr>
              <p:nvPr/>
            </p:nvPicPr>
            <p:blipFill>
              <a:blip r:embed="rId4">
                <a:biLevel thresh="25000"/>
              </a:blip>
              <a:stretch>
                <a:fillRect/>
              </a:stretch>
            </p:blipFill>
            <p:spPr>
              <a:xfrm>
                <a:off x="7104782" y="4073326"/>
                <a:ext cx="780290" cy="780290"/>
              </a:xfrm>
              <a:prstGeom prst="rect">
                <a:avLst/>
              </a:prstGeom>
              <a:grpFill/>
              <a:ln>
                <a:solidFill>
                  <a:schemeClr val="bg1"/>
                </a:solidFill>
              </a:ln>
            </p:spPr>
          </p:pic>
          <p:pic>
            <p:nvPicPr>
              <p:cNvPr id="50" name="Picture 49"/>
              <p:cNvPicPr>
                <a:picLocks noChangeAspect="1"/>
              </p:cNvPicPr>
              <p:nvPr/>
            </p:nvPicPr>
            <p:blipFill>
              <a:blip r:embed="rId4">
                <a:biLevel thresh="25000"/>
              </a:blip>
              <a:stretch>
                <a:fillRect/>
              </a:stretch>
            </p:blipFill>
            <p:spPr>
              <a:xfrm>
                <a:off x="7939512" y="4073326"/>
                <a:ext cx="780290" cy="780290"/>
              </a:xfrm>
              <a:prstGeom prst="rect">
                <a:avLst/>
              </a:prstGeom>
              <a:grpFill/>
              <a:ln>
                <a:solidFill>
                  <a:schemeClr val="bg1"/>
                </a:solidFill>
              </a:ln>
            </p:spPr>
          </p:pic>
          <p:pic>
            <p:nvPicPr>
              <p:cNvPr id="51" name="Picture 50"/>
              <p:cNvPicPr>
                <a:picLocks noChangeAspect="1"/>
              </p:cNvPicPr>
              <p:nvPr/>
            </p:nvPicPr>
            <p:blipFill>
              <a:blip r:embed="rId4">
                <a:biLevel thresh="25000"/>
              </a:blip>
              <a:stretch>
                <a:fillRect/>
              </a:stretch>
            </p:blipFill>
            <p:spPr>
              <a:xfrm>
                <a:off x="8774242" y="4073326"/>
                <a:ext cx="780290" cy="780290"/>
              </a:xfrm>
              <a:prstGeom prst="rect">
                <a:avLst/>
              </a:prstGeom>
              <a:grpFill/>
              <a:ln>
                <a:solidFill>
                  <a:schemeClr val="bg1"/>
                </a:solidFill>
              </a:ln>
            </p:spPr>
          </p:pic>
          <p:pic>
            <p:nvPicPr>
              <p:cNvPr id="52" name="Picture 51"/>
              <p:cNvPicPr>
                <a:picLocks noChangeAspect="1"/>
              </p:cNvPicPr>
              <p:nvPr/>
            </p:nvPicPr>
            <p:blipFill>
              <a:blip r:embed="rId4">
                <a:biLevel thresh="25000"/>
              </a:blip>
              <a:stretch>
                <a:fillRect/>
              </a:stretch>
            </p:blipFill>
            <p:spPr>
              <a:xfrm>
                <a:off x="9608973" y="4073326"/>
                <a:ext cx="780290" cy="780290"/>
              </a:xfrm>
              <a:prstGeom prst="rect">
                <a:avLst/>
              </a:prstGeom>
              <a:grpFill/>
              <a:ln>
                <a:solidFill>
                  <a:schemeClr val="bg1"/>
                </a:solidFill>
              </a:ln>
            </p:spPr>
          </p:pic>
          <p:pic>
            <p:nvPicPr>
              <p:cNvPr id="54" name="Picture 53"/>
              <p:cNvPicPr>
                <a:picLocks noChangeAspect="1"/>
              </p:cNvPicPr>
              <p:nvPr/>
            </p:nvPicPr>
            <p:blipFill>
              <a:blip r:embed="rId4">
                <a:biLevel thresh="25000"/>
              </a:blip>
              <a:stretch>
                <a:fillRect/>
              </a:stretch>
            </p:blipFill>
            <p:spPr>
              <a:xfrm>
                <a:off x="6265862" y="4934472"/>
                <a:ext cx="780290" cy="780290"/>
              </a:xfrm>
              <a:prstGeom prst="rect">
                <a:avLst/>
              </a:prstGeom>
              <a:grpFill/>
              <a:ln>
                <a:solidFill>
                  <a:schemeClr val="bg1"/>
                </a:solidFill>
              </a:ln>
            </p:spPr>
          </p:pic>
          <p:pic>
            <p:nvPicPr>
              <p:cNvPr id="55" name="Picture 54"/>
              <p:cNvPicPr>
                <a:picLocks noChangeAspect="1"/>
              </p:cNvPicPr>
              <p:nvPr/>
            </p:nvPicPr>
            <p:blipFill>
              <a:blip r:embed="rId4">
                <a:biLevel thresh="25000"/>
              </a:blip>
              <a:stretch>
                <a:fillRect/>
              </a:stretch>
            </p:blipFill>
            <p:spPr>
              <a:xfrm>
                <a:off x="7100592" y="4934472"/>
                <a:ext cx="780290" cy="780290"/>
              </a:xfrm>
              <a:prstGeom prst="rect">
                <a:avLst/>
              </a:prstGeom>
              <a:grpFill/>
              <a:ln>
                <a:solidFill>
                  <a:schemeClr val="bg1"/>
                </a:solidFill>
              </a:ln>
            </p:spPr>
          </p:pic>
          <p:pic>
            <p:nvPicPr>
              <p:cNvPr id="56" name="Picture 55"/>
              <p:cNvPicPr>
                <a:picLocks noChangeAspect="1"/>
              </p:cNvPicPr>
              <p:nvPr/>
            </p:nvPicPr>
            <p:blipFill>
              <a:blip r:embed="rId4">
                <a:biLevel thresh="25000"/>
              </a:blip>
              <a:stretch>
                <a:fillRect/>
              </a:stretch>
            </p:blipFill>
            <p:spPr>
              <a:xfrm>
                <a:off x="7935322" y="4934472"/>
                <a:ext cx="780290" cy="780290"/>
              </a:xfrm>
              <a:prstGeom prst="rect">
                <a:avLst/>
              </a:prstGeom>
              <a:grpFill/>
              <a:ln>
                <a:solidFill>
                  <a:schemeClr val="bg1"/>
                </a:solidFill>
              </a:ln>
            </p:spPr>
          </p:pic>
          <p:pic>
            <p:nvPicPr>
              <p:cNvPr id="57" name="Picture 56"/>
              <p:cNvPicPr>
                <a:picLocks noChangeAspect="1"/>
              </p:cNvPicPr>
              <p:nvPr/>
            </p:nvPicPr>
            <p:blipFill>
              <a:blip r:embed="rId4">
                <a:biLevel thresh="25000"/>
              </a:blip>
              <a:stretch>
                <a:fillRect/>
              </a:stretch>
            </p:blipFill>
            <p:spPr>
              <a:xfrm>
                <a:off x="8770052" y="4934472"/>
                <a:ext cx="780290" cy="780290"/>
              </a:xfrm>
              <a:prstGeom prst="rect">
                <a:avLst/>
              </a:prstGeom>
              <a:grpFill/>
              <a:ln>
                <a:solidFill>
                  <a:schemeClr val="bg1"/>
                </a:solidFill>
              </a:ln>
            </p:spPr>
          </p:pic>
          <p:pic>
            <p:nvPicPr>
              <p:cNvPr id="58" name="Picture 57"/>
              <p:cNvPicPr>
                <a:picLocks noChangeAspect="1"/>
              </p:cNvPicPr>
              <p:nvPr/>
            </p:nvPicPr>
            <p:blipFill>
              <a:blip r:embed="rId4">
                <a:biLevel thresh="25000"/>
              </a:blip>
              <a:stretch>
                <a:fillRect/>
              </a:stretch>
            </p:blipFill>
            <p:spPr>
              <a:xfrm>
                <a:off x="9604783" y="4934472"/>
                <a:ext cx="780290" cy="780290"/>
              </a:xfrm>
              <a:prstGeom prst="rect">
                <a:avLst/>
              </a:prstGeom>
              <a:grpFill/>
              <a:ln>
                <a:solidFill>
                  <a:schemeClr val="bg1"/>
                </a:solidFill>
              </a:ln>
            </p:spPr>
          </p:pic>
          <p:pic>
            <p:nvPicPr>
              <p:cNvPr id="59" name="Picture 58"/>
              <p:cNvPicPr>
                <a:picLocks noChangeAspect="1"/>
              </p:cNvPicPr>
              <p:nvPr/>
            </p:nvPicPr>
            <p:blipFill>
              <a:blip r:embed="rId4">
                <a:biLevel thresh="25000"/>
              </a:blip>
              <a:stretch>
                <a:fillRect/>
              </a:stretch>
            </p:blipFill>
            <p:spPr>
              <a:xfrm>
                <a:off x="6270052" y="5795619"/>
                <a:ext cx="780290" cy="780290"/>
              </a:xfrm>
              <a:prstGeom prst="rect">
                <a:avLst/>
              </a:prstGeom>
              <a:grpFill/>
              <a:ln>
                <a:solidFill>
                  <a:schemeClr val="bg1"/>
                </a:solidFill>
              </a:ln>
            </p:spPr>
          </p:pic>
          <p:pic>
            <p:nvPicPr>
              <p:cNvPr id="60" name="Picture 59"/>
              <p:cNvPicPr>
                <a:picLocks noChangeAspect="1"/>
              </p:cNvPicPr>
              <p:nvPr/>
            </p:nvPicPr>
            <p:blipFill>
              <a:blip r:embed="rId4">
                <a:biLevel thresh="25000"/>
              </a:blip>
              <a:stretch>
                <a:fillRect/>
              </a:stretch>
            </p:blipFill>
            <p:spPr>
              <a:xfrm>
                <a:off x="7104782" y="5795619"/>
                <a:ext cx="780290" cy="780290"/>
              </a:xfrm>
              <a:prstGeom prst="rect">
                <a:avLst/>
              </a:prstGeom>
              <a:grpFill/>
              <a:ln>
                <a:solidFill>
                  <a:schemeClr val="bg1"/>
                </a:solidFill>
              </a:ln>
            </p:spPr>
          </p:pic>
          <p:pic>
            <p:nvPicPr>
              <p:cNvPr id="61" name="Picture 60"/>
              <p:cNvPicPr>
                <a:picLocks noChangeAspect="1"/>
              </p:cNvPicPr>
              <p:nvPr/>
            </p:nvPicPr>
            <p:blipFill>
              <a:blip r:embed="rId4">
                <a:biLevel thresh="25000"/>
              </a:blip>
              <a:stretch>
                <a:fillRect/>
              </a:stretch>
            </p:blipFill>
            <p:spPr>
              <a:xfrm>
                <a:off x="7939512" y="5795619"/>
                <a:ext cx="780290" cy="780290"/>
              </a:xfrm>
              <a:prstGeom prst="rect">
                <a:avLst/>
              </a:prstGeom>
              <a:grpFill/>
              <a:ln>
                <a:solidFill>
                  <a:schemeClr val="bg1"/>
                </a:solidFill>
              </a:ln>
            </p:spPr>
          </p:pic>
          <p:pic>
            <p:nvPicPr>
              <p:cNvPr id="62" name="Picture 61"/>
              <p:cNvPicPr>
                <a:picLocks noChangeAspect="1"/>
              </p:cNvPicPr>
              <p:nvPr/>
            </p:nvPicPr>
            <p:blipFill>
              <a:blip r:embed="rId4">
                <a:biLevel thresh="25000"/>
              </a:blip>
              <a:stretch>
                <a:fillRect/>
              </a:stretch>
            </p:blipFill>
            <p:spPr>
              <a:xfrm>
                <a:off x="8774242" y="5795619"/>
                <a:ext cx="780290" cy="780290"/>
              </a:xfrm>
              <a:prstGeom prst="rect">
                <a:avLst/>
              </a:prstGeom>
              <a:grpFill/>
              <a:ln>
                <a:solidFill>
                  <a:schemeClr val="bg1"/>
                </a:solidFill>
              </a:ln>
            </p:spPr>
          </p:pic>
          <p:pic>
            <p:nvPicPr>
              <p:cNvPr id="63" name="Picture 62"/>
              <p:cNvPicPr>
                <a:picLocks noChangeAspect="1"/>
              </p:cNvPicPr>
              <p:nvPr/>
            </p:nvPicPr>
            <p:blipFill>
              <a:blip r:embed="rId4">
                <a:biLevel thresh="25000"/>
              </a:blip>
              <a:stretch>
                <a:fillRect/>
              </a:stretch>
            </p:blipFill>
            <p:spPr>
              <a:xfrm>
                <a:off x="9608973" y="5795619"/>
                <a:ext cx="780290" cy="780290"/>
              </a:xfrm>
              <a:prstGeom prst="rect">
                <a:avLst/>
              </a:prstGeom>
              <a:grpFill/>
              <a:ln>
                <a:solidFill>
                  <a:schemeClr val="bg1"/>
                </a:solidFill>
              </a:ln>
            </p:spPr>
          </p:pic>
        </p:grpSp>
        <p:sp>
          <p:nvSpPr>
            <p:cNvPr id="217" name="Storage Text"/>
            <p:cNvSpPr txBox="1"/>
            <p:nvPr/>
          </p:nvSpPr>
          <p:spPr>
            <a:xfrm rot="16200000">
              <a:off x="137700" y="4980197"/>
              <a:ext cx="2700658"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dirty="0">
                  <a:solidFill>
                    <a:schemeClr val="bg1"/>
                  </a:solidFill>
                </a:rPr>
                <a:t>Premium Storage</a:t>
              </a:r>
            </a:p>
          </p:txBody>
        </p:sp>
      </p:grpSp>
    </p:spTree>
    <p:extLst>
      <p:ext uri="{BB962C8B-B14F-4D97-AF65-F5344CB8AC3E}">
        <p14:creationId xmlns:p14="http://schemas.microsoft.com/office/powerpoint/2010/main" val="11290310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05"/>
                                        </p:tgtEl>
                                      </p:cBhvr>
                                    </p:animEffect>
                                    <p:set>
                                      <p:cBhvr>
                                        <p:cTn id="10" dur="1" fill="hold">
                                          <p:stCondLst>
                                            <p:cond delay="499"/>
                                          </p:stCondLst>
                                        </p:cTn>
                                        <p:tgtEl>
                                          <p:spTgt spid="205"/>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08"/>
                                        </p:tgtEl>
                                      </p:cBhvr>
                                    </p:animEffect>
                                    <p:set>
                                      <p:cBhvr>
                                        <p:cTn id="16" dur="1" fill="hold">
                                          <p:stCondLst>
                                            <p:cond delay="499"/>
                                          </p:stCondLst>
                                        </p:cTn>
                                        <p:tgtEl>
                                          <p:spTgt spid="108"/>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207"/>
                                        </p:tgtEl>
                                      </p:cBhvr>
                                    </p:animEffect>
                                    <p:set>
                                      <p:cBhvr>
                                        <p:cTn id="19" dur="1" fill="hold">
                                          <p:stCondLst>
                                            <p:cond delay="499"/>
                                          </p:stCondLst>
                                        </p:cTn>
                                        <p:tgtEl>
                                          <p:spTgt spid="207"/>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205"/>
                                        </p:tgtEl>
                                        <p:attrNameLst>
                                          <p:attrName>style.visibility</p:attrName>
                                        </p:attrNameLst>
                                      </p:cBhvr>
                                      <p:to>
                                        <p:strVal val="visible"/>
                                      </p:to>
                                    </p:set>
                                    <p:animEffect transition="in" filter="fade">
                                      <p:cBhvr>
                                        <p:cTn id="27" dur="500"/>
                                        <p:tgtEl>
                                          <p:spTgt spid="205"/>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nodeType="withEffect">
                                  <p:stCondLst>
                                    <p:cond delay="0"/>
                                  </p:stCondLst>
                                  <p:childTnLst>
                                    <p:set>
                                      <p:cBhvr>
                                        <p:cTn id="32" dur="1" fill="hold">
                                          <p:stCondLst>
                                            <p:cond delay="0"/>
                                          </p:stCondLst>
                                        </p:cTn>
                                        <p:tgtEl>
                                          <p:spTgt spid="108"/>
                                        </p:tgtEl>
                                        <p:attrNameLst>
                                          <p:attrName>style.visibility</p:attrName>
                                        </p:attrNameLst>
                                      </p:cBhvr>
                                      <p:to>
                                        <p:strVal val="visible"/>
                                      </p:to>
                                    </p:set>
                                    <p:animEffect transition="in" filter="fade">
                                      <p:cBhvr>
                                        <p:cTn id="33" dur="500"/>
                                        <p:tgtEl>
                                          <p:spTgt spid="108"/>
                                        </p:tgtEl>
                                      </p:cBhvr>
                                    </p:animEffect>
                                  </p:childTnLst>
                                </p:cTn>
                              </p:par>
                              <p:par>
                                <p:cTn id="34" presetID="10" presetClass="entr" presetSubtype="0" fill="hold" nodeType="withEffect">
                                  <p:stCondLst>
                                    <p:cond delay="0"/>
                                  </p:stCondLst>
                                  <p:childTnLst>
                                    <p:set>
                                      <p:cBhvr>
                                        <p:cTn id="35" dur="1" fill="hold">
                                          <p:stCondLst>
                                            <p:cond delay="0"/>
                                          </p:stCondLst>
                                        </p:cTn>
                                        <p:tgtEl>
                                          <p:spTgt spid="207"/>
                                        </p:tgtEl>
                                        <p:attrNameLst>
                                          <p:attrName>style.visibility</p:attrName>
                                        </p:attrNameLst>
                                      </p:cBhvr>
                                      <p:to>
                                        <p:strVal val="visible"/>
                                      </p:to>
                                    </p:set>
                                    <p:animEffect transition="in" filter="fade">
                                      <p:cBhvr>
                                        <p:cTn id="36" dur="5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D48D8-861D-4D1B-825B-7C6EDC9A14DA}"/>
              </a:ext>
            </a:extLst>
          </p:cNvPr>
          <p:cNvSpPr>
            <a:spLocks noGrp="1"/>
          </p:cNvSpPr>
          <p:nvPr>
            <p:ph type="title"/>
          </p:nvPr>
        </p:nvSpPr>
        <p:spPr/>
        <p:txBody>
          <a:bodyPr/>
          <a:lstStyle/>
          <a:p>
            <a:r>
              <a:rPr lang="en-GB" dirty="0"/>
              <a:t>Gen 2 Compute and Memory</a:t>
            </a:r>
          </a:p>
        </p:txBody>
      </p:sp>
      <p:graphicFrame>
        <p:nvGraphicFramePr>
          <p:cNvPr id="4" name="Table 3">
            <a:extLst>
              <a:ext uri="{FF2B5EF4-FFF2-40B4-BE49-F238E27FC236}">
                <a16:creationId xmlns:a16="http://schemas.microsoft.com/office/drawing/2014/main" id="{855B4CB3-2558-47F0-9D6A-E15B5FCAD4D9}"/>
              </a:ext>
            </a:extLst>
          </p:cNvPr>
          <p:cNvGraphicFramePr>
            <a:graphicFrameLocks noGrp="1"/>
          </p:cNvGraphicFramePr>
          <p:nvPr>
            <p:extLst>
              <p:ext uri="{D42A27DB-BD31-4B8C-83A1-F6EECF244321}">
                <p14:modId xmlns:p14="http://schemas.microsoft.com/office/powerpoint/2010/main" val="4294908975"/>
              </p:ext>
            </p:extLst>
          </p:nvPr>
        </p:nvGraphicFramePr>
        <p:xfrm>
          <a:off x="317589" y="1214205"/>
          <a:ext cx="8339048" cy="5202148"/>
        </p:xfrm>
        <a:graphic>
          <a:graphicData uri="http://schemas.openxmlformats.org/drawingml/2006/table">
            <a:tbl>
              <a:tblPr/>
              <a:tblGrid>
                <a:gridCol w="2084762">
                  <a:extLst>
                    <a:ext uri="{9D8B030D-6E8A-4147-A177-3AD203B41FA5}">
                      <a16:colId xmlns:a16="http://schemas.microsoft.com/office/drawing/2014/main" val="2528809692"/>
                    </a:ext>
                  </a:extLst>
                </a:gridCol>
                <a:gridCol w="2084762">
                  <a:extLst>
                    <a:ext uri="{9D8B030D-6E8A-4147-A177-3AD203B41FA5}">
                      <a16:colId xmlns:a16="http://schemas.microsoft.com/office/drawing/2014/main" val="308412894"/>
                    </a:ext>
                  </a:extLst>
                </a:gridCol>
                <a:gridCol w="2084762">
                  <a:extLst>
                    <a:ext uri="{9D8B030D-6E8A-4147-A177-3AD203B41FA5}">
                      <a16:colId xmlns:a16="http://schemas.microsoft.com/office/drawing/2014/main" val="1562337753"/>
                    </a:ext>
                  </a:extLst>
                </a:gridCol>
                <a:gridCol w="2084762">
                  <a:extLst>
                    <a:ext uri="{9D8B030D-6E8A-4147-A177-3AD203B41FA5}">
                      <a16:colId xmlns:a16="http://schemas.microsoft.com/office/drawing/2014/main" val="4002446145"/>
                    </a:ext>
                  </a:extLst>
                </a:gridCol>
              </a:tblGrid>
              <a:tr h="498941">
                <a:tc>
                  <a:txBody>
                    <a:bodyPr/>
                    <a:lstStyle/>
                    <a:p>
                      <a:pPr algn="ctr" fontAlgn="b"/>
                      <a:r>
                        <a:rPr lang="en-GB" sz="1600" b="1">
                          <a:effectLst/>
                        </a:rPr>
                        <a:t>Performance level</a:t>
                      </a:r>
                    </a:p>
                  </a:txBody>
                  <a:tcPr marL="23171" marR="23171" marT="17378" marB="17378" anchor="b">
                    <a:lnL w="12700" cap="flat" cmpd="sng" algn="ctr">
                      <a:solidFill>
                        <a:srgbClr val="F09B13"/>
                      </a:solidFill>
                      <a:prstDash val="solid"/>
                      <a:round/>
                      <a:headEnd type="none" w="med" len="med"/>
                      <a:tailEnd type="none" w="med" len="med"/>
                    </a:lnL>
                    <a:lnR w="12700" cap="flat" cmpd="sng" algn="ctr">
                      <a:solidFill>
                        <a:srgbClr val="C09813"/>
                      </a:solidFill>
                      <a:prstDash val="solid"/>
                      <a:round/>
                      <a:headEnd type="none" w="med" len="med"/>
                      <a:tailEnd type="none" w="med" len="med"/>
                    </a:lnR>
                    <a:lnT w="12700" cap="flat" cmpd="sng" algn="ctr">
                      <a:solidFill>
                        <a:srgbClr val="509913"/>
                      </a:solidFill>
                      <a:prstDash val="solid"/>
                      <a:round/>
                      <a:headEnd type="none" w="med" len="med"/>
                      <a:tailEnd type="none" w="med" len="med"/>
                    </a:lnT>
                    <a:lnB w="4763" cap="flat" cmpd="sng" algn="ctr">
                      <a:solidFill>
                        <a:srgbClr val="809913"/>
                      </a:solidFill>
                      <a:prstDash val="solid"/>
                      <a:round/>
                      <a:headEnd type="none" w="med" len="med"/>
                      <a:tailEnd type="none" w="med" len="med"/>
                    </a:lnB>
                  </a:tcPr>
                </a:tc>
                <a:tc>
                  <a:txBody>
                    <a:bodyPr/>
                    <a:lstStyle/>
                    <a:p>
                      <a:pPr algn="ctr" fontAlgn="b"/>
                      <a:r>
                        <a:rPr lang="en-GB" sz="1600" b="1">
                          <a:effectLst/>
                        </a:rPr>
                        <a:t>Compute nodes</a:t>
                      </a:r>
                    </a:p>
                  </a:txBody>
                  <a:tcPr marL="23171" marR="23171" marT="17378" marB="17378" anchor="b">
                    <a:lnL w="12700" cap="flat" cmpd="sng" algn="ctr">
                      <a:solidFill>
                        <a:srgbClr val="C09813"/>
                      </a:solidFill>
                      <a:prstDash val="solid"/>
                      <a:round/>
                      <a:headEnd type="none" w="med" len="med"/>
                      <a:tailEnd type="none" w="med" len="med"/>
                    </a:lnL>
                    <a:lnR w="12700" cap="flat" cmpd="sng" algn="ctr">
                      <a:solidFill>
                        <a:srgbClr val="909B13"/>
                      </a:solidFill>
                      <a:prstDash val="solid"/>
                      <a:round/>
                      <a:headEnd type="none" w="med" len="med"/>
                      <a:tailEnd type="none" w="med" len="med"/>
                    </a:lnR>
                    <a:lnT w="12700" cap="flat" cmpd="sng" algn="ctr">
                      <a:solidFill>
                        <a:srgbClr val="109A13"/>
                      </a:solidFill>
                      <a:prstDash val="solid"/>
                      <a:round/>
                      <a:headEnd type="none" w="med" len="med"/>
                      <a:tailEnd type="none" w="med" len="med"/>
                    </a:lnT>
                    <a:lnB w="4763" cap="flat" cmpd="sng" algn="ctr">
                      <a:solidFill>
                        <a:srgbClr val="709713"/>
                      </a:solidFill>
                      <a:prstDash val="solid"/>
                      <a:round/>
                      <a:headEnd type="none" w="med" len="med"/>
                      <a:tailEnd type="none" w="med" len="med"/>
                    </a:lnB>
                  </a:tcPr>
                </a:tc>
                <a:tc>
                  <a:txBody>
                    <a:bodyPr/>
                    <a:lstStyle/>
                    <a:p>
                      <a:pPr algn="ctr" fontAlgn="b"/>
                      <a:r>
                        <a:rPr lang="en-GB" sz="1600" b="1">
                          <a:effectLst/>
                        </a:rPr>
                        <a:t>Distributions per Compute node</a:t>
                      </a:r>
                    </a:p>
                  </a:txBody>
                  <a:tcPr marL="23171" marR="23171" marT="17378" marB="17378" anchor="b">
                    <a:lnL w="12700" cap="flat" cmpd="sng" algn="ctr">
                      <a:solidFill>
                        <a:srgbClr val="909B13"/>
                      </a:solidFill>
                      <a:prstDash val="solid"/>
                      <a:round/>
                      <a:headEnd type="none" w="med" len="med"/>
                      <a:tailEnd type="none" w="med" len="med"/>
                    </a:lnL>
                    <a:lnR w="12700" cap="flat" cmpd="sng" algn="ctr">
                      <a:solidFill>
                        <a:srgbClr val="E09C13"/>
                      </a:solidFill>
                      <a:prstDash val="solid"/>
                      <a:round/>
                      <a:headEnd type="none" w="med" len="med"/>
                      <a:tailEnd type="none" w="med" len="med"/>
                    </a:lnR>
                    <a:lnT w="12700" cap="flat" cmpd="sng" algn="ctr">
                      <a:solidFill>
                        <a:srgbClr val="B09913"/>
                      </a:solidFill>
                      <a:prstDash val="solid"/>
                      <a:round/>
                      <a:headEnd type="none" w="med" len="med"/>
                      <a:tailEnd type="none" w="med" len="med"/>
                    </a:lnT>
                    <a:lnB w="4763" cap="flat" cmpd="sng" algn="ctr">
                      <a:solidFill>
                        <a:srgbClr val="F09813"/>
                      </a:solidFill>
                      <a:prstDash val="solid"/>
                      <a:round/>
                      <a:headEnd type="none" w="med" len="med"/>
                      <a:tailEnd type="none" w="med" len="med"/>
                    </a:lnB>
                  </a:tcPr>
                </a:tc>
                <a:tc>
                  <a:txBody>
                    <a:bodyPr/>
                    <a:lstStyle/>
                    <a:p>
                      <a:pPr algn="ctr" fontAlgn="b"/>
                      <a:r>
                        <a:rPr lang="en-GB" sz="1600" b="1" dirty="0">
                          <a:effectLst/>
                        </a:rPr>
                        <a:t>Memory per data warehouse (GB)</a:t>
                      </a:r>
                    </a:p>
                  </a:txBody>
                  <a:tcPr marL="23171" marR="23171" marT="17378" marB="17378" anchor="b">
                    <a:lnL w="12700" cap="flat" cmpd="sng" algn="ctr">
                      <a:solidFill>
                        <a:srgbClr val="E09C13"/>
                      </a:solidFill>
                      <a:prstDash val="solid"/>
                      <a:round/>
                      <a:headEnd type="none" w="med" len="med"/>
                      <a:tailEnd type="none" w="med" len="med"/>
                    </a:lnL>
                    <a:lnR w="12700" cap="flat" cmpd="sng" algn="ctr">
                      <a:solidFill>
                        <a:srgbClr val="709A13"/>
                      </a:solidFill>
                      <a:prstDash val="solid"/>
                      <a:round/>
                      <a:headEnd type="none" w="med" len="med"/>
                      <a:tailEnd type="none" w="med" len="med"/>
                    </a:lnR>
                    <a:lnT w="12700" cap="flat" cmpd="sng" algn="ctr">
                      <a:solidFill>
                        <a:srgbClr val="509C13"/>
                      </a:solidFill>
                      <a:prstDash val="solid"/>
                      <a:round/>
                      <a:headEnd type="none" w="med" len="med"/>
                      <a:tailEnd type="none" w="med" len="med"/>
                    </a:lnT>
                    <a:lnB w="4763" cap="flat" cmpd="sng" algn="ctr">
                      <a:solidFill>
                        <a:srgbClr val="209C13"/>
                      </a:solidFill>
                      <a:prstDash val="solid"/>
                      <a:round/>
                      <a:headEnd type="none" w="med" len="med"/>
                      <a:tailEnd type="none" w="med" len="med"/>
                    </a:lnB>
                  </a:tcPr>
                </a:tc>
                <a:extLst>
                  <a:ext uri="{0D108BD9-81ED-4DB2-BD59-A6C34878D82A}">
                    <a16:rowId xmlns:a16="http://schemas.microsoft.com/office/drawing/2014/main" val="1088277564"/>
                  </a:ext>
                </a:extLst>
              </a:tr>
              <a:tr h="292482">
                <a:tc>
                  <a:txBody>
                    <a:bodyPr/>
                    <a:lstStyle/>
                    <a:p>
                      <a:pPr algn="ctr" fontAlgn="t"/>
                      <a:r>
                        <a:rPr lang="en-GB" sz="1600">
                          <a:effectLst/>
                        </a:rPr>
                        <a:t>DW100c</a:t>
                      </a:r>
                    </a:p>
                  </a:txBody>
                  <a:tcPr marL="23171" marR="23171" marT="17378" marB="17378">
                    <a:lnL w="12700" cap="flat" cmpd="sng" algn="ctr">
                      <a:solidFill>
                        <a:srgbClr val="F09813"/>
                      </a:solidFill>
                      <a:prstDash val="solid"/>
                      <a:round/>
                      <a:headEnd type="none" w="med" len="med"/>
                      <a:tailEnd type="none" w="med" len="med"/>
                    </a:lnL>
                    <a:lnR w="12700" cap="flat" cmpd="sng" algn="ctr">
                      <a:solidFill>
                        <a:srgbClr val="F09813"/>
                      </a:solidFill>
                      <a:prstDash val="solid"/>
                      <a:round/>
                      <a:headEnd type="none" w="med" len="med"/>
                      <a:tailEnd type="none" w="med" len="med"/>
                    </a:lnR>
                    <a:lnT w="4763" cap="flat" cmpd="sng" algn="ctr">
                      <a:solidFill>
                        <a:srgbClr val="809913"/>
                      </a:solidFill>
                      <a:prstDash val="solid"/>
                      <a:round/>
                      <a:headEnd type="none" w="med" len="med"/>
                      <a:tailEnd type="none" w="med" len="med"/>
                    </a:lnT>
                    <a:lnB w="4763" cap="flat" cmpd="sng" algn="ctr">
                      <a:solidFill>
                        <a:srgbClr val="709713"/>
                      </a:solidFill>
                      <a:prstDash val="solid"/>
                      <a:round/>
                      <a:headEnd type="none" w="med" len="med"/>
                      <a:tailEnd type="none" w="med" len="med"/>
                    </a:lnB>
                  </a:tcPr>
                </a:tc>
                <a:tc>
                  <a:txBody>
                    <a:bodyPr/>
                    <a:lstStyle/>
                    <a:p>
                      <a:pPr algn="ctr" fontAlgn="t"/>
                      <a:r>
                        <a:rPr lang="en-GB" sz="1600">
                          <a:effectLst/>
                        </a:rPr>
                        <a:t>1</a:t>
                      </a:r>
                    </a:p>
                  </a:txBody>
                  <a:tcPr marL="23171" marR="23171" marT="17378" marB="17378">
                    <a:lnL w="12700" cap="flat" cmpd="sng" algn="ctr">
                      <a:solidFill>
                        <a:srgbClr val="F09813"/>
                      </a:solidFill>
                      <a:prstDash val="solid"/>
                      <a:round/>
                      <a:headEnd type="none" w="med" len="med"/>
                      <a:tailEnd type="none" w="med" len="med"/>
                    </a:lnL>
                    <a:lnR w="12700" cap="flat" cmpd="sng" algn="ctr">
                      <a:solidFill>
                        <a:srgbClr val="B09913"/>
                      </a:solidFill>
                      <a:prstDash val="solid"/>
                      <a:round/>
                      <a:headEnd type="none" w="med" len="med"/>
                      <a:tailEnd type="none" w="med" len="med"/>
                    </a:lnR>
                    <a:lnT w="4763" cap="flat" cmpd="sng" algn="ctr">
                      <a:solidFill>
                        <a:srgbClr val="709713"/>
                      </a:solidFill>
                      <a:prstDash val="solid"/>
                      <a:round/>
                      <a:headEnd type="none" w="med" len="med"/>
                      <a:tailEnd type="none" w="med" len="med"/>
                    </a:lnT>
                    <a:lnB w="4763" cap="flat" cmpd="sng" algn="ctr">
                      <a:solidFill>
                        <a:srgbClr val="909B13"/>
                      </a:solidFill>
                      <a:prstDash val="solid"/>
                      <a:round/>
                      <a:headEnd type="none" w="med" len="med"/>
                      <a:tailEnd type="none" w="med" len="med"/>
                    </a:lnB>
                  </a:tcPr>
                </a:tc>
                <a:tc>
                  <a:txBody>
                    <a:bodyPr/>
                    <a:lstStyle/>
                    <a:p>
                      <a:pPr algn="ctr" fontAlgn="t"/>
                      <a:r>
                        <a:rPr lang="en-GB" sz="1600">
                          <a:effectLst/>
                        </a:rPr>
                        <a:t>60</a:t>
                      </a:r>
                    </a:p>
                  </a:txBody>
                  <a:tcPr marL="23171" marR="23171" marT="17378" marB="17378">
                    <a:lnL w="12700" cap="flat" cmpd="sng" algn="ctr">
                      <a:solidFill>
                        <a:srgbClr val="B09913"/>
                      </a:solidFill>
                      <a:prstDash val="solid"/>
                      <a:round/>
                      <a:headEnd type="none" w="med" len="med"/>
                      <a:tailEnd type="none" w="med" len="med"/>
                    </a:lnL>
                    <a:lnR w="12700" cap="flat" cmpd="sng" algn="ctr">
                      <a:solidFill>
                        <a:srgbClr val="F09813"/>
                      </a:solidFill>
                      <a:prstDash val="solid"/>
                      <a:round/>
                      <a:headEnd type="none" w="med" len="med"/>
                      <a:tailEnd type="none" w="med" len="med"/>
                    </a:lnR>
                    <a:lnT w="4763" cap="flat" cmpd="sng" algn="ctr">
                      <a:solidFill>
                        <a:srgbClr val="F09813"/>
                      </a:solidFill>
                      <a:prstDash val="solid"/>
                      <a:round/>
                      <a:headEnd type="none" w="med" len="med"/>
                      <a:tailEnd type="none" w="med" len="med"/>
                    </a:lnT>
                    <a:lnB w="4763" cap="flat" cmpd="sng" algn="ctr">
                      <a:solidFill>
                        <a:srgbClr val="209913"/>
                      </a:solidFill>
                      <a:prstDash val="solid"/>
                      <a:round/>
                      <a:headEnd type="none" w="med" len="med"/>
                      <a:tailEnd type="none" w="med" len="med"/>
                    </a:lnB>
                  </a:tcPr>
                </a:tc>
                <a:tc>
                  <a:txBody>
                    <a:bodyPr/>
                    <a:lstStyle/>
                    <a:p>
                      <a:pPr algn="ctr" fontAlgn="t"/>
                      <a:r>
                        <a:rPr lang="en-GB" sz="1600" dirty="0">
                          <a:effectLst/>
                        </a:rPr>
                        <a:t>60</a:t>
                      </a:r>
                    </a:p>
                  </a:txBody>
                  <a:tcPr marL="23171" marR="23171" marT="17378" marB="17378">
                    <a:lnL w="12700" cap="flat" cmpd="sng" algn="ctr">
                      <a:solidFill>
                        <a:srgbClr val="F09813"/>
                      </a:solidFill>
                      <a:prstDash val="solid"/>
                      <a:round/>
                      <a:headEnd type="none" w="med" len="med"/>
                      <a:tailEnd type="none" w="med" len="med"/>
                    </a:lnL>
                    <a:lnR w="12700" cap="flat" cmpd="sng" algn="ctr">
                      <a:solidFill>
                        <a:srgbClr val="909B13"/>
                      </a:solidFill>
                      <a:prstDash val="solid"/>
                      <a:round/>
                      <a:headEnd type="none" w="med" len="med"/>
                      <a:tailEnd type="none" w="med" len="med"/>
                    </a:lnR>
                    <a:lnT w="4763" cap="flat" cmpd="sng" algn="ctr">
                      <a:solidFill>
                        <a:srgbClr val="209C13"/>
                      </a:solidFill>
                      <a:prstDash val="solid"/>
                      <a:round/>
                      <a:headEnd type="none" w="med" len="med"/>
                      <a:tailEnd type="none" w="med" len="med"/>
                    </a:lnT>
                    <a:lnB w="4763" cap="flat" cmpd="sng" algn="ctr">
                      <a:solidFill>
                        <a:srgbClr val="A09713"/>
                      </a:solidFill>
                      <a:prstDash val="solid"/>
                      <a:round/>
                      <a:headEnd type="none" w="med" len="med"/>
                      <a:tailEnd type="none" w="med" len="med"/>
                    </a:lnB>
                  </a:tcPr>
                </a:tc>
                <a:extLst>
                  <a:ext uri="{0D108BD9-81ED-4DB2-BD59-A6C34878D82A}">
                    <a16:rowId xmlns:a16="http://schemas.microsoft.com/office/drawing/2014/main" val="106506820"/>
                  </a:ext>
                </a:extLst>
              </a:tr>
              <a:tr h="292482">
                <a:tc>
                  <a:txBody>
                    <a:bodyPr/>
                    <a:lstStyle/>
                    <a:p>
                      <a:pPr algn="ctr" fontAlgn="t"/>
                      <a:r>
                        <a:rPr lang="en-GB" sz="1600">
                          <a:effectLst/>
                        </a:rPr>
                        <a:t>DW200c</a:t>
                      </a:r>
                    </a:p>
                  </a:txBody>
                  <a:tcPr marL="23171" marR="23171" marT="17378" marB="17378">
                    <a:lnL w="12700" cap="flat" cmpd="sng" algn="ctr">
                      <a:solidFill>
                        <a:srgbClr val="F09813"/>
                      </a:solidFill>
                      <a:prstDash val="solid"/>
                      <a:round/>
                      <a:headEnd type="none" w="med" len="med"/>
                      <a:tailEnd type="none" w="med" len="med"/>
                    </a:lnL>
                    <a:lnR w="12700" cap="flat" cmpd="sng" algn="ctr">
                      <a:solidFill>
                        <a:srgbClr val="209C13"/>
                      </a:solidFill>
                      <a:prstDash val="solid"/>
                      <a:round/>
                      <a:headEnd type="none" w="med" len="med"/>
                      <a:tailEnd type="none" w="med" len="med"/>
                    </a:lnR>
                    <a:lnT w="4763" cap="flat" cmpd="sng" algn="ctr">
                      <a:solidFill>
                        <a:srgbClr val="709713"/>
                      </a:solidFill>
                      <a:prstDash val="solid"/>
                      <a:round/>
                      <a:headEnd type="none" w="med" len="med"/>
                      <a:tailEnd type="none" w="med" len="med"/>
                    </a:lnT>
                    <a:lnB w="4763" cap="flat" cmpd="sng" algn="ctr">
                      <a:solidFill>
                        <a:srgbClr val="809C13"/>
                      </a:solidFill>
                      <a:prstDash val="solid"/>
                      <a:round/>
                      <a:headEnd type="none" w="med" len="med"/>
                      <a:tailEnd type="none" w="med" len="med"/>
                    </a:lnB>
                  </a:tcPr>
                </a:tc>
                <a:tc>
                  <a:txBody>
                    <a:bodyPr/>
                    <a:lstStyle/>
                    <a:p>
                      <a:pPr algn="ctr" fontAlgn="t"/>
                      <a:r>
                        <a:rPr lang="en-GB" sz="1600">
                          <a:effectLst/>
                        </a:rPr>
                        <a:t>1</a:t>
                      </a:r>
                    </a:p>
                  </a:txBody>
                  <a:tcPr marL="23171" marR="23171" marT="17378" marB="17378">
                    <a:lnL w="12700" cap="flat" cmpd="sng" algn="ctr">
                      <a:solidFill>
                        <a:srgbClr val="209C13"/>
                      </a:solidFill>
                      <a:prstDash val="solid"/>
                      <a:round/>
                      <a:headEnd type="none" w="med" len="med"/>
                      <a:tailEnd type="none" w="med" len="med"/>
                    </a:lnL>
                    <a:lnR w="12700" cap="flat" cmpd="sng" algn="ctr">
                      <a:solidFill>
                        <a:srgbClr val="609B13"/>
                      </a:solidFill>
                      <a:prstDash val="solid"/>
                      <a:round/>
                      <a:headEnd type="none" w="med" len="med"/>
                      <a:tailEnd type="none" w="med" len="med"/>
                    </a:lnR>
                    <a:lnT w="4763" cap="flat" cmpd="sng" algn="ctr">
                      <a:solidFill>
                        <a:srgbClr val="909B13"/>
                      </a:solidFill>
                      <a:prstDash val="solid"/>
                      <a:round/>
                      <a:headEnd type="none" w="med" len="med"/>
                      <a:tailEnd type="none" w="med" len="med"/>
                    </a:lnT>
                    <a:lnB w="4763" cap="flat" cmpd="sng" algn="ctr">
                      <a:solidFill>
                        <a:srgbClr val="109A13"/>
                      </a:solidFill>
                      <a:prstDash val="solid"/>
                      <a:round/>
                      <a:headEnd type="none" w="med" len="med"/>
                      <a:tailEnd type="none" w="med" len="med"/>
                    </a:lnB>
                  </a:tcPr>
                </a:tc>
                <a:tc>
                  <a:txBody>
                    <a:bodyPr/>
                    <a:lstStyle/>
                    <a:p>
                      <a:pPr algn="ctr" fontAlgn="t"/>
                      <a:r>
                        <a:rPr lang="en-GB" sz="1600">
                          <a:effectLst/>
                        </a:rPr>
                        <a:t>60</a:t>
                      </a:r>
                    </a:p>
                  </a:txBody>
                  <a:tcPr marL="23171" marR="23171" marT="17378" marB="17378">
                    <a:lnL w="12700" cap="flat" cmpd="sng" algn="ctr">
                      <a:solidFill>
                        <a:srgbClr val="609B13"/>
                      </a:solidFill>
                      <a:prstDash val="solid"/>
                      <a:round/>
                      <a:headEnd type="none" w="med" len="med"/>
                      <a:tailEnd type="none" w="med" len="med"/>
                    </a:lnL>
                    <a:lnR w="12700" cap="flat" cmpd="sng" algn="ctr">
                      <a:solidFill>
                        <a:srgbClr val="209913"/>
                      </a:solidFill>
                      <a:prstDash val="solid"/>
                      <a:round/>
                      <a:headEnd type="none" w="med" len="med"/>
                      <a:tailEnd type="none" w="med" len="med"/>
                    </a:lnR>
                    <a:lnT w="4763" cap="flat" cmpd="sng" algn="ctr">
                      <a:solidFill>
                        <a:srgbClr val="209913"/>
                      </a:solidFill>
                      <a:prstDash val="solid"/>
                      <a:round/>
                      <a:headEnd type="none" w="med" len="med"/>
                      <a:tailEnd type="none" w="med" len="med"/>
                    </a:lnT>
                    <a:lnB w="4763" cap="flat" cmpd="sng" algn="ctr">
                      <a:solidFill>
                        <a:srgbClr val="209C13"/>
                      </a:solidFill>
                      <a:prstDash val="solid"/>
                      <a:round/>
                      <a:headEnd type="none" w="med" len="med"/>
                      <a:tailEnd type="none" w="med" len="med"/>
                    </a:lnB>
                  </a:tcPr>
                </a:tc>
                <a:tc>
                  <a:txBody>
                    <a:bodyPr/>
                    <a:lstStyle/>
                    <a:p>
                      <a:pPr algn="ctr" fontAlgn="t"/>
                      <a:r>
                        <a:rPr lang="en-GB" sz="1600" dirty="0">
                          <a:effectLst/>
                        </a:rPr>
                        <a:t>120</a:t>
                      </a:r>
                    </a:p>
                  </a:txBody>
                  <a:tcPr marL="23171" marR="23171" marT="17378" marB="17378">
                    <a:lnL w="12700" cap="flat" cmpd="sng" algn="ctr">
                      <a:solidFill>
                        <a:srgbClr val="209913"/>
                      </a:solidFill>
                      <a:prstDash val="solid"/>
                      <a:round/>
                      <a:headEnd type="none" w="med" len="med"/>
                      <a:tailEnd type="none" w="med" len="med"/>
                    </a:lnL>
                    <a:lnR w="12700" cap="flat" cmpd="sng" algn="ctr">
                      <a:solidFill>
                        <a:srgbClr val="B09913"/>
                      </a:solidFill>
                      <a:prstDash val="solid"/>
                      <a:round/>
                      <a:headEnd type="none" w="med" len="med"/>
                      <a:tailEnd type="none" w="med" len="med"/>
                    </a:lnR>
                    <a:lnT w="4763" cap="flat" cmpd="sng" algn="ctr">
                      <a:solidFill>
                        <a:srgbClr val="A09713"/>
                      </a:solidFill>
                      <a:prstDash val="solid"/>
                      <a:round/>
                      <a:headEnd type="none" w="med" len="med"/>
                      <a:tailEnd type="none" w="med" len="med"/>
                    </a:lnT>
                    <a:lnB w="4763" cap="flat" cmpd="sng" algn="ctr">
                      <a:solidFill>
                        <a:srgbClr val="109A13"/>
                      </a:solidFill>
                      <a:prstDash val="solid"/>
                      <a:round/>
                      <a:headEnd type="none" w="med" len="med"/>
                      <a:tailEnd type="none" w="med" len="med"/>
                    </a:lnB>
                  </a:tcPr>
                </a:tc>
                <a:extLst>
                  <a:ext uri="{0D108BD9-81ED-4DB2-BD59-A6C34878D82A}">
                    <a16:rowId xmlns:a16="http://schemas.microsoft.com/office/drawing/2014/main" val="455171087"/>
                  </a:ext>
                </a:extLst>
              </a:tr>
              <a:tr h="292482">
                <a:tc>
                  <a:txBody>
                    <a:bodyPr/>
                    <a:lstStyle/>
                    <a:p>
                      <a:pPr algn="ctr" fontAlgn="t"/>
                      <a:r>
                        <a:rPr lang="en-GB" sz="1600">
                          <a:effectLst/>
                        </a:rPr>
                        <a:t>DW300c</a:t>
                      </a:r>
                    </a:p>
                  </a:txBody>
                  <a:tcPr marL="23171" marR="23171" marT="17378" marB="17378">
                    <a:lnL w="12700" cap="flat" cmpd="sng" algn="ctr">
                      <a:solidFill>
                        <a:srgbClr val="B09913"/>
                      </a:solidFill>
                      <a:prstDash val="solid"/>
                      <a:round/>
                      <a:headEnd type="none" w="med" len="med"/>
                      <a:tailEnd type="none" w="med" len="med"/>
                    </a:lnL>
                    <a:lnR w="12700" cap="flat" cmpd="sng" algn="ctr">
                      <a:solidFill>
                        <a:srgbClr val="B09913"/>
                      </a:solidFill>
                      <a:prstDash val="solid"/>
                      <a:round/>
                      <a:headEnd type="none" w="med" len="med"/>
                      <a:tailEnd type="none" w="med" len="med"/>
                    </a:lnR>
                    <a:lnT w="4763" cap="flat" cmpd="sng" algn="ctr">
                      <a:solidFill>
                        <a:srgbClr val="809C13"/>
                      </a:solidFill>
                      <a:prstDash val="solid"/>
                      <a:round/>
                      <a:headEnd type="none" w="med" len="med"/>
                      <a:tailEnd type="none" w="med" len="med"/>
                    </a:lnT>
                    <a:lnB w="4763" cap="flat" cmpd="sng" algn="ctr">
                      <a:solidFill>
                        <a:srgbClr val="809C13"/>
                      </a:solidFill>
                      <a:prstDash val="solid"/>
                      <a:round/>
                      <a:headEnd type="none" w="med" len="med"/>
                      <a:tailEnd type="none" w="med" len="med"/>
                    </a:lnB>
                  </a:tcPr>
                </a:tc>
                <a:tc>
                  <a:txBody>
                    <a:bodyPr/>
                    <a:lstStyle/>
                    <a:p>
                      <a:pPr algn="ctr" fontAlgn="t"/>
                      <a:r>
                        <a:rPr lang="en-GB" sz="1600">
                          <a:effectLst/>
                        </a:rPr>
                        <a:t>1</a:t>
                      </a:r>
                    </a:p>
                  </a:txBody>
                  <a:tcPr marL="23171" marR="23171" marT="17378" marB="17378">
                    <a:lnL w="12700" cap="flat" cmpd="sng" algn="ctr">
                      <a:solidFill>
                        <a:srgbClr val="B09913"/>
                      </a:solidFill>
                      <a:prstDash val="solid"/>
                      <a:round/>
                      <a:headEnd type="none" w="med" len="med"/>
                      <a:tailEnd type="none" w="med" len="med"/>
                    </a:lnL>
                    <a:lnR w="12700" cap="flat" cmpd="sng" algn="ctr">
                      <a:solidFill>
                        <a:srgbClr val="109A13"/>
                      </a:solidFill>
                      <a:prstDash val="solid"/>
                      <a:round/>
                      <a:headEnd type="none" w="med" len="med"/>
                      <a:tailEnd type="none" w="med" len="med"/>
                    </a:lnR>
                    <a:lnT w="4763" cap="flat" cmpd="sng" algn="ctr">
                      <a:solidFill>
                        <a:srgbClr val="109A13"/>
                      </a:solidFill>
                      <a:prstDash val="solid"/>
                      <a:round/>
                      <a:headEnd type="none" w="med" len="med"/>
                      <a:tailEnd type="none" w="med" len="med"/>
                    </a:lnT>
                    <a:lnB w="4763" cap="flat" cmpd="sng" algn="ctr">
                      <a:solidFill>
                        <a:srgbClr val="809C13"/>
                      </a:solidFill>
                      <a:prstDash val="solid"/>
                      <a:round/>
                      <a:headEnd type="none" w="med" len="med"/>
                      <a:tailEnd type="none" w="med" len="med"/>
                    </a:lnB>
                  </a:tcPr>
                </a:tc>
                <a:tc>
                  <a:txBody>
                    <a:bodyPr/>
                    <a:lstStyle/>
                    <a:p>
                      <a:pPr algn="ctr" fontAlgn="t"/>
                      <a:r>
                        <a:rPr lang="en-GB" sz="1600">
                          <a:effectLst/>
                        </a:rPr>
                        <a:t>60</a:t>
                      </a:r>
                    </a:p>
                  </a:txBody>
                  <a:tcPr marL="23171" marR="23171" marT="17378" marB="17378">
                    <a:lnL w="12700" cap="flat" cmpd="sng" algn="ctr">
                      <a:solidFill>
                        <a:srgbClr val="109A13"/>
                      </a:solidFill>
                      <a:prstDash val="solid"/>
                      <a:round/>
                      <a:headEnd type="none" w="med" len="med"/>
                      <a:tailEnd type="none" w="med" len="med"/>
                    </a:lnL>
                    <a:lnR w="12700" cap="flat" cmpd="sng" algn="ctr">
                      <a:solidFill>
                        <a:srgbClr val="809C13"/>
                      </a:solidFill>
                      <a:prstDash val="solid"/>
                      <a:round/>
                      <a:headEnd type="none" w="med" len="med"/>
                      <a:tailEnd type="none" w="med" len="med"/>
                    </a:lnR>
                    <a:lnT w="4763" cap="flat" cmpd="sng" algn="ctr">
                      <a:solidFill>
                        <a:srgbClr val="209C13"/>
                      </a:solidFill>
                      <a:prstDash val="solid"/>
                      <a:round/>
                      <a:headEnd type="none" w="med" len="med"/>
                      <a:tailEnd type="none" w="med" len="med"/>
                    </a:lnT>
                    <a:lnB w="4763" cap="flat" cmpd="sng" algn="ctr">
                      <a:solidFill>
                        <a:srgbClr val="109713"/>
                      </a:solidFill>
                      <a:prstDash val="solid"/>
                      <a:round/>
                      <a:headEnd type="none" w="med" len="med"/>
                      <a:tailEnd type="none" w="med" len="med"/>
                    </a:lnB>
                  </a:tcPr>
                </a:tc>
                <a:tc>
                  <a:txBody>
                    <a:bodyPr/>
                    <a:lstStyle/>
                    <a:p>
                      <a:pPr algn="ctr" fontAlgn="t"/>
                      <a:r>
                        <a:rPr lang="en-GB" sz="1600">
                          <a:effectLst/>
                        </a:rPr>
                        <a:t>180</a:t>
                      </a:r>
                    </a:p>
                  </a:txBody>
                  <a:tcPr marL="23171" marR="23171" marT="17378" marB="17378">
                    <a:lnL w="12700" cap="flat" cmpd="sng" algn="ctr">
                      <a:solidFill>
                        <a:srgbClr val="809C13"/>
                      </a:solidFill>
                      <a:prstDash val="solid"/>
                      <a:round/>
                      <a:headEnd type="none" w="med" len="med"/>
                      <a:tailEnd type="none" w="med" len="med"/>
                    </a:lnL>
                    <a:lnR w="12700" cap="flat" cmpd="sng" algn="ctr">
                      <a:solidFill>
                        <a:srgbClr val="B09913"/>
                      </a:solidFill>
                      <a:prstDash val="solid"/>
                      <a:round/>
                      <a:headEnd type="none" w="med" len="med"/>
                      <a:tailEnd type="none" w="med" len="med"/>
                    </a:lnR>
                    <a:lnT w="4763" cap="flat" cmpd="sng" algn="ctr">
                      <a:solidFill>
                        <a:srgbClr val="109A13"/>
                      </a:solidFill>
                      <a:prstDash val="solid"/>
                      <a:round/>
                      <a:headEnd type="none" w="med" len="med"/>
                      <a:tailEnd type="none" w="med" len="med"/>
                    </a:lnT>
                    <a:lnB w="4763" cap="flat" cmpd="sng" algn="ctr">
                      <a:solidFill>
                        <a:srgbClr val="609E13"/>
                      </a:solidFill>
                      <a:prstDash val="solid"/>
                      <a:round/>
                      <a:headEnd type="none" w="med" len="med"/>
                      <a:tailEnd type="none" w="med" len="med"/>
                    </a:lnB>
                  </a:tcPr>
                </a:tc>
                <a:extLst>
                  <a:ext uri="{0D108BD9-81ED-4DB2-BD59-A6C34878D82A}">
                    <a16:rowId xmlns:a16="http://schemas.microsoft.com/office/drawing/2014/main" val="2880891232"/>
                  </a:ext>
                </a:extLst>
              </a:tr>
              <a:tr h="292482">
                <a:tc>
                  <a:txBody>
                    <a:bodyPr/>
                    <a:lstStyle/>
                    <a:p>
                      <a:pPr algn="ctr" fontAlgn="t"/>
                      <a:r>
                        <a:rPr lang="en-GB" sz="1600">
                          <a:effectLst/>
                        </a:rPr>
                        <a:t>DW400c</a:t>
                      </a:r>
                    </a:p>
                  </a:txBody>
                  <a:tcPr marL="23171" marR="23171" marT="17378" marB="17378">
                    <a:lnL w="12700" cap="flat" cmpd="sng" algn="ctr">
                      <a:solidFill>
                        <a:srgbClr val="509C13"/>
                      </a:solidFill>
                      <a:prstDash val="solid"/>
                      <a:round/>
                      <a:headEnd type="none" w="med" len="med"/>
                      <a:tailEnd type="none" w="med" len="med"/>
                    </a:lnL>
                    <a:lnR w="12700" cap="flat" cmpd="sng" algn="ctr">
                      <a:solidFill>
                        <a:srgbClr val="209C13"/>
                      </a:solidFill>
                      <a:prstDash val="solid"/>
                      <a:round/>
                      <a:headEnd type="none" w="med" len="med"/>
                      <a:tailEnd type="none" w="med" len="med"/>
                    </a:lnR>
                    <a:lnT w="4763" cap="flat" cmpd="sng" algn="ctr">
                      <a:solidFill>
                        <a:srgbClr val="809C13"/>
                      </a:solidFill>
                      <a:prstDash val="solid"/>
                      <a:round/>
                      <a:headEnd type="none" w="med" len="med"/>
                      <a:tailEnd type="none" w="med" len="med"/>
                    </a:lnT>
                    <a:lnB w="4763" cap="flat" cmpd="sng" algn="ctr">
                      <a:solidFill>
                        <a:srgbClr val="00A113"/>
                      </a:solidFill>
                      <a:prstDash val="solid"/>
                      <a:round/>
                      <a:headEnd type="none" w="med" len="med"/>
                      <a:tailEnd type="none" w="med" len="med"/>
                    </a:lnB>
                  </a:tcPr>
                </a:tc>
                <a:tc>
                  <a:txBody>
                    <a:bodyPr/>
                    <a:lstStyle/>
                    <a:p>
                      <a:pPr algn="ctr" fontAlgn="t"/>
                      <a:r>
                        <a:rPr lang="en-GB" sz="1600">
                          <a:effectLst/>
                        </a:rPr>
                        <a:t>1</a:t>
                      </a:r>
                    </a:p>
                  </a:txBody>
                  <a:tcPr marL="23171" marR="23171" marT="17378" marB="17378">
                    <a:lnL w="12700" cap="flat" cmpd="sng" algn="ctr">
                      <a:solidFill>
                        <a:srgbClr val="209C13"/>
                      </a:solidFill>
                      <a:prstDash val="solid"/>
                      <a:round/>
                      <a:headEnd type="none" w="med" len="med"/>
                      <a:tailEnd type="none" w="med" len="med"/>
                    </a:lnL>
                    <a:lnR w="12700" cap="flat" cmpd="sng" algn="ctr">
                      <a:solidFill>
                        <a:srgbClr val="509C13"/>
                      </a:solidFill>
                      <a:prstDash val="solid"/>
                      <a:round/>
                      <a:headEnd type="none" w="med" len="med"/>
                      <a:tailEnd type="none" w="med" len="med"/>
                    </a:lnR>
                    <a:lnT w="4763" cap="flat" cmpd="sng" algn="ctr">
                      <a:solidFill>
                        <a:srgbClr val="809C13"/>
                      </a:solidFill>
                      <a:prstDash val="solid"/>
                      <a:round/>
                      <a:headEnd type="none" w="med" len="med"/>
                      <a:tailEnd type="none" w="med" len="med"/>
                    </a:lnT>
                    <a:lnB w="4763" cap="flat" cmpd="sng" algn="ctr">
                      <a:solidFill>
                        <a:srgbClr val="B09F13"/>
                      </a:solidFill>
                      <a:prstDash val="solid"/>
                      <a:round/>
                      <a:headEnd type="none" w="med" len="med"/>
                      <a:tailEnd type="none" w="med" len="med"/>
                    </a:lnB>
                  </a:tcPr>
                </a:tc>
                <a:tc>
                  <a:txBody>
                    <a:bodyPr/>
                    <a:lstStyle/>
                    <a:p>
                      <a:pPr algn="ctr" fontAlgn="t"/>
                      <a:r>
                        <a:rPr lang="en-GB" sz="1600">
                          <a:effectLst/>
                        </a:rPr>
                        <a:t>60</a:t>
                      </a:r>
                    </a:p>
                  </a:txBody>
                  <a:tcPr marL="23171" marR="23171" marT="17378" marB="17378">
                    <a:lnL w="12700" cap="flat" cmpd="sng" algn="ctr">
                      <a:solidFill>
                        <a:srgbClr val="509C13"/>
                      </a:solidFill>
                      <a:prstDash val="solid"/>
                      <a:round/>
                      <a:headEnd type="none" w="med" len="med"/>
                      <a:tailEnd type="none" w="med" len="med"/>
                    </a:lnL>
                    <a:lnR w="12700" cap="flat" cmpd="sng" algn="ctr">
                      <a:solidFill>
                        <a:srgbClr val="70A013"/>
                      </a:solidFill>
                      <a:prstDash val="solid"/>
                      <a:round/>
                      <a:headEnd type="none" w="med" len="med"/>
                      <a:tailEnd type="none" w="med" len="med"/>
                    </a:lnR>
                    <a:lnT w="4763" cap="flat" cmpd="sng" algn="ctr">
                      <a:solidFill>
                        <a:srgbClr val="109713"/>
                      </a:solidFill>
                      <a:prstDash val="solid"/>
                      <a:round/>
                      <a:headEnd type="none" w="med" len="med"/>
                      <a:tailEnd type="none" w="med" len="med"/>
                    </a:lnT>
                    <a:lnB w="4763" cap="flat" cmpd="sng" algn="ctr">
                      <a:solidFill>
                        <a:srgbClr val="B09F13"/>
                      </a:solidFill>
                      <a:prstDash val="solid"/>
                      <a:round/>
                      <a:headEnd type="none" w="med" len="med"/>
                      <a:tailEnd type="none" w="med" len="med"/>
                    </a:lnB>
                  </a:tcPr>
                </a:tc>
                <a:tc>
                  <a:txBody>
                    <a:bodyPr/>
                    <a:lstStyle/>
                    <a:p>
                      <a:pPr algn="ctr" fontAlgn="t"/>
                      <a:r>
                        <a:rPr lang="en-GB" sz="1600">
                          <a:effectLst/>
                        </a:rPr>
                        <a:t>240</a:t>
                      </a:r>
                    </a:p>
                  </a:txBody>
                  <a:tcPr marL="23171" marR="23171" marT="17378" marB="17378">
                    <a:lnL w="12700" cap="flat" cmpd="sng" algn="ctr">
                      <a:solidFill>
                        <a:srgbClr val="70A013"/>
                      </a:solidFill>
                      <a:prstDash val="solid"/>
                      <a:round/>
                      <a:headEnd type="none" w="med" len="med"/>
                      <a:tailEnd type="none" w="med" len="med"/>
                    </a:lnL>
                    <a:lnR w="12700" cap="flat" cmpd="sng" algn="ctr">
                      <a:solidFill>
                        <a:srgbClr val="C0A113"/>
                      </a:solidFill>
                      <a:prstDash val="solid"/>
                      <a:round/>
                      <a:headEnd type="none" w="med" len="med"/>
                      <a:tailEnd type="none" w="med" len="med"/>
                    </a:lnR>
                    <a:lnT w="4763" cap="flat" cmpd="sng" algn="ctr">
                      <a:solidFill>
                        <a:srgbClr val="609E13"/>
                      </a:solidFill>
                      <a:prstDash val="solid"/>
                      <a:round/>
                      <a:headEnd type="none" w="med" len="med"/>
                      <a:tailEnd type="none" w="med" len="med"/>
                    </a:lnT>
                    <a:lnB w="4763" cap="flat" cmpd="sng" algn="ctr">
                      <a:solidFill>
                        <a:srgbClr val="809F13"/>
                      </a:solidFill>
                      <a:prstDash val="solid"/>
                      <a:round/>
                      <a:headEnd type="none" w="med" len="med"/>
                      <a:tailEnd type="none" w="med" len="med"/>
                    </a:lnB>
                  </a:tcPr>
                </a:tc>
                <a:extLst>
                  <a:ext uri="{0D108BD9-81ED-4DB2-BD59-A6C34878D82A}">
                    <a16:rowId xmlns:a16="http://schemas.microsoft.com/office/drawing/2014/main" val="742533762"/>
                  </a:ext>
                </a:extLst>
              </a:tr>
              <a:tr h="292482">
                <a:tc>
                  <a:txBody>
                    <a:bodyPr/>
                    <a:lstStyle/>
                    <a:p>
                      <a:pPr algn="ctr" fontAlgn="t"/>
                      <a:r>
                        <a:rPr lang="en-GB" sz="1600">
                          <a:effectLst/>
                        </a:rPr>
                        <a:t>DW500c</a:t>
                      </a:r>
                    </a:p>
                  </a:txBody>
                  <a:tcPr marL="23171" marR="23171" marT="17378" marB="17378">
                    <a:lnL w="12700" cap="flat" cmpd="sng" algn="ctr">
                      <a:solidFill>
                        <a:srgbClr val="009E13"/>
                      </a:solidFill>
                      <a:prstDash val="solid"/>
                      <a:round/>
                      <a:headEnd type="none" w="med" len="med"/>
                      <a:tailEnd type="none" w="med" len="med"/>
                    </a:lnL>
                    <a:lnR w="12700" cap="flat" cmpd="sng" algn="ctr">
                      <a:solidFill>
                        <a:srgbClr val="409D13"/>
                      </a:solidFill>
                      <a:prstDash val="solid"/>
                      <a:round/>
                      <a:headEnd type="none" w="med" len="med"/>
                      <a:tailEnd type="none" w="med" len="med"/>
                    </a:lnR>
                    <a:lnT w="4763" cap="flat" cmpd="sng" algn="ctr">
                      <a:solidFill>
                        <a:srgbClr val="00A113"/>
                      </a:solidFill>
                      <a:prstDash val="solid"/>
                      <a:round/>
                      <a:headEnd type="none" w="med" len="med"/>
                      <a:tailEnd type="none" w="med" len="med"/>
                    </a:lnT>
                    <a:lnB w="4763" cap="flat" cmpd="sng" algn="ctr">
                      <a:solidFill>
                        <a:srgbClr val="40A013"/>
                      </a:solidFill>
                      <a:prstDash val="solid"/>
                      <a:round/>
                      <a:headEnd type="none" w="med" len="med"/>
                      <a:tailEnd type="none" w="med" len="med"/>
                    </a:lnB>
                  </a:tcPr>
                </a:tc>
                <a:tc>
                  <a:txBody>
                    <a:bodyPr/>
                    <a:lstStyle/>
                    <a:p>
                      <a:pPr algn="ctr" fontAlgn="t"/>
                      <a:r>
                        <a:rPr lang="en-GB" sz="1600">
                          <a:effectLst/>
                        </a:rPr>
                        <a:t>1</a:t>
                      </a:r>
                    </a:p>
                  </a:txBody>
                  <a:tcPr marL="23171" marR="23171" marT="17378" marB="17378">
                    <a:lnL w="12700" cap="flat" cmpd="sng" algn="ctr">
                      <a:solidFill>
                        <a:srgbClr val="409D13"/>
                      </a:solidFill>
                      <a:prstDash val="solid"/>
                      <a:round/>
                      <a:headEnd type="none" w="med" len="med"/>
                      <a:tailEnd type="none" w="med" len="med"/>
                    </a:lnL>
                    <a:lnR w="12700" cap="flat" cmpd="sng" algn="ctr">
                      <a:solidFill>
                        <a:srgbClr val="50A213"/>
                      </a:solidFill>
                      <a:prstDash val="solid"/>
                      <a:round/>
                      <a:headEnd type="none" w="med" len="med"/>
                      <a:tailEnd type="none" w="med" len="med"/>
                    </a:lnR>
                    <a:lnT w="4763" cap="flat" cmpd="sng" algn="ctr">
                      <a:solidFill>
                        <a:srgbClr val="B09F13"/>
                      </a:solidFill>
                      <a:prstDash val="solid"/>
                      <a:round/>
                      <a:headEnd type="none" w="med" len="med"/>
                      <a:tailEnd type="none" w="med" len="med"/>
                    </a:lnT>
                    <a:lnB w="4763" cap="flat" cmpd="sng" algn="ctr">
                      <a:solidFill>
                        <a:srgbClr val="B09F13"/>
                      </a:solidFill>
                      <a:prstDash val="solid"/>
                      <a:round/>
                      <a:headEnd type="none" w="med" len="med"/>
                      <a:tailEnd type="none" w="med" len="med"/>
                    </a:lnB>
                  </a:tcPr>
                </a:tc>
                <a:tc>
                  <a:txBody>
                    <a:bodyPr/>
                    <a:lstStyle/>
                    <a:p>
                      <a:pPr algn="ctr" fontAlgn="t"/>
                      <a:r>
                        <a:rPr lang="en-GB" sz="1600">
                          <a:effectLst/>
                        </a:rPr>
                        <a:t>60</a:t>
                      </a:r>
                    </a:p>
                  </a:txBody>
                  <a:tcPr marL="23171" marR="23171" marT="17378" marB="17378">
                    <a:lnL w="12700" cap="flat" cmpd="sng" algn="ctr">
                      <a:solidFill>
                        <a:srgbClr val="50A213"/>
                      </a:solidFill>
                      <a:prstDash val="solid"/>
                      <a:round/>
                      <a:headEnd type="none" w="med" len="med"/>
                      <a:tailEnd type="none" w="med" len="med"/>
                    </a:lnL>
                    <a:lnR w="12700" cap="flat" cmpd="sng" algn="ctr">
                      <a:solidFill>
                        <a:srgbClr val="D0A013"/>
                      </a:solidFill>
                      <a:prstDash val="solid"/>
                      <a:round/>
                      <a:headEnd type="none" w="med" len="med"/>
                      <a:tailEnd type="none" w="med" len="med"/>
                    </a:lnR>
                    <a:lnT w="4763" cap="flat" cmpd="sng" algn="ctr">
                      <a:solidFill>
                        <a:srgbClr val="B09F13"/>
                      </a:solidFill>
                      <a:prstDash val="solid"/>
                      <a:round/>
                      <a:headEnd type="none" w="med" len="med"/>
                      <a:tailEnd type="none" w="med" len="med"/>
                    </a:lnT>
                    <a:lnB w="4763" cap="flat" cmpd="sng" algn="ctr">
                      <a:solidFill>
                        <a:srgbClr val="209F13"/>
                      </a:solidFill>
                      <a:prstDash val="solid"/>
                      <a:round/>
                      <a:headEnd type="none" w="med" len="med"/>
                      <a:tailEnd type="none" w="med" len="med"/>
                    </a:lnB>
                  </a:tcPr>
                </a:tc>
                <a:tc>
                  <a:txBody>
                    <a:bodyPr/>
                    <a:lstStyle/>
                    <a:p>
                      <a:pPr algn="ctr" fontAlgn="t"/>
                      <a:r>
                        <a:rPr lang="en-GB" sz="1600">
                          <a:effectLst/>
                        </a:rPr>
                        <a:t>300</a:t>
                      </a:r>
                    </a:p>
                  </a:txBody>
                  <a:tcPr marL="23171" marR="23171" marT="17378" marB="17378">
                    <a:lnL w="12700" cap="flat" cmpd="sng" algn="ctr">
                      <a:solidFill>
                        <a:srgbClr val="D0A013"/>
                      </a:solidFill>
                      <a:prstDash val="solid"/>
                      <a:round/>
                      <a:headEnd type="none" w="med" len="med"/>
                      <a:tailEnd type="none" w="med" len="med"/>
                    </a:lnL>
                    <a:lnR w="12700" cap="flat" cmpd="sng" algn="ctr">
                      <a:solidFill>
                        <a:srgbClr val="A0A013"/>
                      </a:solidFill>
                      <a:prstDash val="solid"/>
                      <a:round/>
                      <a:headEnd type="none" w="med" len="med"/>
                      <a:tailEnd type="none" w="med" len="med"/>
                    </a:lnR>
                    <a:lnT w="4763" cap="flat" cmpd="sng" algn="ctr">
                      <a:solidFill>
                        <a:srgbClr val="809F13"/>
                      </a:solidFill>
                      <a:prstDash val="solid"/>
                      <a:round/>
                      <a:headEnd type="none" w="med" len="med"/>
                      <a:tailEnd type="none" w="med" len="med"/>
                    </a:lnT>
                    <a:lnB w="4763" cap="flat" cmpd="sng" algn="ctr">
                      <a:solidFill>
                        <a:srgbClr val="E0A213"/>
                      </a:solidFill>
                      <a:prstDash val="solid"/>
                      <a:round/>
                      <a:headEnd type="none" w="med" len="med"/>
                      <a:tailEnd type="none" w="med" len="med"/>
                    </a:lnB>
                  </a:tcPr>
                </a:tc>
                <a:extLst>
                  <a:ext uri="{0D108BD9-81ED-4DB2-BD59-A6C34878D82A}">
                    <a16:rowId xmlns:a16="http://schemas.microsoft.com/office/drawing/2014/main" val="2621254453"/>
                  </a:ext>
                </a:extLst>
              </a:tr>
              <a:tr h="292482">
                <a:tc>
                  <a:txBody>
                    <a:bodyPr/>
                    <a:lstStyle/>
                    <a:p>
                      <a:pPr algn="ctr" fontAlgn="t"/>
                      <a:r>
                        <a:rPr lang="en-GB" sz="1600">
                          <a:effectLst/>
                        </a:rPr>
                        <a:t>DW1000c</a:t>
                      </a:r>
                    </a:p>
                  </a:txBody>
                  <a:tcPr marL="23171" marR="23171" marT="17378" marB="17378">
                    <a:lnL w="12700" cap="flat" cmpd="sng" algn="ctr">
                      <a:solidFill>
                        <a:srgbClr val="609E13"/>
                      </a:solidFill>
                      <a:prstDash val="solid"/>
                      <a:round/>
                      <a:headEnd type="none" w="med" len="med"/>
                      <a:tailEnd type="none" w="med" len="med"/>
                    </a:lnL>
                    <a:lnR w="12700" cap="flat" cmpd="sng" algn="ctr">
                      <a:solidFill>
                        <a:srgbClr val="90A113"/>
                      </a:solidFill>
                      <a:prstDash val="solid"/>
                      <a:round/>
                      <a:headEnd type="none" w="med" len="med"/>
                      <a:tailEnd type="none" w="med" len="med"/>
                    </a:lnR>
                    <a:lnT w="4763" cap="flat" cmpd="sng" algn="ctr">
                      <a:solidFill>
                        <a:srgbClr val="40A013"/>
                      </a:solidFill>
                      <a:prstDash val="solid"/>
                      <a:round/>
                      <a:headEnd type="none" w="med" len="med"/>
                      <a:tailEnd type="none" w="med" len="med"/>
                    </a:lnT>
                    <a:lnB w="4763" cap="flat" cmpd="sng" algn="ctr">
                      <a:solidFill>
                        <a:srgbClr val="809F13"/>
                      </a:solidFill>
                      <a:prstDash val="solid"/>
                      <a:round/>
                      <a:headEnd type="none" w="med" len="med"/>
                      <a:tailEnd type="none" w="med" len="med"/>
                    </a:lnB>
                  </a:tcPr>
                </a:tc>
                <a:tc>
                  <a:txBody>
                    <a:bodyPr/>
                    <a:lstStyle/>
                    <a:p>
                      <a:pPr algn="ctr" fontAlgn="t"/>
                      <a:r>
                        <a:rPr lang="en-GB" sz="1600">
                          <a:effectLst/>
                        </a:rPr>
                        <a:t>2</a:t>
                      </a:r>
                    </a:p>
                  </a:txBody>
                  <a:tcPr marL="23171" marR="23171" marT="17378" marB="17378">
                    <a:lnL w="12700" cap="flat" cmpd="sng" algn="ctr">
                      <a:solidFill>
                        <a:srgbClr val="90A113"/>
                      </a:solidFill>
                      <a:prstDash val="solid"/>
                      <a:round/>
                      <a:headEnd type="none" w="med" len="med"/>
                      <a:tailEnd type="none" w="med" len="med"/>
                    </a:lnL>
                    <a:lnR w="12700" cap="flat" cmpd="sng" algn="ctr">
                      <a:solidFill>
                        <a:srgbClr val="909E13"/>
                      </a:solidFill>
                      <a:prstDash val="solid"/>
                      <a:round/>
                      <a:headEnd type="none" w="med" len="med"/>
                      <a:tailEnd type="none" w="med" len="med"/>
                    </a:lnR>
                    <a:lnT w="4763" cap="flat" cmpd="sng" algn="ctr">
                      <a:solidFill>
                        <a:srgbClr val="B09F13"/>
                      </a:solidFill>
                      <a:prstDash val="solid"/>
                      <a:round/>
                      <a:headEnd type="none" w="med" len="med"/>
                      <a:tailEnd type="none" w="med" len="med"/>
                    </a:lnT>
                    <a:lnB w="4763" cap="flat" cmpd="sng" algn="ctr">
                      <a:solidFill>
                        <a:srgbClr val="209F13"/>
                      </a:solidFill>
                      <a:prstDash val="solid"/>
                      <a:round/>
                      <a:headEnd type="none" w="med" len="med"/>
                      <a:tailEnd type="none" w="med" len="med"/>
                    </a:lnB>
                  </a:tcPr>
                </a:tc>
                <a:tc>
                  <a:txBody>
                    <a:bodyPr/>
                    <a:lstStyle/>
                    <a:p>
                      <a:pPr algn="ctr" fontAlgn="t"/>
                      <a:r>
                        <a:rPr lang="en-GB" sz="1600" dirty="0">
                          <a:effectLst/>
                        </a:rPr>
                        <a:t>30</a:t>
                      </a:r>
                    </a:p>
                  </a:txBody>
                  <a:tcPr marL="23171" marR="23171" marT="17378" marB="17378">
                    <a:lnL w="12700" cap="flat" cmpd="sng" algn="ctr">
                      <a:solidFill>
                        <a:srgbClr val="909E13"/>
                      </a:solidFill>
                      <a:prstDash val="solid"/>
                      <a:round/>
                      <a:headEnd type="none" w="med" len="med"/>
                      <a:tailEnd type="none" w="med" len="med"/>
                    </a:lnL>
                    <a:lnR w="12700" cap="flat" cmpd="sng" algn="ctr">
                      <a:solidFill>
                        <a:srgbClr val="E09F13"/>
                      </a:solidFill>
                      <a:prstDash val="solid"/>
                      <a:round/>
                      <a:headEnd type="none" w="med" len="med"/>
                      <a:tailEnd type="none" w="med" len="med"/>
                    </a:lnR>
                    <a:lnT w="4763" cap="flat" cmpd="sng" algn="ctr">
                      <a:solidFill>
                        <a:srgbClr val="209F13"/>
                      </a:solidFill>
                      <a:prstDash val="solid"/>
                      <a:round/>
                      <a:headEnd type="none" w="med" len="med"/>
                      <a:tailEnd type="none" w="med" len="med"/>
                    </a:lnT>
                    <a:lnB w="4763" cap="flat" cmpd="sng" algn="ctr">
                      <a:solidFill>
                        <a:srgbClr val="C0A113"/>
                      </a:solidFill>
                      <a:prstDash val="solid"/>
                      <a:round/>
                      <a:headEnd type="none" w="med" len="med"/>
                      <a:tailEnd type="none" w="med" len="med"/>
                    </a:lnB>
                  </a:tcPr>
                </a:tc>
                <a:tc>
                  <a:txBody>
                    <a:bodyPr/>
                    <a:lstStyle/>
                    <a:p>
                      <a:pPr algn="ctr" fontAlgn="t"/>
                      <a:r>
                        <a:rPr lang="en-GB" sz="1600" dirty="0">
                          <a:effectLst/>
                        </a:rPr>
                        <a:t>600</a:t>
                      </a:r>
                    </a:p>
                  </a:txBody>
                  <a:tcPr marL="23171" marR="23171" marT="17378" marB="17378">
                    <a:lnL w="12700" cap="flat" cmpd="sng" algn="ctr">
                      <a:solidFill>
                        <a:srgbClr val="E09F13"/>
                      </a:solidFill>
                      <a:prstDash val="solid"/>
                      <a:round/>
                      <a:headEnd type="none" w="med" len="med"/>
                      <a:tailEnd type="none" w="med" len="med"/>
                    </a:lnL>
                    <a:lnR w="12700" cap="flat" cmpd="sng" algn="ctr">
                      <a:solidFill>
                        <a:srgbClr val="709D13"/>
                      </a:solidFill>
                      <a:prstDash val="solid"/>
                      <a:round/>
                      <a:headEnd type="none" w="med" len="med"/>
                      <a:tailEnd type="none" w="med" len="med"/>
                    </a:lnR>
                    <a:lnT w="4763" cap="flat" cmpd="sng" algn="ctr">
                      <a:solidFill>
                        <a:srgbClr val="E0A213"/>
                      </a:solidFill>
                      <a:prstDash val="solid"/>
                      <a:round/>
                      <a:headEnd type="none" w="med" len="med"/>
                      <a:tailEnd type="none" w="med" len="med"/>
                    </a:lnT>
                    <a:lnB w="4763" cap="flat" cmpd="sng" algn="ctr">
                      <a:solidFill>
                        <a:srgbClr val="909E13"/>
                      </a:solidFill>
                      <a:prstDash val="solid"/>
                      <a:round/>
                      <a:headEnd type="none" w="med" len="med"/>
                      <a:tailEnd type="none" w="med" len="med"/>
                    </a:lnB>
                  </a:tcPr>
                </a:tc>
                <a:extLst>
                  <a:ext uri="{0D108BD9-81ED-4DB2-BD59-A6C34878D82A}">
                    <a16:rowId xmlns:a16="http://schemas.microsoft.com/office/drawing/2014/main" val="3660266112"/>
                  </a:ext>
                </a:extLst>
              </a:tr>
              <a:tr h="292482">
                <a:tc>
                  <a:txBody>
                    <a:bodyPr/>
                    <a:lstStyle/>
                    <a:p>
                      <a:pPr algn="ctr" fontAlgn="t"/>
                      <a:r>
                        <a:rPr lang="en-GB" sz="1600">
                          <a:effectLst/>
                        </a:rPr>
                        <a:t>DW1500c</a:t>
                      </a:r>
                    </a:p>
                  </a:txBody>
                  <a:tcPr marL="23171" marR="23171" marT="17378" marB="17378">
                    <a:lnL w="12700" cap="flat" cmpd="sng" algn="ctr">
                      <a:solidFill>
                        <a:srgbClr val="209F13"/>
                      </a:solidFill>
                      <a:prstDash val="solid"/>
                      <a:round/>
                      <a:headEnd type="none" w="med" len="med"/>
                      <a:tailEnd type="none" w="med" len="med"/>
                    </a:lnL>
                    <a:lnR w="12700" cap="flat" cmpd="sng" algn="ctr">
                      <a:solidFill>
                        <a:srgbClr val="909E13"/>
                      </a:solidFill>
                      <a:prstDash val="solid"/>
                      <a:round/>
                      <a:headEnd type="none" w="med" len="med"/>
                      <a:tailEnd type="none" w="med" len="med"/>
                    </a:lnR>
                    <a:lnT w="4763" cap="flat" cmpd="sng" algn="ctr">
                      <a:solidFill>
                        <a:srgbClr val="809F13"/>
                      </a:solidFill>
                      <a:prstDash val="solid"/>
                      <a:round/>
                      <a:headEnd type="none" w="med" len="med"/>
                      <a:tailEnd type="none" w="med" len="med"/>
                    </a:lnT>
                    <a:lnB w="4763" cap="flat" cmpd="sng" algn="ctr">
                      <a:solidFill>
                        <a:srgbClr val="C09E13"/>
                      </a:solidFill>
                      <a:prstDash val="solid"/>
                      <a:round/>
                      <a:headEnd type="none" w="med" len="med"/>
                      <a:tailEnd type="none" w="med" len="med"/>
                    </a:lnB>
                  </a:tcPr>
                </a:tc>
                <a:tc>
                  <a:txBody>
                    <a:bodyPr/>
                    <a:lstStyle/>
                    <a:p>
                      <a:pPr algn="ctr" fontAlgn="t"/>
                      <a:r>
                        <a:rPr lang="en-GB" sz="1600">
                          <a:effectLst/>
                        </a:rPr>
                        <a:t>3</a:t>
                      </a:r>
                    </a:p>
                  </a:txBody>
                  <a:tcPr marL="23171" marR="23171" marT="17378" marB="17378">
                    <a:lnL w="12700" cap="flat" cmpd="sng" algn="ctr">
                      <a:solidFill>
                        <a:srgbClr val="909E13"/>
                      </a:solidFill>
                      <a:prstDash val="solid"/>
                      <a:round/>
                      <a:headEnd type="none" w="med" len="med"/>
                      <a:tailEnd type="none" w="med" len="med"/>
                    </a:lnL>
                    <a:lnR w="12700" cap="flat" cmpd="sng" algn="ctr">
                      <a:solidFill>
                        <a:srgbClr val="109D13"/>
                      </a:solidFill>
                      <a:prstDash val="solid"/>
                      <a:round/>
                      <a:headEnd type="none" w="med" len="med"/>
                      <a:tailEnd type="none" w="med" len="med"/>
                    </a:lnR>
                    <a:lnT w="4763" cap="flat" cmpd="sng" algn="ctr">
                      <a:solidFill>
                        <a:srgbClr val="209F13"/>
                      </a:solidFill>
                      <a:prstDash val="solid"/>
                      <a:round/>
                      <a:headEnd type="none" w="med" len="med"/>
                      <a:tailEnd type="none" w="med" len="med"/>
                    </a:lnT>
                    <a:lnB w="4763" cap="flat" cmpd="sng" algn="ctr">
                      <a:solidFill>
                        <a:srgbClr val="109D13"/>
                      </a:solidFill>
                      <a:prstDash val="solid"/>
                      <a:round/>
                      <a:headEnd type="none" w="med" len="med"/>
                      <a:tailEnd type="none" w="med" len="med"/>
                    </a:lnB>
                  </a:tcPr>
                </a:tc>
                <a:tc>
                  <a:txBody>
                    <a:bodyPr/>
                    <a:lstStyle/>
                    <a:p>
                      <a:pPr algn="ctr" fontAlgn="t"/>
                      <a:r>
                        <a:rPr lang="en-GB" sz="1600">
                          <a:effectLst/>
                        </a:rPr>
                        <a:t>20</a:t>
                      </a:r>
                    </a:p>
                  </a:txBody>
                  <a:tcPr marL="23171" marR="23171" marT="17378" marB="17378">
                    <a:lnL w="12700" cap="flat" cmpd="sng" algn="ctr">
                      <a:solidFill>
                        <a:srgbClr val="109D13"/>
                      </a:solidFill>
                      <a:prstDash val="solid"/>
                      <a:round/>
                      <a:headEnd type="none" w="med" len="med"/>
                      <a:tailEnd type="none" w="med" len="med"/>
                    </a:lnL>
                    <a:lnR w="12700" cap="flat" cmpd="sng" algn="ctr">
                      <a:solidFill>
                        <a:srgbClr val="C0A113"/>
                      </a:solidFill>
                      <a:prstDash val="solid"/>
                      <a:round/>
                      <a:headEnd type="none" w="med" len="med"/>
                      <a:tailEnd type="none" w="med" len="med"/>
                    </a:lnR>
                    <a:lnT w="4763" cap="flat" cmpd="sng" algn="ctr">
                      <a:solidFill>
                        <a:srgbClr val="C0A113"/>
                      </a:solidFill>
                      <a:prstDash val="solid"/>
                      <a:round/>
                      <a:headEnd type="none" w="med" len="med"/>
                      <a:tailEnd type="none" w="med" len="med"/>
                    </a:lnT>
                    <a:lnB w="4763" cap="flat" cmpd="sng" algn="ctr">
                      <a:solidFill>
                        <a:srgbClr val="10A013"/>
                      </a:solidFill>
                      <a:prstDash val="solid"/>
                      <a:round/>
                      <a:headEnd type="none" w="med" len="med"/>
                      <a:tailEnd type="none" w="med" len="med"/>
                    </a:lnB>
                  </a:tcPr>
                </a:tc>
                <a:tc>
                  <a:txBody>
                    <a:bodyPr/>
                    <a:lstStyle/>
                    <a:p>
                      <a:pPr algn="ctr" fontAlgn="t"/>
                      <a:r>
                        <a:rPr lang="en-GB" sz="1600">
                          <a:effectLst/>
                        </a:rPr>
                        <a:t>900</a:t>
                      </a:r>
                    </a:p>
                  </a:txBody>
                  <a:tcPr marL="23171" marR="23171" marT="17378" marB="17378">
                    <a:lnL w="12700" cap="flat" cmpd="sng" algn="ctr">
                      <a:solidFill>
                        <a:srgbClr val="C0A113"/>
                      </a:solidFill>
                      <a:prstDash val="solid"/>
                      <a:round/>
                      <a:headEnd type="none" w="med" len="med"/>
                      <a:tailEnd type="none" w="med" len="med"/>
                    </a:lnL>
                    <a:lnR w="12700" cap="flat" cmpd="sng" algn="ctr">
                      <a:solidFill>
                        <a:srgbClr val="E0A213"/>
                      </a:solidFill>
                      <a:prstDash val="solid"/>
                      <a:round/>
                      <a:headEnd type="none" w="med" len="med"/>
                      <a:tailEnd type="none" w="med" len="med"/>
                    </a:lnR>
                    <a:lnT w="4763" cap="flat" cmpd="sng" algn="ctr">
                      <a:solidFill>
                        <a:srgbClr val="909E13"/>
                      </a:solidFill>
                      <a:prstDash val="solid"/>
                      <a:round/>
                      <a:headEnd type="none" w="med" len="med"/>
                      <a:tailEnd type="none" w="med" len="med"/>
                    </a:lnT>
                    <a:lnB w="4763" cap="flat" cmpd="sng" algn="ctr">
                      <a:solidFill>
                        <a:srgbClr val="C09E13"/>
                      </a:solidFill>
                      <a:prstDash val="solid"/>
                      <a:round/>
                      <a:headEnd type="none" w="med" len="med"/>
                      <a:tailEnd type="none" w="med" len="med"/>
                    </a:lnB>
                  </a:tcPr>
                </a:tc>
                <a:extLst>
                  <a:ext uri="{0D108BD9-81ED-4DB2-BD59-A6C34878D82A}">
                    <a16:rowId xmlns:a16="http://schemas.microsoft.com/office/drawing/2014/main" val="533649508"/>
                  </a:ext>
                </a:extLst>
              </a:tr>
              <a:tr h="292482">
                <a:tc>
                  <a:txBody>
                    <a:bodyPr/>
                    <a:lstStyle/>
                    <a:p>
                      <a:pPr algn="ctr" fontAlgn="t"/>
                      <a:r>
                        <a:rPr lang="en-GB" sz="1600">
                          <a:effectLst/>
                        </a:rPr>
                        <a:t>DW2000c</a:t>
                      </a:r>
                    </a:p>
                  </a:txBody>
                  <a:tcPr marL="23171" marR="23171" marT="17378" marB="17378">
                    <a:lnL w="12700" cap="flat" cmpd="sng" algn="ctr">
                      <a:solidFill>
                        <a:srgbClr val="E0A213"/>
                      </a:solidFill>
                      <a:prstDash val="solid"/>
                      <a:round/>
                      <a:headEnd type="none" w="med" len="med"/>
                      <a:tailEnd type="none" w="med" len="med"/>
                    </a:lnL>
                    <a:lnR w="12700" cap="flat" cmpd="sng" algn="ctr">
                      <a:solidFill>
                        <a:srgbClr val="30A113"/>
                      </a:solidFill>
                      <a:prstDash val="solid"/>
                      <a:round/>
                      <a:headEnd type="none" w="med" len="med"/>
                      <a:tailEnd type="none" w="med" len="med"/>
                    </a:lnR>
                    <a:lnT w="4763" cap="flat" cmpd="sng" algn="ctr">
                      <a:solidFill>
                        <a:srgbClr val="C09E13"/>
                      </a:solidFill>
                      <a:prstDash val="solid"/>
                      <a:round/>
                      <a:headEnd type="none" w="med" len="med"/>
                      <a:tailEnd type="none" w="med" len="med"/>
                    </a:lnT>
                    <a:lnB w="4763" cap="flat" cmpd="sng" algn="ctr">
                      <a:solidFill>
                        <a:srgbClr val="60A113"/>
                      </a:solidFill>
                      <a:prstDash val="solid"/>
                      <a:round/>
                      <a:headEnd type="none" w="med" len="med"/>
                      <a:tailEnd type="none" w="med" len="med"/>
                    </a:lnB>
                  </a:tcPr>
                </a:tc>
                <a:tc>
                  <a:txBody>
                    <a:bodyPr/>
                    <a:lstStyle/>
                    <a:p>
                      <a:pPr algn="ctr" fontAlgn="t"/>
                      <a:r>
                        <a:rPr lang="en-GB" sz="1600">
                          <a:effectLst/>
                        </a:rPr>
                        <a:t>4</a:t>
                      </a:r>
                    </a:p>
                  </a:txBody>
                  <a:tcPr marL="23171" marR="23171" marT="17378" marB="17378">
                    <a:lnL w="12700" cap="flat" cmpd="sng" algn="ctr">
                      <a:solidFill>
                        <a:srgbClr val="30A113"/>
                      </a:solidFill>
                      <a:prstDash val="solid"/>
                      <a:round/>
                      <a:headEnd type="none" w="med" len="med"/>
                      <a:tailEnd type="none" w="med" len="med"/>
                    </a:lnL>
                    <a:lnR w="12700" cap="flat" cmpd="sng" algn="ctr">
                      <a:solidFill>
                        <a:srgbClr val="60A113"/>
                      </a:solidFill>
                      <a:prstDash val="solid"/>
                      <a:round/>
                      <a:headEnd type="none" w="med" len="med"/>
                      <a:tailEnd type="none" w="med" len="med"/>
                    </a:lnR>
                    <a:lnT w="4763" cap="flat" cmpd="sng" algn="ctr">
                      <a:solidFill>
                        <a:srgbClr val="109D13"/>
                      </a:solidFill>
                      <a:prstDash val="solid"/>
                      <a:round/>
                      <a:headEnd type="none" w="med" len="med"/>
                      <a:tailEnd type="none" w="med" len="med"/>
                    </a:lnT>
                    <a:lnB w="4763" cap="flat" cmpd="sng" algn="ctr">
                      <a:solidFill>
                        <a:srgbClr val="C09E13"/>
                      </a:solidFill>
                      <a:prstDash val="solid"/>
                      <a:round/>
                      <a:headEnd type="none" w="med" len="med"/>
                      <a:tailEnd type="none" w="med" len="med"/>
                    </a:lnB>
                  </a:tcPr>
                </a:tc>
                <a:tc>
                  <a:txBody>
                    <a:bodyPr/>
                    <a:lstStyle/>
                    <a:p>
                      <a:pPr algn="ctr" fontAlgn="t"/>
                      <a:r>
                        <a:rPr lang="en-GB" sz="1600">
                          <a:effectLst/>
                        </a:rPr>
                        <a:t>15</a:t>
                      </a:r>
                    </a:p>
                  </a:txBody>
                  <a:tcPr marL="23171" marR="23171" marT="17378" marB="17378">
                    <a:lnL w="12700" cap="flat" cmpd="sng" algn="ctr">
                      <a:solidFill>
                        <a:srgbClr val="60A113"/>
                      </a:solidFill>
                      <a:prstDash val="solid"/>
                      <a:round/>
                      <a:headEnd type="none" w="med" len="med"/>
                      <a:tailEnd type="none" w="med" len="med"/>
                    </a:lnL>
                    <a:lnR w="12700" cap="flat" cmpd="sng" algn="ctr">
                      <a:solidFill>
                        <a:srgbClr val="60A113"/>
                      </a:solidFill>
                      <a:prstDash val="solid"/>
                      <a:round/>
                      <a:headEnd type="none" w="med" len="med"/>
                      <a:tailEnd type="none" w="med" len="med"/>
                    </a:lnR>
                    <a:lnT w="4763" cap="flat" cmpd="sng" algn="ctr">
                      <a:solidFill>
                        <a:srgbClr val="10A013"/>
                      </a:solidFill>
                      <a:prstDash val="solid"/>
                      <a:round/>
                      <a:headEnd type="none" w="med" len="med"/>
                      <a:tailEnd type="none" w="med" len="med"/>
                    </a:lnT>
                    <a:lnB w="4763" cap="flat" cmpd="sng" algn="ctr">
                      <a:solidFill>
                        <a:srgbClr val="40A013"/>
                      </a:solidFill>
                      <a:prstDash val="solid"/>
                      <a:round/>
                      <a:headEnd type="none" w="med" len="med"/>
                      <a:tailEnd type="none" w="med" len="med"/>
                    </a:lnB>
                  </a:tcPr>
                </a:tc>
                <a:tc>
                  <a:txBody>
                    <a:bodyPr/>
                    <a:lstStyle/>
                    <a:p>
                      <a:pPr algn="ctr" fontAlgn="t"/>
                      <a:r>
                        <a:rPr lang="en-GB" sz="1600">
                          <a:effectLst/>
                        </a:rPr>
                        <a:t>1200</a:t>
                      </a:r>
                    </a:p>
                  </a:txBody>
                  <a:tcPr marL="23171" marR="23171" marT="17378" marB="17378">
                    <a:lnL w="12700" cap="flat" cmpd="sng" algn="ctr">
                      <a:solidFill>
                        <a:srgbClr val="60A113"/>
                      </a:solidFill>
                      <a:prstDash val="solid"/>
                      <a:round/>
                      <a:headEnd type="none" w="med" len="med"/>
                      <a:tailEnd type="none" w="med" len="med"/>
                    </a:lnL>
                    <a:lnR w="12700" cap="flat" cmpd="sng" algn="ctr">
                      <a:solidFill>
                        <a:srgbClr val="109D13"/>
                      </a:solidFill>
                      <a:prstDash val="solid"/>
                      <a:round/>
                      <a:headEnd type="none" w="med" len="med"/>
                      <a:tailEnd type="none" w="med" len="med"/>
                    </a:lnR>
                    <a:lnT w="4763" cap="flat" cmpd="sng" algn="ctr">
                      <a:solidFill>
                        <a:srgbClr val="C09E13"/>
                      </a:solidFill>
                      <a:prstDash val="solid"/>
                      <a:round/>
                      <a:headEnd type="none" w="med" len="med"/>
                      <a:tailEnd type="none" w="med" len="med"/>
                    </a:lnT>
                    <a:lnB w="4763" cap="flat" cmpd="sng" algn="ctr">
                      <a:solidFill>
                        <a:srgbClr val="90A113"/>
                      </a:solidFill>
                      <a:prstDash val="solid"/>
                      <a:round/>
                      <a:headEnd type="none" w="med" len="med"/>
                      <a:tailEnd type="none" w="med" len="med"/>
                    </a:lnB>
                  </a:tcPr>
                </a:tc>
                <a:extLst>
                  <a:ext uri="{0D108BD9-81ED-4DB2-BD59-A6C34878D82A}">
                    <a16:rowId xmlns:a16="http://schemas.microsoft.com/office/drawing/2014/main" val="3944933365"/>
                  </a:ext>
                </a:extLst>
              </a:tr>
              <a:tr h="292482">
                <a:tc>
                  <a:txBody>
                    <a:bodyPr/>
                    <a:lstStyle/>
                    <a:p>
                      <a:pPr algn="ctr" fontAlgn="t"/>
                      <a:r>
                        <a:rPr lang="en-GB" sz="1600">
                          <a:effectLst/>
                        </a:rPr>
                        <a:t>DW2500c</a:t>
                      </a:r>
                    </a:p>
                  </a:txBody>
                  <a:tcPr marL="23171" marR="23171" marT="17378" marB="17378">
                    <a:lnL w="12700" cap="flat" cmpd="sng" algn="ctr">
                      <a:solidFill>
                        <a:srgbClr val="20A213"/>
                      </a:solidFill>
                      <a:prstDash val="solid"/>
                      <a:round/>
                      <a:headEnd type="none" w="med" len="med"/>
                      <a:tailEnd type="none" w="med" len="med"/>
                    </a:lnL>
                    <a:lnR w="12700" cap="flat" cmpd="sng" algn="ctr">
                      <a:solidFill>
                        <a:srgbClr val="509F13"/>
                      </a:solidFill>
                      <a:prstDash val="solid"/>
                      <a:round/>
                      <a:headEnd type="none" w="med" len="med"/>
                      <a:tailEnd type="none" w="med" len="med"/>
                    </a:lnR>
                    <a:lnT w="4763" cap="flat" cmpd="sng" algn="ctr">
                      <a:solidFill>
                        <a:srgbClr val="60A113"/>
                      </a:solidFill>
                      <a:prstDash val="solid"/>
                      <a:round/>
                      <a:headEnd type="none" w="med" len="med"/>
                      <a:tailEnd type="none" w="med" len="med"/>
                    </a:lnT>
                    <a:lnB w="4763" cap="flat" cmpd="sng" algn="ctr">
                      <a:solidFill>
                        <a:srgbClr val="109D13"/>
                      </a:solidFill>
                      <a:prstDash val="solid"/>
                      <a:round/>
                      <a:headEnd type="none" w="med" len="med"/>
                      <a:tailEnd type="none" w="med" len="med"/>
                    </a:lnB>
                  </a:tcPr>
                </a:tc>
                <a:tc>
                  <a:txBody>
                    <a:bodyPr/>
                    <a:lstStyle/>
                    <a:p>
                      <a:pPr algn="ctr" fontAlgn="t"/>
                      <a:r>
                        <a:rPr lang="en-GB" sz="1600">
                          <a:effectLst/>
                        </a:rPr>
                        <a:t>5</a:t>
                      </a:r>
                    </a:p>
                  </a:txBody>
                  <a:tcPr marL="23171" marR="23171" marT="17378" marB="17378">
                    <a:lnL w="12700" cap="flat" cmpd="sng" algn="ctr">
                      <a:solidFill>
                        <a:srgbClr val="509F13"/>
                      </a:solidFill>
                      <a:prstDash val="solid"/>
                      <a:round/>
                      <a:headEnd type="none" w="med" len="med"/>
                      <a:tailEnd type="none" w="med" len="med"/>
                    </a:lnL>
                    <a:lnR w="12700" cap="flat" cmpd="sng" algn="ctr">
                      <a:solidFill>
                        <a:srgbClr val="10A013"/>
                      </a:solidFill>
                      <a:prstDash val="solid"/>
                      <a:round/>
                      <a:headEnd type="none" w="med" len="med"/>
                      <a:tailEnd type="none" w="med" len="med"/>
                    </a:lnR>
                    <a:lnT w="4763" cap="flat" cmpd="sng" algn="ctr">
                      <a:solidFill>
                        <a:srgbClr val="C09E13"/>
                      </a:solidFill>
                      <a:prstDash val="solid"/>
                      <a:round/>
                      <a:headEnd type="none" w="med" len="med"/>
                      <a:tailEnd type="none" w="med" len="med"/>
                    </a:lnT>
                    <a:lnB w="4763" cap="flat" cmpd="sng" algn="ctr">
                      <a:solidFill>
                        <a:srgbClr val="D0A013"/>
                      </a:solidFill>
                      <a:prstDash val="solid"/>
                      <a:round/>
                      <a:headEnd type="none" w="med" len="med"/>
                      <a:tailEnd type="none" w="med" len="med"/>
                    </a:lnB>
                  </a:tcPr>
                </a:tc>
                <a:tc>
                  <a:txBody>
                    <a:bodyPr/>
                    <a:lstStyle/>
                    <a:p>
                      <a:pPr algn="ctr" fontAlgn="t"/>
                      <a:r>
                        <a:rPr lang="en-GB" sz="1600">
                          <a:effectLst/>
                        </a:rPr>
                        <a:t>12</a:t>
                      </a:r>
                    </a:p>
                  </a:txBody>
                  <a:tcPr marL="23171" marR="23171" marT="17378" marB="17378">
                    <a:lnL w="12700" cap="flat" cmpd="sng" algn="ctr">
                      <a:solidFill>
                        <a:srgbClr val="10A013"/>
                      </a:solidFill>
                      <a:prstDash val="solid"/>
                      <a:round/>
                      <a:headEnd type="none" w="med" len="med"/>
                      <a:tailEnd type="none" w="med" len="med"/>
                    </a:lnL>
                    <a:lnR w="12700" cap="flat" cmpd="sng" algn="ctr">
                      <a:solidFill>
                        <a:srgbClr val="E0A213"/>
                      </a:solidFill>
                      <a:prstDash val="solid"/>
                      <a:round/>
                      <a:headEnd type="none" w="med" len="med"/>
                      <a:tailEnd type="none" w="med" len="med"/>
                    </a:lnR>
                    <a:lnT w="4763" cap="flat" cmpd="sng" algn="ctr">
                      <a:solidFill>
                        <a:srgbClr val="40A013"/>
                      </a:solidFill>
                      <a:prstDash val="solid"/>
                      <a:round/>
                      <a:headEnd type="none" w="med" len="med"/>
                      <a:tailEnd type="none" w="med" len="med"/>
                    </a:lnT>
                    <a:lnB w="4763" cap="flat" cmpd="sng" algn="ctr">
                      <a:solidFill>
                        <a:srgbClr val="409D13"/>
                      </a:solidFill>
                      <a:prstDash val="solid"/>
                      <a:round/>
                      <a:headEnd type="none" w="med" len="med"/>
                      <a:tailEnd type="none" w="med" len="med"/>
                    </a:lnB>
                  </a:tcPr>
                </a:tc>
                <a:tc>
                  <a:txBody>
                    <a:bodyPr/>
                    <a:lstStyle/>
                    <a:p>
                      <a:pPr algn="ctr" fontAlgn="t"/>
                      <a:r>
                        <a:rPr lang="en-GB" sz="1600">
                          <a:effectLst/>
                        </a:rPr>
                        <a:t>1500</a:t>
                      </a:r>
                    </a:p>
                  </a:txBody>
                  <a:tcPr marL="23171" marR="23171" marT="17378" marB="17378">
                    <a:lnL w="12700" cap="flat" cmpd="sng" algn="ctr">
                      <a:solidFill>
                        <a:srgbClr val="E0A213"/>
                      </a:solidFill>
                      <a:prstDash val="solid"/>
                      <a:round/>
                      <a:headEnd type="none" w="med" len="med"/>
                      <a:tailEnd type="none" w="med" len="med"/>
                    </a:lnL>
                    <a:lnR w="12700" cap="flat" cmpd="sng" algn="ctr">
                      <a:solidFill>
                        <a:srgbClr val="509F13"/>
                      </a:solidFill>
                      <a:prstDash val="solid"/>
                      <a:round/>
                      <a:headEnd type="none" w="med" len="med"/>
                      <a:tailEnd type="none" w="med" len="med"/>
                    </a:lnR>
                    <a:lnT w="4763" cap="flat" cmpd="sng" algn="ctr">
                      <a:solidFill>
                        <a:srgbClr val="90A113"/>
                      </a:solidFill>
                      <a:prstDash val="solid"/>
                      <a:round/>
                      <a:headEnd type="none" w="med" len="med"/>
                      <a:tailEnd type="none" w="med" len="med"/>
                    </a:lnT>
                    <a:lnB w="4763" cap="flat" cmpd="sng" algn="ctr">
                      <a:solidFill>
                        <a:srgbClr val="E0A213"/>
                      </a:solidFill>
                      <a:prstDash val="solid"/>
                      <a:round/>
                      <a:headEnd type="none" w="med" len="med"/>
                      <a:tailEnd type="none" w="med" len="med"/>
                    </a:lnB>
                  </a:tcPr>
                </a:tc>
                <a:extLst>
                  <a:ext uri="{0D108BD9-81ED-4DB2-BD59-A6C34878D82A}">
                    <a16:rowId xmlns:a16="http://schemas.microsoft.com/office/drawing/2014/main" val="1678981770"/>
                  </a:ext>
                </a:extLst>
              </a:tr>
              <a:tr h="292482">
                <a:tc>
                  <a:txBody>
                    <a:bodyPr/>
                    <a:lstStyle/>
                    <a:p>
                      <a:pPr algn="ctr" fontAlgn="t"/>
                      <a:r>
                        <a:rPr lang="en-GB" sz="1600">
                          <a:effectLst/>
                        </a:rPr>
                        <a:t>DW3000c</a:t>
                      </a:r>
                    </a:p>
                  </a:txBody>
                  <a:tcPr marL="23171" marR="23171" marT="17378" marB="17378">
                    <a:lnL w="12700" cap="flat" cmpd="sng" algn="ctr">
                      <a:solidFill>
                        <a:srgbClr val="E0A213"/>
                      </a:solidFill>
                      <a:prstDash val="solid"/>
                      <a:round/>
                      <a:headEnd type="none" w="med" len="med"/>
                      <a:tailEnd type="none" w="med" len="med"/>
                    </a:lnL>
                    <a:lnR w="12700" cap="flat" cmpd="sng" algn="ctr">
                      <a:solidFill>
                        <a:srgbClr val="A0A013"/>
                      </a:solidFill>
                      <a:prstDash val="solid"/>
                      <a:round/>
                      <a:headEnd type="none" w="med" len="med"/>
                      <a:tailEnd type="none" w="med" len="med"/>
                    </a:lnR>
                    <a:lnT w="4763" cap="flat" cmpd="sng" algn="ctr">
                      <a:solidFill>
                        <a:srgbClr val="109D13"/>
                      </a:solidFill>
                      <a:prstDash val="solid"/>
                      <a:round/>
                      <a:headEnd type="none" w="med" len="med"/>
                      <a:tailEnd type="none" w="med" len="med"/>
                    </a:lnT>
                    <a:lnB w="4763" cap="flat" cmpd="sng" algn="ctr">
                      <a:solidFill>
                        <a:srgbClr val="109D13"/>
                      </a:solidFill>
                      <a:prstDash val="solid"/>
                      <a:round/>
                      <a:headEnd type="none" w="med" len="med"/>
                      <a:tailEnd type="none" w="med" len="med"/>
                    </a:lnB>
                  </a:tcPr>
                </a:tc>
                <a:tc>
                  <a:txBody>
                    <a:bodyPr/>
                    <a:lstStyle/>
                    <a:p>
                      <a:pPr algn="ctr" fontAlgn="t"/>
                      <a:r>
                        <a:rPr lang="en-GB" sz="1600">
                          <a:effectLst/>
                        </a:rPr>
                        <a:t>6</a:t>
                      </a:r>
                    </a:p>
                  </a:txBody>
                  <a:tcPr marL="23171" marR="23171" marT="17378" marB="17378">
                    <a:lnL w="12700" cap="flat" cmpd="sng" algn="ctr">
                      <a:solidFill>
                        <a:srgbClr val="A0A013"/>
                      </a:solidFill>
                      <a:prstDash val="solid"/>
                      <a:round/>
                      <a:headEnd type="none" w="med" len="med"/>
                      <a:tailEnd type="none" w="med" len="med"/>
                    </a:lnL>
                    <a:lnR w="12700" cap="flat" cmpd="sng" algn="ctr">
                      <a:solidFill>
                        <a:srgbClr val="D0A013"/>
                      </a:solidFill>
                      <a:prstDash val="solid"/>
                      <a:round/>
                      <a:headEnd type="none" w="med" len="med"/>
                      <a:tailEnd type="none" w="med" len="med"/>
                    </a:lnR>
                    <a:lnT w="4763" cap="flat" cmpd="sng" algn="ctr">
                      <a:solidFill>
                        <a:srgbClr val="D0A013"/>
                      </a:solidFill>
                      <a:prstDash val="solid"/>
                      <a:round/>
                      <a:headEnd type="none" w="med" len="med"/>
                      <a:tailEnd type="none" w="med" len="med"/>
                    </a:lnT>
                    <a:lnB w="4763" cap="flat" cmpd="sng" algn="ctr">
                      <a:solidFill>
                        <a:srgbClr val="409D13"/>
                      </a:solidFill>
                      <a:prstDash val="solid"/>
                      <a:round/>
                      <a:headEnd type="none" w="med" len="med"/>
                      <a:tailEnd type="none" w="med" len="med"/>
                    </a:lnB>
                  </a:tcPr>
                </a:tc>
                <a:tc>
                  <a:txBody>
                    <a:bodyPr/>
                    <a:lstStyle/>
                    <a:p>
                      <a:pPr algn="ctr" fontAlgn="t"/>
                      <a:r>
                        <a:rPr lang="en-GB" sz="1600">
                          <a:effectLst/>
                        </a:rPr>
                        <a:t>10</a:t>
                      </a:r>
                    </a:p>
                  </a:txBody>
                  <a:tcPr marL="23171" marR="23171" marT="17378" marB="17378">
                    <a:lnL w="12700" cap="flat" cmpd="sng" algn="ctr">
                      <a:solidFill>
                        <a:srgbClr val="D0A013"/>
                      </a:solidFill>
                      <a:prstDash val="solid"/>
                      <a:round/>
                      <a:headEnd type="none" w="med" len="med"/>
                      <a:tailEnd type="none" w="med" len="med"/>
                    </a:lnL>
                    <a:lnR w="12700" cap="flat" cmpd="sng" algn="ctr">
                      <a:solidFill>
                        <a:srgbClr val="90A113"/>
                      </a:solidFill>
                      <a:prstDash val="solid"/>
                      <a:round/>
                      <a:headEnd type="none" w="med" len="med"/>
                      <a:tailEnd type="none" w="med" len="med"/>
                    </a:lnR>
                    <a:lnT w="4763" cap="flat" cmpd="sng" algn="ctr">
                      <a:solidFill>
                        <a:srgbClr val="409D13"/>
                      </a:solidFill>
                      <a:prstDash val="solid"/>
                      <a:round/>
                      <a:headEnd type="none" w="med" len="med"/>
                      <a:tailEnd type="none" w="med" len="med"/>
                    </a:lnT>
                    <a:lnB w="4763" cap="flat" cmpd="sng" algn="ctr">
                      <a:solidFill>
                        <a:srgbClr val="60A413"/>
                      </a:solidFill>
                      <a:prstDash val="solid"/>
                      <a:round/>
                      <a:headEnd type="none" w="med" len="med"/>
                      <a:tailEnd type="none" w="med" len="med"/>
                    </a:lnB>
                  </a:tcPr>
                </a:tc>
                <a:tc>
                  <a:txBody>
                    <a:bodyPr/>
                    <a:lstStyle/>
                    <a:p>
                      <a:pPr algn="ctr" fontAlgn="t"/>
                      <a:r>
                        <a:rPr lang="en-GB" sz="1600">
                          <a:effectLst/>
                        </a:rPr>
                        <a:t>1800</a:t>
                      </a:r>
                    </a:p>
                  </a:txBody>
                  <a:tcPr marL="23171" marR="23171" marT="17378" marB="17378">
                    <a:lnL w="12700" cap="flat" cmpd="sng" algn="ctr">
                      <a:solidFill>
                        <a:srgbClr val="90A113"/>
                      </a:solidFill>
                      <a:prstDash val="solid"/>
                      <a:round/>
                      <a:headEnd type="none" w="med" len="med"/>
                      <a:tailEnd type="none" w="med" len="med"/>
                    </a:lnL>
                    <a:lnR w="12700" cap="flat" cmpd="sng" algn="ctr">
                      <a:solidFill>
                        <a:srgbClr val="20A213"/>
                      </a:solidFill>
                      <a:prstDash val="solid"/>
                      <a:round/>
                      <a:headEnd type="none" w="med" len="med"/>
                      <a:tailEnd type="none" w="med" len="med"/>
                    </a:lnR>
                    <a:lnT w="4763" cap="flat" cmpd="sng" algn="ctr">
                      <a:solidFill>
                        <a:srgbClr val="E0A213"/>
                      </a:solidFill>
                      <a:prstDash val="solid"/>
                      <a:round/>
                      <a:headEnd type="none" w="med" len="med"/>
                      <a:tailEnd type="none" w="med" len="med"/>
                    </a:lnT>
                    <a:lnB w="4763" cap="flat" cmpd="sng" algn="ctr">
                      <a:solidFill>
                        <a:srgbClr val="B0A813"/>
                      </a:solidFill>
                      <a:prstDash val="solid"/>
                      <a:round/>
                      <a:headEnd type="none" w="med" len="med"/>
                      <a:tailEnd type="none" w="med" len="med"/>
                    </a:lnB>
                  </a:tcPr>
                </a:tc>
                <a:extLst>
                  <a:ext uri="{0D108BD9-81ED-4DB2-BD59-A6C34878D82A}">
                    <a16:rowId xmlns:a16="http://schemas.microsoft.com/office/drawing/2014/main" val="2778805807"/>
                  </a:ext>
                </a:extLst>
              </a:tr>
              <a:tr h="292482">
                <a:tc>
                  <a:txBody>
                    <a:bodyPr/>
                    <a:lstStyle/>
                    <a:p>
                      <a:pPr algn="ctr" fontAlgn="t"/>
                      <a:r>
                        <a:rPr lang="en-GB" sz="1600">
                          <a:effectLst/>
                        </a:rPr>
                        <a:t>DW5000c</a:t>
                      </a:r>
                    </a:p>
                  </a:txBody>
                  <a:tcPr marL="23171" marR="23171" marT="17378" marB="17378">
                    <a:lnL w="12700" cap="flat" cmpd="sng" algn="ctr">
                      <a:solidFill>
                        <a:srgbClr val="20A213"/>
                      </a:solidFill>
                      <a:prstDash val="solid"/>
                      <a:round/>
                      <a:headEnd type="none" w="med" len="med"/>
                      <a:tailEnd type="none" w="med" len="med"/>
                    </a:lnL>
                    <a:lnR w="12700" cap="flat" cmpd="sng" algn="ctr">
                      <a:solidFill>
                        <a:srgbClr val="E0A213"/>
                      </a:solidFill>
                      <a:prstDash val="solid"/>
                      <a:round/>
                      <a:headEnd type="none" w="med" len="med"/>
                      <a:tailEnd type="none" w="med" len="med"/>
                    </a:lnR>
                    <a:lnT w="4763" cap="flat" cmpd="sng" algn="ctr">
                      <a:solidFill>
                        <a:srgbClr val="109D13"/>
                      </a:solidFill>
                      <a:prstDash val="solid"/>
                      <a:round/>
                      <a:headEnd type="none" w="med" len="med"/>
                      <a:tailEnd type="none" w="med" len="med"/>
                    </a:lnT>
                    <a:lnB w="4763" cap="flat" cmpd="sng" algn="ctr">
                      <a:solidFill>
                        <a:srgbClr val="50A513"/>
                      </a:solidFill>
                      <a:prstDash val="solid"/>
                      <a:round/>
                      <a:headEnd type="none" w="med" len="med"/>
                      <a:tailEnd type="none" w="med" len="med"/>
                    </a:lnB>
                  </a:tcPr>
                </a:tc>
                <a:tc>
                  <a:txBody>
                    <a:bodyPr/>
                    <a:lstStyle/>
                    <a:p>
                      <a:pPr algn="ctr" fontAlgn="t"/>
                      <a:r>
                        <a:rPr lang="en-GB" sz="1600">
                          <a:effectLst/>
                        </a:rPr>
                        <a:t>10</a:t>
                      </a:r>
                    </a:p>
                  </a:txBody>
                  <a:tcPr marL="23171" marR="23171" marT="17378" marB="17378">
                    <a:lnL w="12700" cap="flat" cmpd="sng" algn="ctr">
                      <a:solidFill>
                        <a:srgbClr val="E0A213"/>
                      </a:solidFill>
                      <a:prstDash val="solid"/>
                      <a:round/>
                      <a:headEnd type="none" w="med" len="med"/>
                      <a:tailEnd type="none" w="med" len="med"/>
                    </a:lnL>
                    <a:lnR w="12700" cap="flat" cmpd="sng" algn="ctr">
                      <a:solidFill>
                        <a:srgbClr val="E0A513"/>
                      </a:solidFill>
                      <a:prstDash val="solid"/>
                      <a:round/>
                      <a:headEnd type="none" w="med" len="med"/>
                      <a:tailEnd type="none" w="med" len="med"/>
                    </a:lnR>
                    <a:lnT w="4763" cap="flat" cmpd="sng" algn="ctr">
                      <a:solidFill>
                        <a:srgbClr val="409D13"/>
                      </a:solidFill>
                      <a:prstDash val="solid"/>
                      <a:round/>
                      <a:headEnd type="none" w="med" len="med"/>
                      <a:tailEnd type="none" w="med" len="med"/>
                    </a:lnT>
                    <a:lnB w="4763" cap="flat" cmpd="sng" algn="ctr">
                      <a:solidFill>
                        <a:srgbClr val="30A413"/>
                      </a:solidFill>
                      <a:prstDash val="solid"/>
                      <a:round/>
                      <a:headEnd type="none" w="med" len="med"/>
                      <a:tailEnd type="none" w="med" len="med"/>
                    </a:lnB>
                  </a:tcPr>
                </a:tc>
                <a:tc>
                  <a:txBody>
                    <a:bodyPr/>
                    <a:lstStyle/>
                    <a:p>
                      <a:pPr algn="ctr" fontAlgn="t"/>
                      <a:r>
                        <a:rPr lang="en-GB" sz="1600">
                          <a:effectLst/>
                        </a:rPr>
                        <a:t>6</a:t>
                      </a:r>
                    </a:p>
                  </a:txBody>
                  <a:tcPr marL="23171" marR="23171" marT="17378" marB="17378">
                    <a:lnL w="12700" cap="flat" cmpd="sng" algn="ctr">
                      <a:solidFill>
                        <a:srgbClr val="E0A513"/>
                      </a:solidFill>
                      <a:prstDash val="solid"/>
                      <a:round/>
                      <a:headEnd type="none" w="med" len="med"/>
                      <a:tailEnd type="none" w="med" len="med"/>
                    </a:lnL>
                    <a:lnR w="12700" cap="flat" cmpd="sng" algn="ctr">
                      <a:solidFill>
                        <a:srgbClr val="50A813"/>
                      </a:solidFill>
                      <a:prstDash val="solid"/>
                      <a:round/>
                      <a:headEnd type="none" w="med" len="med"/>
                      <a:tailEnd type="none" w="med" len="med"/>
                    </a:lnR>
                    <a:lnT w="4763" cap="flat" cmpd="sng" algn="ctr">
                      <a:solidFill>
                        <a:srgbClr val="60A413"/>
                      </a:solidFill>
                      <a:prstDash val="solid"/>
                      <a:round/>
                      <a:headEnd type="none" w="med" len="med"/>
                      <a:tailEnd type="none" w="med" len="med"/>
                    </a:lnT>
                    <a:lnB w="4763" cap="flat" cmpd="sng" algn="ctr">
                      <a:solidFill>
                        <a:srgbClr val="90A413"/>
                      </a:solidFill>
                      <a:prstDash val="solid"/>
                      <a:round/>
                      <a:headEnd type="none" w="med" len="med"/>
                      <a:tailEnd type="none" w="med" len="med"/>
                    </a:lnB>
                  </a:tcPr>
                </a:tc>
                <a:tc>
                  <a:txBody>
                    <a:bodyPr/>
                    <a:lstStyle/>
                    <a:p>
                      <a:pPr algn="ctr" fontAlgn="t"/>
                      <a:r>
                        <a:rPr lang="en-GB" sz="1600">
                          <a:effectLst/>
                        </a:rPr>
                        <a:t>3000</a:t>
                      </a:r>
                    </a:p>
                  </a:txBody>
                  <a:tcPr marL="23171" marR="23171" marT="17378" marB="17378">
                    <a:lnL w="12700" cap="flat" cmpd="sng" algn="ctr">
                      <a:solidFill>
                        <a:srgbClr val="50A813"/>
                      </a:solidFill>
                      <a:prstDash val="solid"/>
                      <a:round/>
                      <a:headEnd type="none" w="med" len="med"/>
                      <a:tailEnd type="none" w="med" len="med"/>
                    </a:lnL>
                    <a:lnR w="12700" cap="flat" cmpd="sng" algn="ctr">
                      <a:solidFill>
                        <a:srgbClr val="80A813"/>
                      </a:solidFill>
                      <a:prstDash val="solid"/>
                      <a:round/>
                      <a:headEnd type="none" w="med" len="med"/>
                      <a:tailEnd type="none" w="med" len="med"/>
                    </a:lnR>
                    <a:lnT w="4763" cap="flat" cmpd="sng" algn="ctr">
                      <a:solidFill>
                        <a:srgbClr val="B0A813"/>
                      </a:solidFill>
                      <a:prstDash val="solid"/>
                      <a:round/>
                      <a:headEnd type="none" w="med" len="med"/>
                      <a:tailEnd type="none" w="med" len="med"/>
                    </a:lnT>
                    <a:lnB w="4763" cap="flat" cmpd="sng" algn="ctr">
                      <a:solidFill>
                        <a:srgbClr val="B0A813"/>
                      </a:solidFill>
                      <a:prstDash val="solid"/>
                      <a:round/>
                      <a:headEnd type="none" w="med" len="med"/>
                      <a:tailEnd type="none" w="med" len="med"/>
                    </a:lnB>
                  </a:tcPr>
                </a:tc>
                <a:extLst>
                  <a:ext uri="{0D108BD9-81ED-4DB2-BD59-A6C34878D82A}">
                    <a16:rowId xmlns:a16="http://schemas.microsoft.com/office/drawing/2014/main" val="2950418808"/>
                  </a:ext>
                </a:extLst>
              </a:tr>
              <a:tr h="292482">
                <a:tc>
                  <a:txBody>
                    <a:bodyPr/>
                    <a:lstStyle/>
                    <a:p>
                      <a:pPr algn="ctr" fontAlgn="t"/>
                      <a:r>
                        <a:rPr lang="en-GB" sz="1600">
                          <a:effectLst/>
                        </a:rPr>
                        <a:t>DW6000c</a:t>
                      </a:r>
                    </a:p>
                  </a:txBody>
                  <a:tcPr marL="23171" marR="23171" marT="17378" marB="17378">
                    <a:lnL w="12700" cap="flat" cmpd="sng" algn="ctr">
                      <a:solidFill>
                        <a:srgbClr val="40A313"/>
                      </a:solidFill>
                      <a:prstDash val="solid"/>
                      <a:round/>
                      <a:headEnd type="none" w="med" len="med"/>
                      <a:tailEnd type="none" w="med" len="med"/>
                    </a:lnL>
                    <a:lnR w="12700" cap="flat" cmpd="sng" algn="ctr">
                      <a:solidFill>
                        <a:srgbClr val="90A413"/>
                      </a:solidFill>
                      <a:prstDash val="solid"/>
                      <a:round/>
                      <a:headEnd type="none" w="med" len="med"/>
                      <a:tailEnd type="none" w="med" len="med"/>
                    </a:lnR>
                    <a:lnT w="4763" cap="flat" cmpd="sng" algn="ctr">
                      <a:solidFill>
                        <a:srgbClr val="50A513"/>
                      </a:solidFill>
                      <a:prstDash val="solid"/>
                      <a:round/>
                      <a:headEnd type="none" w="med" len="med"/>
                      <a:tailEnd type="none" w="med" len="med"/>
                    </a:lnT>
                    <a:lnB w="4763" cap="flat" cmpd="sng" algn="ctr">
                      <a:solidFill>
                        <a:srgbClr val="C0A413"/>
                      </a:solidFill>
                      <a:prstDash val="solid"/>
                      <a:round/>
                      <a:headEnd type="none" w="med" len="med"/>
                      <a:tailEnd type="none" w="med" len="med"/>
                    </a:lnB>
                  </a:tcPr>
                </a:tc>
                <a:tc>
                  <a:txBody>
                    <a:bodyPr/>
                    <a:lstStyle/>
                    <a:p>
                      <a:pPr algn="ctr" fontAlgn="t"/>
                      <a:r>
                        <a:rPr lang="en-GB" sz="1600">
                          <a:effectLst/>
                        </a:rPr>
                        <a:t>12</a:t>
                      </a:r>
                    </a:p>
                  </a:txBody>
                  <a:tcPr marL="23171" marR="23171" marT="17378" marB="17378">
                    <a:lnL w="12700" cap="flat" cmpd="sng" algn="ctr">
                      <a:solidFill>
                        <a:srgbClr val="90A413"/>
                      </a:solidFill>
                      <a:prstDash val="solid"/>
                      <a:round/>
                      <a:headEnd type="none" w="med" len="med"/>
                      <a:tailEnd type="none" w="med" len="med"/>
                    </a:lnL>
                    <a:lnR w="12700" cap="flat" cmpd="sng" algn="ctr">
                      <a:solidFill>
                        <a:srgbClr val="F0A413"/>
                      </a:solidFill>
                      <a:prstDash val="solid"/>
                      <a:round/>
                      <a:headEnd type="none" w="med" len="med"/>
                      <a:tailEnd type="none" w="med" len="med"/>
                    </a:lnR>
                    <a:lnT w="4763" cap="flat" cmpd="sng" algn="ctr">
                      <a:solidFill>
                        <a:srgbClr val="30A413"/>
                      </a:solidFill>
                      <a:prstDash val="solid"/>
                      <a:round/>
                      <a:headEnd type="none" w="med" len="med"/>
                      <a:tailEnd type="none" w="med" len="med"/>
                    </a:lnT>
                    <a:lnB w="4763" cap="flat" cmpd="sng" algn="ctr">
                      <a:solidFill>
                        <a:srgbClr val="E0A513"/>
                      </a:solidFill>
                      <a:prstDash val="solid"/>
                      <a:round/>
                      <a:headEnd type="none" w="med" len="med"/>
                      <a:tailEnd type="none" w="med" len="med"/>
                    </a:lnB>
                  </a:tcPr>
                </a:tc>
                <a:tc>
                  <a:txBody>
                    <a:bodyPr/>
                    <a:lstStyle/>
                    <a:p>
                      <a:pPr algn="ctr" fontAlgn="t"/>
                      <a:r>
                        <a:rPr lang="en-GB" sz="1600">
                          <a:effectLst/>
                        </a:rPr>
                        <a:t>5</a:t>
                      </a:r>
                    </a:p>
                  </a:txBody>
                  <a:tcPr marL="23171" marR="23171" marT="17378" marB="17378">
                    <a:lnL w="12700" cap="flat" cmpd="sng" algn="ctr">
                      <a:solidFill>
                        <a:srgbClr val="F0A413"/>
                      </a:solidFill>
                      <a:prstDash val="solid"/>
                      <a:round/>
                      <a:headEnd type="none" w="med" len="med"/>
                      <a:tailEnd type="none" w="med" len="med"/>
                    </a:lnL>
                    <a:lnR w="12700" cap="flat" cmpd="sng" algn="ctr">
                      <a:solidFill>
                        <a:srgbClr val="E0A813"/>
                      </a:solidFill>
                      <a:prstDash val="solid"/>
                      <a:round/>
                      <a:headEnd type="none" w="med" len="med"/>
                      <a:tailEnd type="none" w="med" len="med"/>
                    </a:lnR>
                    <a:lnT w="4763" cap="flat" cmpd="sng" algn="ctr">
                      <a:solidFill>
                        <a:srgbClr val="90A413"/>
                      </a:solidFill>
                      <a:prstDash val="solid"/>
                      <a:round/>
                      <a:headEnd type="none" w="med" len="med"/>
                      <a:tailEnd type="none" w="med" len="med"/>
                    </a:lnT>
                    <a:lnB w="4763" cap="flat" cmpd="sng" algn="ctr">
                      <a:solidFill>
                        <a:srgbClr val="80A513"/>
                      </a:solidFill>
                      <a:prstDash val="solid"/>
                      <a:round/>
                      <a:headEnd type="none" w="med" len="med"/>
                      <a:tailEnd type="none" w="med" len="med"/>
                    </a:lnB>
                  </a:tcPr>
                </a:tc>
                <a:tc>
                  <a:txBody>
                    <a:bodyPr/>
                    <a:lstStyle/>
                    <a:p>
                      <a:pPr algn="ctr" fontAlgn="t"/>
                      <a:r>
                        <a:rPr lang="en-GB" sz="1600">
                          <a:effectLst/>
                        </a:rPr>
                        <a:t>3600</a:t>
                      </a:r>
                    </a:p>
                  </a:txBody>
                  <a:tcPr marL="23171" marR="23171" marT="17378" marB="17378">
                    <a:lnL w="12700" cap="flat" cmpd="sng" algn="ctr">
                      <a:solidFill>
                        <a:srgbClr val="E0A813"/>
                      </a:solidFill>
                      <a:prstDash val="solid"/>
                      <a:round/>
                      <a:headEnd type="none" w="med" len="med"/>
                      <a:tailEnd type="none" w="med" len="med"/>
                    </a:lnL>
                    <a:lnR w="12700" cap="flat" cmpd="sng" algn="ctr">
                      <a:solidFill>
                        <a:srgbClr val="30A413"/>
                      </a:solidFill>
                      <a:prstDash val="solid"/>
                      <a:round/>
                      <a:headEnd type="none" w="med" len="med"/>
                      <a:tailEnd type="none" w="med" len="med"/>
                    </a:lnR>
                    <a:lnT w="4763" cap="flat" cmpd="sng" algn="ctr">
                      <a:solidFill>
                        <a:srgbClr val="B0A813"/>
                      </a:solidFill>
                      <a:prstDash val="solid"/>
                      <a:round/>
                      <a:headEnd type="none" w="med" len="med"/>
                      <a:tailEnd type="none" w="med" len="med"/>
                    </a:lnT>
                    <a:lnB w="4763" cap="flat" cmpd="sng" algn="ctr">
                      <a:solidFill>
                        <a:srgbClr val="10A313"/>
                      </a:solidFill>
                      <a:prstDash val="solid"/>
                      <a:round/>
                      <a:headEnd type="none" w="med" len="med"/>
                      <a:tailEnd type="none" w="med" len="med"/>
                    </a:lnB>
                  </a:tcPr>
                </a:tc>
                <a:extLst>
                  <a:ext uri="{0D108BD9-81ED-4DB2-BD59-A6C34878D82A}">
                    <a16:rowId xmlns:a16="http://schemas.microsoft.com/office/drawing/2014/main" val="3347124174"/>
                  </a:ext>
                </a:extLst>
              </a:tr>
              <a:tr h="292482">
                <a:tc>
                  <a:txBody>
                    <a:bodyPr/>
                    <a:lstStyle/>
                    <a:p>
                      <a:pPr algn="ctr" fontAlgn="t"/>
                      <a:r>
                        <a:rPr lang="en-GB" sz="1600">
                          <a:effectLst/>
                        </a:rPr>
                        <a:t>DW7500c</a:t>
                      </a:r>
                    </a:p>
                  </a:txBody>
                  <a:tcPr marL="23171" marR="23171" marT="17378" marB="17378">
                    <a:lnL w="12700" cap="flat" cmpd="sng" algn="ctr">
                      <a:solidFill>
                        <a:srgbClr val="30A413"/>
                      </a:solidFill>
                      <a:prstDash val="solid"/>
                      <a:round/>
                      <a:headEnd type="none" w="med" len="med"/>
                      <a:tailEnd type="none" w="med" len="med"/>
                    </a:lnL>
                    <a:lnR w="12700" cap="flat" cmpd="sng" algn="ctr">
                      <a:solidFill>
                        <a:srgbClr val="E0A813"/>
                      </a:solidFill>
                      <a:prstDash val="solid"/>
                      <a:round/>
                      <a:headEnd type="none" w="med" len="med"/>
                      <a:tailEnd type="none" w="med" len="med"/>
                    </a:lnR>
                    <a:lnT w="4763" cap="flat" cmpd="sng" algn="ctr">
                      <a:solidFill>
                        <a:srgbClr val="C0A413"/>
                      </a:solidFill>
                      <a:prstDash val="solid"/>
                      <a:round/>
                      <a:headEnd type="none" w="med" len="med"/>
                      <a:tailEnd type="none" w="med" len="med"/>
                    </a:lnT>
                    <a:lnB w="4763" cap="flat" cmpd="sng" algn="ctr">
                      <a:solidFill>
                        <a:srgbClr val="40A613"/>
                      </a:solidFill>
                      <a:prstDash val="solid"/>
                      <a:round/>
                      <a:headEnd type="none" w="med" len="med"/>
                      <a:tailEnd type="none" w="med" len="med"/>
                    </a:lnB>
                  </a:tcPr>
                </a:tc>
                <a:tc>
                  <a:txBody>
                    <a:bodyPr/>
                    <a:lstStyle/>
                    <a:p>
                      <a:pPr algn="ctr" fontAlgn="t"/>
                      <a:r>
                        <a:rPr lang="en-GB" sz="1600">
                          <a:effectLst/>
                        </a:rPr>
                        <a:t>15</a:t>
                      </a:r>
                    </a:p>
                  </a:txBody>
                  <a:tcPr marL="23171" marR="23171" marT="17378" marB="17378">
                    <a:lnL w="12700" cap="flat" cmpd="sng" algn="ctr">
                      <a:solidFill>
                        <a:srgbClr val="E0A813"/>
                      </a:solidFill>
                      <a:prstDash val="solid"/>
                      <a:round/>
                      <a:headEnd type="none" w="med" len="med"/>
                      <a:tailEnd type="none" w="med" len="med"/>
                    </a:lnL>
                    <a:lnR w="12700" cap="flat" cmpd="sng" algn="ctr">
                      <a:solidFill>
                        <a:srgbClr val="90A413"/>
                      </a:solidFill>
                      <a:prstDash val="solid"/>
                      <a:round/>
                      <a:headEnd type="none" w="med" len="med"/>
                      <a:tailEnd type="none" w="med" len="med"/>
                    </a:lnR>
                    <a:lnT w="4763" cap="flat" cmpd="sng" algn="ctr">
                      <a:solidFill>
                        <a:srgbClr val="E0A513"/>
                      </a:solidFill>
                      <a:prstDash val="solid"/>
                      <a:round/>
                      <a:headEnd type="none" w="med" len="med"/>
                      <a:tailEnd type="none" w="med" len="med"/>
                    </a:lnT>
                    <a:lnB w="4763" cap="flat" cmpd="sng" algn="ctr">
                      <a:solidFill>
                        <a:srgbClr val="C0A413"/>
                      </a:solidFill>
                      <a:prstDash val="solid"/>
                      <a:round/>
                      <a:headEnd type="none" w="med" len="med"/>
                      <a:tailEnd type="none" w="med" len="med"/>
                    </a:lnB>
                  </a:tcPr>
                </a:tc>
                <a:tc>
                  <a:txBody>
                    <a:bodyPr/>
                    <a:lstStyle/>
                    <a:p>
                      <a:pPr algn="ctr" fontAlgn="t"/>
                      <a:r>
                        <a:rPr lang="en-GB" sz="1600">
                          <a:effectLst/>
                        </a:rPr>
                        <a:t>4</a:t>
                      </a:r>
                    </a:p>
                  </a:txBody>
                  <a:tcPr marL="23171" marR="23171" marT="17378" marB="17378">
                    <a:lnL w="12700" cap="flat" cmpd="sng" algn="ctr">
                      <a:solidFill>
                        <a:srgbClr val="90A413"/>
                      </a:solidFill>
                      <a:prstDash val="solid"/>
                      <a:round/>
                      <a:headEnd type="none" w="med" len="med"/>
                      <a:tailEnd type="none" w="med" len="med"/>
                    </a:lnL>
                    <a:lnR w="12700" cap="flat" cmpd="sng" algn="ctr">
                      <a:solidFill>
                        <a:srgbClr val="E0A813"/>
                      </a:solidFill>
                      <a:prstDash val="solid"/>
                      <a:round/>
                      <a:headEnd type="none" w="med" len="med"/>
                      <a:tailEnd type="none" w="med" len="med"/>
                    </a:lnR>
                    <a:lnT w="4763" cap="flat" cmpd="sng" algn="ctr">
                      <a:solidFill>
                        <a:srgbClr val="80A513"/>
                      </a:solidFill>
                      <a:prstDash val="solid"/>
                      <a:round/>
                      <a:headEnd type="none" w="med" len="med"/>
                      <a:tailEnd type="none" w="med" len="med"/>
                    </a:lnT>
                    <a:lnB w="4763" cap="flat" cmpd="sng" algn="ctr">
                      <a:solidFill>
                        <a:srgbClr val="C0A413"/>
                      </a:solidFill>
                      <a:prstDash val="solid"/>
                      <a:round/>
                      <a:headEnd type="none" w="med" len="med"/>
                      <a:tailEnd type="none" w="med" len="med"/>
                    </a:lnB>
                  </a:tcPr>
                </a:tc>
                <a:tc>
                  <a:txBody>
                    <a:bodyPr/>
                    <a:lstStyle/>
                    <a:p>
                      <a:pPr algn="ctr" fontAlgn="t"/>
                      <a:r>
                        <a:rPr lang="en-GB" sz="1600">
                          <a:effectLst/>
                        </a:rPr>
                        <a:t>4500</a:t>
                      </a:r>
                    </a:p>
                  </a:txBody>
                  <a:tcPr marL="23171" marR="23171" marT="17378" marB="17378">
                    <a:lnL w="12700" cap="flat" cmpd="sng" algn="ctr">
                      <a:solidFill>
                        <a:srgbClr val="E0A813"/>
                      </a:solidFill>
                      <a:prstDash val="solid"/>
                      <a:round/>
                      <a:headEnd type="none" w="med" len="med"/>
                      <a:tailEnd type="none" w="med" len="med"/>
                    </a:lnL>
                    <a:lnR w="12700" cap="flat" cmpd="sng" algn="ctr">
                      <a:solidFill>
                        <a:srgbClr val="30A413"/>
                      </a:solidFill>
                      <a:prstDash val="solid"/>
                      <a:round/>
                      <a:headEnd type="none" w="med" len="med"/>
                      <a:tailEnd type="none" w="med" len="med"/>
                    </a:lnR>
                    <a:lnT w="4763" cap="flat" cmpd="sng" algn="ctr">
                      <a:solidFill>
                        <a:srgbClr val="10A313"/>
                      </a:solidFill>
                      <a:prstDash val="solid"/>
                      <a:round/>
                      <a:headEnd type="none" w="med" len="med"/>
                      <a:tailEnd type="none" w="med" len="med"/>
                    </a:lnT>
                    <a:lnB w="4763" cap="flat" cmpd="sng" algn="ctr">
                      <a:solidFill>
                        <a:srgbClr val="C0A413"/>
                      </a:solidFill>
                      <a:prstDash val="solid"/>
                      <a:round/>
                      <a:headEnd type="none" w="med" len="med"/>
                      <a:tailEnd type="none" w="med" len="med"/>
                    </a:lnB>
                  </a:tcPr>
                </a:tc>
                <a:extLst>
                  <a:ext uri="{0D108BD9-81ED-4DB2-BD59-A6C34878D82A}">
                    <a16:rowId xmlns:a16="http://schemas.microsoft.com/office/drawing/2014/main" val="3216574359"/>
                  </a:ext>
                </a:extLst>
              </a:tr>
              <a:tr h="292482">
                <a:tc>
                  <a:txBody>
                    <a:bodyPr/>
                    <a:lstStyle/>
                    <a:p>
                      <a:pPr algn="ctr" fontAlgn="t"/>
                      <a:r>
                        <a:rPr lang="en-GB" sz="1600">
                          <a:effectLst/>
                        </a:rPr>
                        <a:t>DW10000c</a:t>
                      </a:r>
                    </a:p>
                  </a:txBody>
                  <a:tcPr marL="23171" marR="23171" marT="17378" marB="17378">
                    <a:lnL w="12700" cap="flat" cmpd="sng" algn="ctr">
                      <a:solidFill>
                        <a:srgbClr val="E0A513"/>
                      </a:solidFill>
                      <a:prstDash val="solid"/>
                      <a:round/>
                      <a:headEnd type="none" w="med" len="med"/>
                      <a:tailEnd type="none" w="med" len="med"/>
                    </a:lnL>
                    <a:lnR w="12700" cap="flat" cmpd="sng" algn="ctr">
                      <a:solidFill>
                        <a:srgbClr val="90A413"/>
                      </a:solidFill>
                      <a:prstDash val="solid"/>
                      <a:round/>
                      <a:headEnd type="none" w="med" len="med"/>
                      <a:tailEnd type="none" w="med" len="med"/>
                    </a:lnR>
                    <a:lnT w="4763" cap="flat" cmpd="sng" algn="ctr">
                      <a:solidFill>
                        <a:srgbClr val="40A613"/>
                      </a:solidFill>
                      <a:prstDash val="solid"/>
                      <a:round/>
                      <a:headEnd type="none" w="med" len="med"/>
                      <a:tailEnd type="none" w="med" len="med"/>
                    </a:lnT>
                    <a:lnB w="4763" cap="flat" cmpd="sng" algn="ctr">
                      <a:solidFill>
                        <a:srgbClr val="40A313"/>
                      </a:solidFill>
                      <a:prstDash val="solid"/>
                      <a:round/>
                      <a:headEnd type="none" w="med" len="med"/>
                      <a:tailEnd type="none" w="med" len="med"/>
                    </a:lnB>
                  </a:tcPr>
                </a:tc>
                <a:tc>
                  <a:txBody>
                    <a:bodyPr/>
                    <a:lstStyle/>
                    <a:p>
                      <a:pPr algn="ctr" fontAlgn="t"/>
                      <a:r>
                        <a:rPr lang="en-GB" sz="1600">
                          <a:effectLst/>
                        </a:rPr>
                        <a:t>20</a:t>
                      </a:r>
                    </a:p>
                  </a:txBody>
                  <a:tcPr marL="23171" marR="23171" marT="17378" marB="17378">
                    <a:lnL w="12700" cap="flat" cmpd="sng" algn="ctr">
                      <a:solidFill>
                        <a:srgbClr val="90A413"/>
                      </a:solidFill>
                      <a:prstDash val="solid"/>
                      <a:round/>
                      <a:headEnd type="none" w="med" len="med"/>
                      <a:tailEnd type="none" w="med" len="med"/>
                    </a:lnL>
                    <a:lnR w="12700" cap="flat" cmpd="sng" algn="ctr">
                      <a:solidFill>
                        <a:srgbClr val="00A713"/>
                      </a:solidFill>
                      <a:prstDash val="solid"/>
                      <a:round/>
                      <a:headEnd type="none" w="med" len="med"/>
                      <a:tailEnd type="none" w="med" len="med"/>
                    </a:lnR>
                    <a:lnT w="4763" cap="flat" cmpd="sng" algn="ctr">
                      <a:solidFill>
                        <a:srgbClr val="C0A413"/>
                      </a:solidFill>
                      <a:prstDash val="solid"/>
                      <a:round/>
                      <a:headEnd type="none" w="med" len="med"/>
                      <a:tailEnd type="none" w="med" len="med"/>
                    </a:lnT>
                    <a:lnB w="4763" cap="flat" cmpd="sng" algn="ctr">
                      <a:solidFill>
                        <a:srgbClr val="10A613"/>
                      </a:solidFill>
                      <a:prstDash val="solid"/>
                      <a:round/>
                      <a:headEnd type="none" w="med" len="med"/>
                      <a:tailEnd type="none" w="med" len="med"/>
                    </a:lnB>
                  </a:tcPr>
                </a:tc>
                <a:tc>
                  <a:txBody>
                    <a:bodyPr/>
                    <a:lstStyle/>
                    <a:p>
                      <a:pPr algn="ctr" fontAlgn="t"/>
                      <a:r>
                        <a:rPr lang="en-GB" sz="1600" dirty="0">
                          <a:effectLst/>
                        </a:rPr>
                        <a:t>3</a:t>
                      </a:r>
                    </a:p>
                  </a:txBody>
                  <a:tcPr marL="23171" marR="23171" marT="17378" marB="17378">
                    <a:lnL w="12700" cap="flat" cmpd="sng" algn="ctr">
                      <a:solidFill>
                        <a:srgbClr val="00A713"/>
                      </a:solidFill>
                      <a:prstDash val="solid"/>
                      <a:round/>
                      <a:headEnd type="none" w="med" len="med"/>
                      <a:tailEnd type="none" w="med" len="med"/>
                    </a:lnL>
                    <a:lnR w="12700" cap="flat" cmpd="sng" algn="ctr">
                      <a:solidFill>
                        <a:srgbClr val="E0A813"/>
                      </a:solidFill>
                      <a:prstDash val="solid"/>
                      <a:round/>
                      <a:headEnd type="none" w="med" len="med"/>
                      <a:tailEnd type="none" w="med" len="med"/>
                    </a:lnR>
                    <a:lnT w="4763" cap="flat" cmpd="sng" algn="ctr">
                      <a:solidFill>
                        <a:srgbClr val="C0A413"/>
                      </a:solidFill>
                      <a:prstDash val="solid"/>
                      <a:round/>
                      <a:headEnd type="none" w="med" len="med"/>
                      <a:tailEnd type="none" w="med" len="med"/>
                    </a:lnT>
                    <a:lnB w="4763" cap="flat" cmpd="sng" algn="ctr">
                      <a:solidFill>
                        <a:srgbClr val="B0A813"/>
                      </a:solidFill>
                      <a:prstDash val="solid"/>
                      <a:round/>
                      <a:headEnd type="none" w="med" len="med"/>
                      <a:tailEnd type="none" w="med" len="med"/>
                    </a:lnB>
                  </a:tcPr>
                </a:tc>
                <a:tc>
                  <a:txBody>
                    <a:bodyPr/>
                    <a:lstStyle/>
                    <a:p>
                      <a:pPr algn="ctr" fontAlgn="t"/>
                      <a:r>
                        <a:rPr lang="en-GB" sz="1600">
                          <a:effectLst/>
                        </a:rPr>
                        <a:t>6000</a:t>
                      </a:r>
                    </a:p>
                  </a:txBody>
                  <a:tcPr marL="23171" marR="23171" marT="17378" marB="17378">
                    <a:lnL w="12700" cap="flat" cmpd="sng" algn="ctr">
                      <a:solidFill>
                        <a:srgbClr val="E0A813"/>
                      </a:solidFill>
                      <a:prstDash val="solid"/>
                      <a:round/>
                      <a:headEnd type="none" w="med" len="med"/>
                      <a:tailEnd type="none" w="med" len="med"/>
                    </a:lnL>
                    <a:lnR w="12700" cap="flat" cmpd="sng" algn="ctr">
                      <a:solidFill>
                        <a:srgbClr val="90A413"/>
                      </a:solidFill>
                      <a:prstDash val="solid"/>
                      <a:round/>
                      <a:headEnd type="none" w="med" len="med"/>
                      <a:tailEnd type="none" w="med" len="med"/>
                    </a:lnR>
                    <a:lnT w="4763" cap="flat" cmpd="sng" algn="ctr">
                      <a:solidFill>
                        <a:srgbClr val="C0A413"/>
                      </a:solidFill>
                      <a:prstDash val="solid"/>
                      <a:round/>
                      <a:headEnd type="none" w="med" len="med"/>
                      <a:tailEnd type="none" w="med" len="med"/>
                    </a:lnT>
                    <a:lnB w="4763" cap="flat" cmpd="sng" algn="ctr">
                      <a:solidFill>
                        <a:srgbClr val="40A613"/>
                      </a:solidFill>
                      <a:prstDash val="solid"/>
                      <a:round/>
                      <a:headEnd type="none" w="med" len="med"/>
                      <a:tailEnd type="none" w="med" len="med"/>
                    </a:lnB>
                  </a:tcPr>
                </a:tc>
                <a:extLst>
                  <a:ext uri="{0D108BD9-81ED-4DB2-BD59-A6C34878D82A}">
                    <a16:rowId xmlns:a16="http://schemas.microsoft.com/office/drawing/2014/main" val="1478105747"/>
                  </a:ext>
                </a:extLst>
              </a:tr>
              <a:tr h="292482">
                <a:tc>
                  <a:txBody>
                    <a:bodyPr/>
                    <a:lstStyle/>
                    <a:p>
                      <a:pPr algn="ctr" fontAlgn="t"/>
                      <a:r>
                        <a:rPr lang="en-GB" sz="1600">
                          <a:effectLst/>
                        </a:rPr>
                        <a:t>DW15000c</a:t>
                      </a:r>
                    </a:p>
                  </a:txBody>
                  <a:tcPr marL="23171" marR="23171" marT="17378" marB="17378">
                    <a:lnL w="12700" cap="flat" cmpd="sng" algn="ctr">
                      <a:solidFill>
                        <a:srgbClr val="00A713"/>
                      </a:solidFill>
                      <a:prstDash val="solid"/>
                      <a:round/>
                      <a:headEnd type="none" w="med" len="med"/>
                      <a:tailEnd type="none" w="med" len="med"/>
                    </a:lnL>
                    <a:lnR w="12700" cap="flat" cmpd="sng" algn="ctr">
                      <a:solidFill>
                        <a:srgbClr val="B0A813"/>
                      </a:solidFill>
                      <a:prstDash val="solid"/>
                      <a:round/>
                      <a:headEnd type="none" w="med" len="med"/>
                      <a:tailEnd type="none" w="med" len="med"/>
                    </a:lnR>
                    <a:lnT w="4763" cap="flat" cmpd="sng" algn="ctr">
                      <a:solidFill>
                        <a:srgbClr val="40A313"/>
                      </a:solidFill>
                      <a:prstDash val="solid"/>
                      <a:round/>
                      <a:headEnd type="none" w="med" len="med"/>
                      <a:tailEnd type="none" w="med" len="med"/>
                    </a:lnT>
                    <a:lnB w="4763" cap="flat" cmpd="sng" algn="ctr">
                      <a:solidFill>
                        <a:srgbClr val="40A313"/>
                      </a:solidFill>
                      <a:prstDash val="solid"/>
                      <a:round/>
                      <a:headEnd type="none" w="med" len="med"/>
                      <a:tailEnd type="none" w="med" len="med"/>
                    </a:lnB>
                  </a:tcPr>
                </a:tc>
                <a:tc>
                  <a:txBody>
                    <a:bodyPr/>
                    <a:lstStyle/>
                    <a:p>
                      <a:pPr algn="ctr" fontAlgn="t"/>
                      <a:r>
                        <a:rPr lang="en-GB" sz="1600">
                          <a:effectLst/>
                        </a:rPr>
                        <a:t>30</a:t>
                      </a:r>
                    </a:p>
                  </a:txBody>
                  <a:tcPr marL="23171" marR="23171" marT="17378" marB="17378">
                    <a:lnL w="12700" cap="flat" cmpd="sng" algn="ctr">
                      <a:solidFill>
                        <a:srgbClr val="B0A813"/>
                      </a:solidFill>
                      <a:prstDash val="solid"/>
                      <a:round/>
                      <a:headEnd type="none" w="med" len="med"/>
                      <a:tailEnd type="none" w="med" len="med"/>
                    </a:lnL>
                    <a:lnR w="12700" cap="flat" cmpd="sng" algn="ctr">
                      <a:solidFill>
                        <a:srgbClr val="E0A513"/>
                      </a:solidFill>
                      <a:prstDash val="solid"/>
                      <a:round/>
                      <a:headEnd type="none" w="med" len="med"/>
                      <a:tailEnd type="none" w="med" len="med"/>
                    </a:lnR>
                    <a:lnT w="4763" cap="flat" cmpd="sng" algn="ctr">
                      <a:solidFill>
                        <a:srgbClr val="10A613"/>
                      </a:solidFill>
                      <a:prstDash val="solid"/>
                      <a:round/>
                      <a:headEnd type="none" w="med" len="med"/>
                      <a:tailEnd type="none" w="med" len="med"/>
                    </a:lnT>
                    <a:lnB w="4763" cap="flat" cmpd="sng" algn="ctr">
                      <a:solidFill>
                        <a:srgbClr val="40A613"/>
                      </a:solidFill>
                      <a:prstDash val="solid"/>
                      <a:round/>
                      <a:headEnd type="none" w="med" len="med"/>
                      <a:tailEnd type="none" w="med" len="med"/>
                    </a:lnB>
                  </a:tcPr>
                </a:tc>
                <a:tc>
                  <a:txBody>
                    <a:bodyPr/>
                    <a:lstStyle/>
                    <a:p>
                      <a:pPr algn="ctr" fontAlgn="t"/>
                      <a:r>
                        <a:rPr lang="en-GB" sz="1600">
                          <a:effectLst/>
                        </a:rPr>
                        <a:t>2</a:t>
                      </a:r>
                    </a:p>
                  </a:txBody>
                  <a:tcPr marL="23171" marR="23171" marT="17378" marB="17378">
                    <a:lnL w="12700" cap="flat" cmpd="sng" algn="ctr">
                      <a:solidFill>
                        <a:srgbClr val="E0A513"/>
                      </a:solidFill>
                      <a:prstDash val="solid"/>
                      <a:round/>
                      <a:headEnd type="none" w="med" len="med"/>
                      <a:tailEnd type="none" w="med" len="med"/>
                    </a:lnL>
                    <a:lnR w="12700" cap="flat" cmpd="sng" algn="ctr">
                      <a:solidFill>
                        <a:srgbClr val="E0A813"/>
                      </a:solidFill>
                      <a:prstDash val="solid"/>
                      <a:round/>
                      <a:headEnd type="none" w="med" len="med"/>
                      <a:tailEnd type="none" w="med" len="med"/>
                    </a:lnR>
                    <a:lnT w="4763" cap="flat" cmpd="sng" algn="ctr">
                      <a:solidFill>
                        <a:srgbClr val="B0A813"/>
                      </a:solidFill>
                      <a:prstDash val="solid"/>
                      <a:round/>
                      <a:headEnd type="none" w="med" len="med"/>
                      <a:tailEnd type="none" w="med" len="med"/>
                    </a:lnT>
                    <a:lnB w="4763" cap="flat" cmpd="sng" algn="ctr">
                      <a:solidFill>
                        <a:srgbClr val="30AA13"/>
                      </a:solidFill>
                      <a:prstDash val="solid"/>
                      <a:round/>
                      <a:headEnd type="none" w="med" len="med"/>
                      <a:tailEnd type="none" w="med" len="med"/>
                    </a:lnB>
                  </a:tcPr>
                </a:tc>
                <a:tc>
                  <a:txBody>
                    <a:bodyPr/>
                    <a:lstStyle/>
                    <a:p>
                      <a:pPr algn="ctr" fontAlgn="t"/>
                      <a:r>
                        <a:rPr lang="en-GB" sz="1600">
                          <a:effectLst/>
                        </a:rPr>
                        <a:t>9000</a:t>
                      </a:r>
                    </a:p>
                  </a:txBody>
                  <a:tcPr marL="23171" marR="23171" marT="17378" marB="17378">
                    <a:lnL w="12700" cap="flat" cmpd="sng" algn="ctr">
                      <a:solidFill>
                        <a:srgbClr val="E0A813"/>
                      </a:solidFill>
                      <a:prstDash val="solid"/>
                      <a:round/>
                      <a:headEnd type="none" w="med" len="med"/>
                      <a:tailEnd type="none" w="med" len="med"/>
                    </a:lnL>
                    <a:lnR w="12700" cap="flat" cmpd="sng" algn="ctr">
                      <a:solidFill>
                        <a:srgbClr val="10A613"/>
                      </a:solidFill>
                      <a:prstDash val="solid"/>
                      <a:round/>
                      <a:headEnd type="none" w="med" len="med"/>
                      <a:tailEnd type="none" w="med" len="med"/>
                    </a:lnR>
                    <a:lnT w="4763" cap="flat" cmpd="sng" algn="ctr">
                      <a:solidFill>
                        <a:srgbClr val="40A613"/>
                      </a:solidFill>
                      <a:prstDash val="solid"/>
                      <a:round/>
                      <a:headEnd type="none" w="med" len="med"/>
                      <a:tailEnd type="none" w="med" len="med"/>
                    </a:lnT>
                    <a:lnB w="4763" cap="flat" cmpd="sng" algn="ctr">
                      <a:solidFill>
                        <a:srgbClr val="20AB13"/>
                      </a:solidFill>
                      <a:prstDash val="solid"/>
                      <a:round/>
                      <a:headEnd type="none" w="med" len="med"/>
                      <a:tailEnd type="none" w="med" len="med"/>
                    </a:lnB>
                  </a:tcPr>
                </a:tc>
                <a:extLst>
                  <a:ext uri="{0D108BD9-81ED-4DB2-BD59-A6C34878D82A}">
                    <a16:rowId xmlns:a16="http://schemas.microsoft.com/office/drawing/2014/main" val="4263777135"/>
                  </a:ext>
                </a:extLst>
              </a:tr>
              <a:tr h="292482">
                <a:tc>
                  <a:txBody>
                    <a:bodyPr/>
                    <a:lstStyle/>
                    <a:p>
                      <a:pPr algn="ctr" fontAlgn="t"/>
                      <a:r>
                        <a:rPr lang="en-GB" sz="1600">
                          <a:effectLst/>
                        </a:rPr>
                        <a:t>DW30000c</a:t>
                      </a:r>
                    </a:p>
                  </a:txBody>
                  <a:tcPr marL="23171" marR="23171" marT="17378" marB="17378">
                    <a:lnL w="12700" cap="flat" cmpd="sng" algn="ctr">
                      <a:solidFill>
                        <a:srgbClr val="00A713"/>
                      </a:solidFill>
                      <a:prstDash val="solid"/>
                      <a:round/>
                      <a:headEnd type="none" w="med" len="med"/>
                      <a:tailEnd type="none" w="med" len="med"/>
                    </a:lnL>
                    <a:lnR w="12700" cap="flat" cmpd="sng" algn="ctr">
                      <a:solidFill>
                        <a:srgbClr val="40A313"/>
                      </a:solidFill>
                      <a:prstDash val="solid"/>
                      <a:round/>
                      <a:headEnd type="none" w="med" len="med"/>
                      <a:tailEnd type="none" w="med" len="med"/>
                    </a:lnR>
                    <a:lnT w="4763" cap="flat" cmpd="sng" algn="ctr">
                      <a:solidFill>
                        <a:srgbClr val="40A313"/>
                      </a:solidFill>
                      <a:prstDash val="solid"/>
                      <a:round/>
                      <a:headEnd type="none" w="med" len="med"/>
                      <a:tailEnd type="none" w="med" len="med"/>
                    </a:lnT>
                    <a:lnB w="12700" cap="flat" cmpd="sng" algn="ctr">
                      <a:solidFill>
                        <a:srgbClr val="F826E3"/>
                      </a:solidFill>
                      <a:prstDash val="solid"/>
                      <a:round/>
                      <a:headEnd type="none" w="med" len="med"/>
                      <a:tailEnd type="none" w="med" len="med"/>
                    </a:lnB>
                  </a:tcPr>
                </a:tc>
                <a:tc>
                  <a:txBody>
                    <a:bodyPr/>
                    <a:lstStyle/>
                    <a:p>
                      <a:pPr algn="ctr" fontAlgn="t"/>
                      <a:r>
                        <a:rPr lang="en-GB" sz="1600">
                          <a:effectLst/>
                        </a:rPr>
                        <a:t>60</a:t>
                      </a:r>
                    </a:p>
                  </a:txBody>
                  <a:tcPr marL="23171" marR="23171" marT="17378" marB="17378">
                    <a:lnL w="12700" cap="flat" cmpd="sng" algn="ctr">
                      <a:solidFill>
                        <a:srgbClr val="40A313"/>
                      </a:solidFill>
                      <a:prstDash val="solid"/>
                      <a:round/>
                      <a:headEnd type="none" w="med" len="med"/>
                      <a:tailEnd type="none" w="med" len="med"/>
                    </a:lnL>
                    <a:lnR w="12700" cap="flat" cmpd="sng" algn="ctr">
                      <a:solidFill>
                        <a:srgbClr val="10AC13"/>
                      </a:solidFill>
                      <a:prstDash val="solid"/>
                      <a:round/>
                      <a:headEnd type="none" w="med" len="med"/>
                      <a:tailEnd type="none" w="med" len="med"/>
                    </a:lnR>
                    <a:lnT w="4763" cap="flat" cmpd="sng" algn="ctr">
                      <a:solidFill>
                        <a:srgbClr val="40A613"/>
                      </a:solidFill>
                      <a:prstDash val="solid"/>
                      <a:round/>
                      <a:headEnd type="none" w="med" len="med"/>
                      <a:tailEnd type="none" w="med" len="med"/>
                    </a:lnT>
                    <a:lnB w="12700" cap="flat" cmpd="sng" algn="ctr">
                      <a:solidFill>
                        <a:srgbClr val="9827E3"/>
                      </a:solidFill>
                      <a:prstDash val="solid"/>
                      <a:round/>
                      <a:headEnd type="none" w="med" len="med"/>
                      <a:tailEnd type="none" w="med" len="med"/>
                    </a:lnB>
                  </a:tcPr>
                </a:tc>
                <a:tc>
                  <a:txBody>
                    <a:bodyPr/>
                    <a:lstStyle/>
                    <a:p>
                      <a:pPr algn="ctr" fontAlgn="t"/>
                      <a:r>
                        <a:rPr lang="en-GB" sz="1600">
                          <a:effectLst/>
                        </a:rPr>
                        <a:t>1</a:t>
                      </a:r>
                    </a:p>
                  </a:txBody>
                  <a:tcPr marL="23171" marR="23171" marT="17378" marB="17378">
                    <a:lnL w="12700" cap="flat" cmpd="sng" algn="ctr">
                      <a:solidFill>
                        <a:srgbClr val="10AC13"/>
                      </a:solidFill>
                      <a:prstDash val="solid"/>
                      <a:round/>
                      <a:headEnd type="none" w="med" len="med"/>
                      <a:tailEnd type="none" w="med" len="med"/>
                    </a:lnL>
                    <a:lnR w="12700" cap="flat" cmpd="sng" algn="ctr">
                      <a:solidFill>
                        <a:srgbClr val="30AD13"/>
                      </a:solidFill>
                      <a:prstDash val="solid"/>
                      <a:round/>
                      <a:headEnd type="none" w="med" len="med"/>
                      <a:tailEnd type="none" w="med" len="med"/>
                    </a:lnR>
                    <a:lnT w="4763" cap="flat" cmpd="sng" algn="ctr">
                      <a:solidFill>
                        <a:srgbClr val="30AA13"/>
                      </a:solidFill>
                      <a:prstDash val="solid"/>
                      <a:round/>
                      <a:headEnd type="none" w="med" len="med"/>
                      <a:tailEnd type="none" w="med" len="med"/>
                    </a:lnT>
                    <a:lnB w="12700" cap="flat" cmpd="sng" algn="ctr">
                      <a:solidFill>
                        <a:srgbClr val="9827E3"/>
                      </a:solidFill>
                      <a:prstDash val="solid"/>
                      <a:round/>
                      <a:headEnd type="none" w="med" len="med"/>
                      <a:tailEnd type="none" w="med" len="med"/>
                    </a:lnB>
                  </a:tcPr>
                </a:tc>
                <a:tc>
                  <a:txBody>
                    <a:bodyPr/>
                    <a:lstStyle/>
                    <a:p>
                      <a:pPr algn="ctr" fontAlgn="t"/>
                      <a:r>
                        <a:rPr lang="en-GB" sz="1600" dirty="0">
                          <a:effectLst/>
                        </a:rPr>
                        <a:t>18000</a:t>
                      </a:r>
                    </a:p>
                  </a:txBody>
                  <a:tcPr marL="23171" marR="23171" marT="17378" marB="17378">
                    <a:lnL w="12700" cap="flat" cmpd="sng" algn="ctr">
                      <a:solidFill>
                        <a:srgbClr val="30AD13"/>
                      </a:solidFill>
                      <a:prstDash val="solid"/>
                      <a:round/>
                      <a:headEnd type="none" w="med" len="med"/>
                      <a:tailEnd type="none" w="med" len="med"/>
                    </a:lnL>
                    <a:lnR w="12700" cap="flat" cmpd="sng" algn="ctr">
                      <a:solidFill>
                        <a:srgbClr val="60AD13"/>
                      </a:solidFill>
                      <a:prstDash val="solid"/>
                      <a:round/>
                      <a:headEnd type="none" w="med" len="med"/>
                      <a:tailEnd type="none" w="med" len="med"/>
                    </a:lnR>
                    <a:lnT w="4763" cap="flat" cmpd="sng" algn="ctr">
                      <a:solidFill>
                        <a:srgbClr val="20AB13"/>
                      </a:solidFill>
                      <a:prstDash val="solid"/>
                      <a:round/>
                      <a:headEnd type="none" w="med" len="med"/>
                      <a:tailEnd type="none" w="med" len="med"/>
                    </a:lnT>
                    <a:lnB w="12700" cap="flat" cmpd="sng" algn="ctr">
                      <a:solidFill>
                        <a:srgbClr val="D82DE3"/>
                      </a:solidFill>
                      <a:prstDash val="solid"/>
                      <a:round/>
                      <a:headEnd type="none" w="med" len="med"/>
                      <a:tailEnd type="none" w="med" len="med"/>
                    </a:lnB>
                  </a:tcPr>
                </a:tc>
                <a:extLst>
                  <a:ext uri="{0D108BD9-81ED-4DB2-BD59-A6C34878D82A}">
                    <a16:rowId xmlns:a16="http://schemas.microsoft.com/office/drawing/2014/main" val="1147287006"/>
                  </a:ext>
                </a:extLst>
              </a:tr>
            </a:tbl>
          </a:graphicData>
        </a:graphic>
      </p:graphicFrame>
    </p:spTree>
    <p:extLst>
      <p:ext uri="{BB962C8B-B14F-4D97-AF65-F5344CB8AC3E}">
        <p14:creationId xmlns:p14="http://schemas.microsoft.com/office/powerpoint/2010/main" val="117011829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a:t>
            </a:r>
            <a:br>
              <a:rPr lang="en-US" dirty="0"/>
            </a:br>
            <a:r>
              <a:rPr lang="en-US" dirty="0"/>
              <a:t>to SQL DW</a:t>
            </a:r>
          </a:p>
        </p:txBody>
      </p:sp>
      <p:sp>
        <p:nvSpPr>
          <p:cNvPr id="5" name="Text Placeholder 4"/>
          <p:cNvSpPr>
            <a:spLocks noGrp="1"/>
          </p:cNvSpPr>
          <p:nvPr>
            <p:ph type="body" sz="quarter" idx="12"/>
          </p:nvPr>
        </p:nvSpPr>
        <p:spPr/>
        <p:txBody>
          <a:bodyPr/>
          <a:lstStyle/>
          <a:p>
            <a:r>
              <a:rPr lang="en-US" dirty="0"/>
              <a:t>Jan Remko Yntema</a:t>
            </a:r>
          </a:p>
          <a:p>
            <a:r>
              <a:rPr lang="en-US" dirty="0"/>
              <a:t>Data Architect</a:t>
            </a:r>
          </a:p>
          <a:p>
            <a:r>
              <a:rPr lang="en-US" dirty="0" err="1"/>
              <a:t>Ilionx</a:t>
            </a:r>
            <a:endParaRPr lang="en-US" dirty="0"/>
          </a:p>
          <a:p>
            <a:endParaRPr lang="en-US" dirty="0"/>
          </a:p>
          <a:p>
            <a:r>
              <a:rPr lang="en-US" dirty="0"/>
              <a:t>jryntema@ilionx.com</a:t>
            </a:r>
          </a:p>
        </p:txBody>
      </p:sp>
    </p:spTree>
    <p:extLst>
      <p:ext uri="{BB962C8B-B14F-4D97-AF65-F5344CB8AC3E}">
        <p14:creationId xmlns:p14="http://schemas.microsoft.com/office/powerpoint/2010/main" val="277729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D48D8-861D-4D1B-825B-7C6EDC9A14DA}"/>
              </a:ext>
            </a:extLst>
          </p:cNvPr>
          <p:cNvSpPr>
            <a:spLocks noGrp="1"/>
          </p:cNvSpPr>
          <p:nvPr>
            <p:ph type="title"/>
          </p:nvPr>
        </p:nvSpPr>
        <p:spPr/>
        <p:txBody>
          <a:bodyPr/>
          <a:lstStyle/>
          <a:p>
            <a:r>
              <a:rPr lang="en-GB" dirty="0"/>
              <a:t>Gen 1 Compute and Memory</a:t>
            </a:r>
          </a:p>
        </p:txBody>
      </p:sp>
      <p:sp>
        <p:nvSpPr>
          <p:cNvPr id="3" name="Text Placeholder 2">
            <a:extLst>
              <a:ext uri="{FF2B5EF4-FFF2-40B4-BE49-F238E27FC236}">
                <a16:creationId xmlns:a16="http://schemas.microsoft.com/office/drawing/2014/main" id="{4453798E-A01B-47B4-B250-26919A48EDAB}"/>
              </a:ext>
            </a:extLst>
          </p:cNvPr>
          <p:cNvSpPr>
            <a:spLocks noGrp="1"/>
          </p:cNvSpPr>
          <p:nvPr>
            <p:ph type="body" sz="quarter" idx="10"/>
          </p:nvPr>
        </p:nvSpPr>
        <p:spPr/>
        <p:txBody>
          <a:bodyPr/>
          <a:lstStyle/>
          <a:p>
            <a:endParaRPr lang="en-GB" dirty="0"/>
          </a:p>
        </p:txBody>
      </p:sp>
      <p:graphicFrame>
        <p:nvGraphicFramePr>
          <p:cNvPr id="5" name="Table 4">
            <a:extLst>
              <a:ext uri="{FF2B5EF4-FFF2-40B4-BE49-F238E27FC236}">
                <a16:creationId xmlns:a16="http://schemas.microsoft.com/office/drawing/2014/main" id="{073BDD8F-359B-4CB3-BF1E-7D87EF55AE23}"/>
              </a:ext>
            </a:extLst>
          </p:cNvPr>
          <p:cNvGraphicFramePr>
            <a:graphicFrameLocks noGrp="1"/>
          </p:cNvGraphicFramePr>
          <p:nvPr>
            <p:extLst>
              <p:ext uri="{D42A27DB-BD31-4B8C-83A1-F6EECF244321}">
                <p14:modId xmlns:p14="http://schemas.microsoft.com/office/powerpoint/2010/main" val="3508213941"/>
              </p:ext>
            </p:extLst>
          </p:nvPr>
        </p:nvGraphicFramePr>
        <p:xfrm>
          <a:off x="350837" y="1219256"/>
          <a:ext cx="6705600" cy="5295843"/>
        </p:xfrm>
        <a:graphic>
          <a:graphicData uri="http://schemas.openxmlformats.org/drawingml/2006/table">
            <a:tbl>
              <a:tblPr/>
              <a:tblGrid>
                <a:gridCol w="1676400">
                  <a:extLst>
                    <a:ext uri="{9D8B030D-6E8A-4147-A177-3AD203B41FA5}">
                      <a16:colId xmlns:a16="http://schemas.microsoft.com/office/drawing/2014/main" val="1427119110"/>
                    </a:ext>
                  </a:extLst>
                </a:gridCol>
                <a:gridCol w="1676400">
                  <a:extLst>
                    <a:ext uri="{9D8B030D-6E8A-4147-A177-3AD203B41FA5}">
                      <a16:colId xmlns:a16="http://schemas.microsoft.com/office/drawing/2014/main" val="512154025"/>
                    </a:ext>
                  </a:extLst>
                </a:gridCol>
                <a:gridCol w="1676400">
                  <a:extLst>
                    <a:ext uri="{9D8B030D-6E8A-4147-A177-3AD203B41FA5}">
                      <a16:colId xmlns:a16="http://schemas.microsoft.com/office/drawing/2014/main" val="572710776"/>
                    </a:ext>
                  </a:extLst>
                </a:gridCol>
                <a:gridCol w="1676400">
                  <a:extLst>
                    <a:ext uri="{9D8B030D-6E8A-4147-A177-3AD203B41FA5}">
                      <a16:colId xmlns:a16="http://schemas.microsoft.com/office/drawing/2014/main" val="4181290295"/>
                    </a:ext>
                  </a:extLst>
                </a:gridCol>
              </a:tblGrid>
              <a:tr h="662655">
                <a:tc>
                  <a:txBody>
                    <a:bodyPr/>
                    <a:lstStyle/>
                    <a:p>
                      <a:pPr algn="ctr" fontAlgn="b"/>
                      <a:r>
                        <a:rPr lang="en-GB" sz="1600" b="1">
                          <a:effectLst/>
                        </a:rPr>
                        <a:t>Performance level</a:t>
                      </a:r>
                    </a:p>
                  </a:txBody>
                  <a:tcPr marL="29933" marR="29933" marT="22450" marB="22450" anchor="b">
                    <a:lnL w="12700" cap="flat" cmpd="sng" algn="ctr">
                      <a:solidFill>
                        <a:srgbClr val="B021E1"/>
                      </a:solidFill>
                      <a:prstDash val="solid"/>
                      <a:round/>
                      <a:headEnd type="none" w="med" len="med"/>
                      <a:tailEnd type="none" w="med" len="med"/>
                    </a:lnL>
                    <a:lnR w="12700" cap="flat" cmpd="sng" algn="ctr">
                      <a:solidFill>
                        <a:srgbClr val="1022E1"/>
                      </a:solidFill>
                      <a:prstDash val="solid"/>
                      <a:round/>
                      <a:headEnd type="none" w="med" len="med"/>
                      <a:tailEnd type="none" w="med" len="med"/>
                    </a:lnR>
                    <a:lnT w="12700" cap="flat" cmpd="sng" algn="ctr">
                      <a:solidFill>
                        <a:srgbClr val="0023E1"/>
                      </a:solidFill>
                      <a:prstDash val="solid"/>
                      <a:round/>
                      <a:headEnd type="none" w="med" len="med"/>
                      <a:tailEnd type="none" w="med" len="med"/>
                    </a:lnT>
                    <a:lnB w="4763" cap="flat" cmpd="sng" algn="ctr">
                      <a:solidFill>
                        <a:srgbClr val="4022E1"/>
                      </a:solidFill>
                      <a:prstDash val="solid"/>
                      <a:round/>
                      <a:headEnd type="none" w="med" len="med"/>
                      <a:tailEnd type="none" w="med" len="med"/>
                    </a:lnB>
                  </a:tcPr>
                </a:tc>
                <a:tc>
                  <a:txBody>
                    <a:bodyPr/>
                    <a:lstStyle/>
                    <a:p>
                      <a:pPr algn="ctr" fontAlgn="b"/>
                      <a:r>
                        <a:rPr lang="en-GB" sz="1600" b="1">
                          <a:effectLst/>
                        </a:rPr>
                        <a:t>Compute nodes</a:t>
                      </a:r>
                    </a:p>
                  </a:txBody>
                  <a:tcPr marL="29933" marR="29933" marT="22450" marB="22450" anchor="b">
                    <a:lnL w="12700" cap="flat" cmpd="sng" algn="ctr">
                      <a:solidFill>
                        <a:srgbClr val="1022E1"/>
                      </a:solidFill>
                      <a:prstDash val="solid"/>
                      <a:round/>
                      <a:headEnd type="none" w="med" len="med"/>
                      <a:tailEnd type="none" w="med" len="med"/>
                    </a:lnL>
                    <a:lnR w="12700" cap="flat" cmpd="sng" algn="ctr">
                      <a:solidFill>
                        <a:srgbClr val="401FE1"/>
                      </a:solidFill>
                      <a:prstDash val="solid"/>
                      <a:round/>
                      <a:headEnd type="none" w="med" len="med"/>
                      <a:tailEnd type="none" w="med" len="med"/>
                    </a:lnR>
                    <a:lnT w="12700" cap="flat" cmpd="sng" algn="ctr">
                      <a:solidFill>
                        <a:srgbClr val="B01EE1"/>
                      </a:solidFill>
                      <a:prstDash val="solid"/>
                      <a:round/>
                      <a:headEnd type="none" w="med" len="med"/>
                      <a:tailEnd type="none" w="med" len="med"/>
                    </a:lnT>
                    <a:lnB w="4763" cap="flat" cmpd="sng" algn="ctr">
                      <a:solidFill>
                        <a:srgbClr val="1022E1"/>
                      </a:solidFill>
                      <a:prstDash val="solid"/>
                      <a:round/>
                      <a:headEnd type="none" w="med" len="med"/>
                      <a:tailEnd type="none" w="med" len="med"/>
                    </a:lnB>
                  </a:tcPr>
                </a:tc>
                <a:tc>
                  <a:txBody>
                    <a:bodyPr/>
                    <a:lstStyle/>
                    <a:p>
                      <a:pPr algn="ctr" fontAlgn="b"/>
                      <a:r>
                        <a:rPr lang="en-GB" sz="1600" b="1">
                          <a:effectLst/>
                        </a:rPr>
                        <a:t>Distributions per Compute node</a:t>
                      </a:r>
                    </a:p>
                  </a:txBody>
                  <a:tcPr marL="29933" marR="29933" marT="22450" marB="22450" anchor="b">
                    <a:lnL w="12700" cap="flat" cmpd="sng" algn="ctr">
                      <a:solidFill>
                        <a:srgbClr val="401FE1"/>
                      </a:solidFill>
                      <a:prstDash val="solid"/>
                      <a:round/>
                      <a:headEnd type="none" w="med" len="med"/>
                      <a:tailEnd type="none" w="med" len="med"/>
                    </a:lnL>
                    <a:lnR w="12700" cap="flat" cmpd="sng" algn="ctr">
                      <a:solidFill>
                        <a:srgbClr val="401FE1"/>
                      </a:solidFill>
                      <a:prstDash val="solid"/>
                      <a:round/>
                      <a:headEnd type="none" w="med" len="med"/>
                      <a:tailEnd type="none" w="med" len="med"/>
                    </a:lnR>
                    <a:lnT w="12700" cap="flat" cmpd="sng" algn="ctr">
                      <a:solidFill>
                        <a:srgbClr val="1022E1"/>
                      </a:solidFill>
                      <a:prstDash val="solid"/>
                      <a:round/>
                      <a:headEnd type="none" w="med" len="med"/>
                      <a:tailEnd type="none" w="med" len="med"/>
                    </a:lnT>
                    <a:lnB w="4763" cap="flat" cmpd="sng" algn="ctr">
                      <a:solidFill>
                        <a:srgbClr val="D022E1"/>
                      </a:solidFill>
                      <a:prstDash val="solid"/>
                      <a:round/>
                      <a:headEnd type="none" w="med" len="med"/>
                      <a:tailEnd type="none" w="med" len="med"/>
                    </a:lnB>
                  </a:tcPr>
                </a:tc>
                <a:tc>
                  <a:txBody>
                    <a:bodyPr/>
                    <a:lstStyle/>
                    <a:p>
                      <a:pPr algn="ctr" fontAlgn="b"/>
                      <a:r>
                        <a:rPr lang="en-GB" sz="1600" b="1" dirty="0">
                          <a:effectLst/>
                        </a:rPr>
                        <a:t>Memory per data warehouse (GB)</a:t>
                      </a:r>
                    </a:p>
                  </a:txBody>
                  <a:tcPr marL="29933" marR="29933" marT="22450" marB="22450" anchor="b">
                    <a:lnL w="12700" cap="flat" cmpd="sng" algn="ctr">
                      <a:solidFill>
                        <a:srgbClr val="401FE1"/>
                      </a:solidFill>
                      <a:prstDash val="solid"/>
                      <a:round/>
                      <a:headEnd type="none" w="med" len="med"/>
                      <a:tailEnd type="none" w="med" len="med"/>
                    </a:lnL>
                    <a:lnR w="12700" cap="flat" cmpd="sng" algn="ctr">
                      <a:solidFill>
                        <a:srgbClr val="6023E1"/>
                      </a:solidFill>
                      <a:prstDash val="solid"/>
                      <a:round/>
                      <a:headEnd type="none" w="med" len="med"/>
                      <a:tailEnd type="none" w="med" len="med"/>
                    </a:lnR>
                    <a:lnT w="12700" cap="flat" cmpd="sng" algn="ctr">
                      <a:solidFill>
                        <a:srgbClr val="E021E1"/>
                      </a:solidFill>
                      <a:prstDash val="solid"/>
                      <a:round/>
                      <a:headEnd type="none" w="med" len="med"/>
                      <a:tailEnd type="none" w="med" len="med"/>
                    </a:lnT>
                    <a:lnB w="4763" cap="flat" cmpd="sng" algn="ctr">
                      <a:solidFill>
                        <a:srgbClr val="501EE1"/>
                      </a:solidFill>
                      <a:prstDash val="solid"/>
                      <a:round/>
                      <a:headEnd type="none" w="med" len="med"/>
                      <a:tailEnd type="none" w="med" len="med"/>
                    </a:lnB>
                  </a:tcPr>
                </a:tc>
                <a:extLst>
                  <a:ext uri="{0D108BD9-81ED-4DB2-BD59-A6C34878D82A}">
                    <a16:rowId xmlns:a16="http://schemas.microsoft.com/office/drawing/2014/main" val="2897666941"/>
                  </a:ext>
                </a:extLst>
              </a:tr>
              <a:tr h="386099">
                <a:tc>
                  <a:txBody>
                    <a:bodyPr/>
                    <a:lstStyle/>
                    <a:p>
                      <a:pPr algn="ctr" fontAlgn="t"/>
                      <a:r>
                        <a:rPr lang="en-GB" sz="1600">
                          <a:effectLst/>
                        </a:rPr>
                        <a:t>DW100</a:t>
                      </a:r>
                    </a:p>
                  </a:txBody>
                  <a:tcPr marL="29933" marR="29933" marT="22450" marB="22450">
                    <a:lnL w="12700" cap="flat" cmpd="sng" algn="ctr">
                      <a:solidFill>
                        <a:srgbClr val="E021E1"/>
                      </a:solidFill>
                      <a:prstDash val="solid"/>
                      <a:round/>
                      <a:headEnd type="none" w="med" len="med"/>
                      <a:tailEnd type="none" w="med" len="med"/>
                    </a:lnL>
                    <a:lnR w="12700" cap="flat" cmpd="sng" algn="ctr">
                      <a:solidFill>
                        <a:srgbClr val="501EE1"/>
                      </a:solidFill>
                      <a:prstDash val="solid"/>
                      <a:round/>
                      <a:headEnd type="none" w="med" len="med"/>
                      <a:tailEnd type="none" w="med" len="med"/>
                    </a:lnR>
                    <a:lnT w="4763" cap="flat" cmpd="sng" algn="ctr">
                      <a:solidFill>
                        <a:srgbClr val="4022E1"/>
                      </a:solidFill>
                      <a:prstDash val="solid"/>
                      <a:round/>
                      <a:headEnd type="none" w="med" len="med"/>
                      <a:tailEnd type="none" w="med" len="med"/>
                    </a:lnT>
                    <a:lnB w="4763" cap="flat" cmpd="sng" algn="ctr">
                      <a:solidFill>
                        <a:srgbClr val="6023E1"/>
                      </a:solidFill>
                      <a:prstDash val="solid"/>
                      <a:round/>
                      <a:headEnd type="none" w="med" len="med"/>
                      <a:tailEnd type="none" w="med" len="med"/>
                    </a:lnB>
                  </a:tcPr>
                </a:tc>
                <a:tc>
                  <a:txBody>
                    <a:bodyPr/>
                    <a:lstStyle/>
                    <a:p>
                      <a:pPr algn="ctr" fontAlgn="t"/>
                      <a:r>
                        <a:rPr lang="en-GB" sz="1600">
                          <a:effectLst/>
                        </a:rPr>
                        <a:t>1</a:t>
                      </a:r>
                    </a:p>
                  </a:txBody>
                  <a:tcPr marL="29933" marR="29933" marT="22450" marB="22450">
                    <a:lnL w="12700" cap="flat" cmpd="sng" algn="ctr">
                      <a:solidFill>
                        <a:srgbClr val="501EE1"/>
                      </a:solidFill>
                      <a:prstDash val="solid"/>
                      <a:round/>
                      <a:headEnd type="none" w="med" len="med"/>
                      <a:tailEnd type="none" w="med" len="med"/>
                    </a:lnL>
                    <a:lnR w="12700" cap="flat" cmpd="sng" algn="ctr">
                      <a:solidFill>
                        <a:srgbClr val="7022E1"/>
                      </a:solidFill>
                      <a:prstDash val="solid"/>
                      <a:round/>
                      <a:headEnd type="none" w="med" len="med"/>
                      <a:tailEnd type="none" w="med" len="med"/>
                    </a:lnR>
                    <a:lnT w="4763" cap="flat" cmpd="sng" algn="ctr">
                      <a:solidFill>
                        <a:srgbClr val="1022E1"/>
                      </a:solidFill>
                      <a:prstDash val="solid"/>
                      <a:round/>
                      <a:headEnd type="none" w="med" len="med"/>
                      <a:tailEnd type="none" w="med" len="med"/>
                    </a:lnT>
                    <a:lnB w="4763" cap="flat" cmpd="sng" algn="ctr">
                      <a:solidFill>
                        <a:srgbClr val="0023E1"/>
                      </a:solidFill>
                      <a:prstDash val="solid"/>
                      <a:round/>
                      <a:headEnd type="none" w="med" len="med"/>
                      <a:tailEnd type="none" w="med" len="med"/>
                    </a:lnB>
                  </a:tcPr>
                </a:tc>
                <a:tc>
                  <a:txBody>
                    <a:bodyPr/>
                    <a:lstStyle/>
                    <a:p>
                      <a:pPr algn="ctr" fontAlgn="t"/>
                      <a:r>
                        <a:rPr lang="en-GB" sz="1600" dirty="0">
                          <a:effectLst/>
                        </a:rPr>
                        <a:t>60</a:t>
                      </a:r>
                    </a:p>
                  </a:txBody>
                  <a:tcPr marL="29933" marR="29933" marT="22450" marB="22450">
                    <a:lnL w="12700" cap="flat" cmpd="sng" algn="ctr">
                      <a:solidFill>
                        <a:srgbClr val="7022E1"/>
                      </a:solidFill>
                      <a:prstDash val="solid"/>
                      <a:round/>
                      <a:headEnd type="none" w="med" len="med"/>
                      <a:tailEnd type="none" w="med" len="med"/>
                    </a:lnL>
                    <a:lnR w="12700" cap="flat" cmpd="sng" algn="ctr">
                      <a:solidFill>
                        <a:srgbClr val="4022E1"/>
                      </a:solidFill>
                      <a:prstDash val="solid"/>
                      <a:round/>
                      <a:headEnd type="none" w="med" len="med"/>
                      <a:tailEnd type="none" w="med" len="med"/>
                    </a:lnR>
                    <a:lnT w="4763" cap="flat" cmpd="sng" algn="ctr">
                      <a:solidFill>
                        <a:srgbClr val="D022E1"/>
                      </a:solidFill>
                      <a:prstDash val="solid"/>
                      <a:round/>
                      <a:headEnd type="none" w="med" len="med"/>
                      <a:tailEnd type="none" w="med" len="med"/>
                    </a:lnT>
                    <a:lnB w="4763" cap="flat" cmpd="sng" algn="ctr">
                      <a:solidFill>
                        <a:srgbClr val="C01DE1"/>
                      </a:solidFill>
                      <a:prstDash val="solid"/>
                      <a:round/>
                      <a:headEnd type="none" w="med" len="med"/>
                      <a:tailEnd type="none" w="med" len="med"/>
                    </a:lnB>
                  </a:tcPr>
                </a:tc>
                <a:tc>
                  <a:txBody>
                    <a:bodyPr/>
                    <a:lstStyle/>
                    <a:p>
                      <a:pPr algn="ctr" fontAlgn="t"/>
                      <a:r>
                        <a:rPr lang="en-GB" sz="1600">
                          <a:effectLst/>
                        </a:rPr>
                        <a:t>24</a:t>
                      </a:r>
                    </a:p>
                  </a:txBody>
                  <a:tcPr marL="29933" marR="29933" marT="22450" marB="22450">
                    <a:lnL w="12700" cap="flat" cmpd="sng" algn="ctr">
                      <a:solidFill>
                        <a:srgbClr val="4022E1"/>
                      </a:solidFill>
                      <a:prstDash val="solid"/>
                      <a:round/>
                      <a:headEnd type="none" w="med" len="med"/>
                      <a:tailEnd type="none" w="med" len="med"/>
                    </a:lnL>
                    <a:lnR w="12700" cap="flat" cmpd="sng" algn="ctr">
                      <a:solidFill>
                        <a:srgbClr val="D022E1"/>
                      </a:solidFill>
                      <a:prstDash val="solid"/>
                      <a:round/>
                      <a:headEnd type="none" w="med" len="med"/>
                      <a:tailEnd type="none" w="med" len="med"/>
                    </a:lnR>
                    <a:lnT w="4763" cap="flat" cmpd="sng" algn="ctr">
                      <a:solidFill>
                        <a:srgbClr val="501EE1"/>
                      </a:solidFill>
                      <a:prstDash val="solid"/>
                      <a:round/>
                      <a:headEnd type="none" w="med" len="med"/>
                      <a:tailEnd type="none" w="med" len="med"/>
                    </a:lnT>
                    <a:lnB w="4763" cap="flat" cmpd="sng" algn="ctr">
                      <a:solidFill>
                        <a:srgbClr val="9023E1"/>
                      </a:solidFill>
                      <a:prstDash val="solid"/>
                      <a:round/>
                      <a:headEnd type="none" w="med" len="med"/>
                      <a:tailEnd type="none" w="med" len="med"/>
                    </a:lnB>
                  </a:tcPr>
                </a:tc>
                <a:extLst>
                  <a:ext uri="{0D108BD9-81ED-4DB2-BD59-A6C34878D82A}">
                    <a16:rowId xmlns:a16="http://schemas.microsoft.com/office/drawing/2014/main" val="2461459608"/>
                  </a:ext>
                </a:extLst>
              </a:tr>
              <a:tr h="386099">
                <a:tc>
                  <a:txBody>
                    <a:bodyPr/>
                    <a:lstStyle/>
                    <a:p>
                      <a:pPr algn="ctr" fontAlgn="t"/>
                      <a:r>
                        <a:rPr lang="en-GB" sz="1600">
                          <a:effectLst/>
                        </a:rPr>
                        <a:t>DW200</a:t>
                      </a:r>
                    </a:p>
                  </a:txBody>
                  <a:tcPr marL="29933" marR="29933" marT="22450" marB="22450">
                    <a:lnL w="12700" cap="flat" cmpd="sng" algn="ctr">
                      <a:solidFill>
                        <a:srgbClr val="D022E1"/>
                      </a:solidFill>
                      <a:prstDash val="solid"/>
                      <a:round/>
                      <a:headEnd type="none" w="med" len="med"/>
                      <a:tailEnd type="none" w="med" len="med"/>
                    </a:lnL>
                    <a:lnR w="12700" cap="flat" cmpd="sng" algn="ctr">
                      <a:solidFill>
                        <a:srgbClr val="401FE1"/>
                      </a:solidFill>
                      <a:prstDash val="solid"/>
                      <a:round/>
                      <a:headEnd type="none" w="med" len="med"/>
                      <a:tailEnd type="none" w="med" len="med"/>
                    </a:lnR>
                    <a:lnT w="4763" cap="flat" cmpd="sng" algn="ctr">
                      <a:solidFill>
                        <a:srgbClr val="6023E1"/>
                      </a:solidFill>
                      <a:prstDash val="solid"/>
                      <a:round/>
                      <a:headEnd type="none" w="med" len="med"/>
                      <a:tailEnd type="none" w="med" len="med"/>
                    </a:lnT>
                    <a:lnB w="4763" cap="flat" cmpd="sng" algn="ctr">
                      <a:solidFill>
                        <a:srgbClr val="401FE1"/>
                      </a:solidFill>
                      <a:prstDash val="solid"/>
                      <a:round/>
                      <a:headEnd type="none" w="med" len="med"/>
                      <a:tailEnd type="none" w="med" len="med"/>
                    </a:lnB>
                  </a:tcPr>
                </a:tc>
                <a:tc>
                  <a:txBody>
                    <a:bodyPr/>
                    <a:lstStyle/>
                    <a:p>
                      <a:pPr algn="ctr" fontAlgn="t"/>
                      <a:r>
                        <a:rPr lang="en-GB" sz="1600">
                          <a:effectLst/>
                        </a:rPr>
                        <a:t>2</a:t>
                      </a:r>
                    </a:p>
                  </a:txBody>
                  <a:tcPr marL="29933" marR="29933" marT="22450" marB="22450">
                    <a:lnL w="12700" cap="flat" cmpd="sng" algn="ctr">
                      <a:solidFill>
                        <a:srgbClr val="401FE1"/>
                      </a:solidFill>
                      <a:prstDash val="solid"/>
                      <a:round/>
                      <a:headEnd type="none" w="med" len="med"/>
                      <a:tailEnd type="none" w="med" len="med"/>
                    </a:lnL>
                    <a:lnR w="12700" cap="flat" cmpd="sng" algn="ctr">
                      <a:solidFill>
                        <a:srgbClr val="6023E1"/>
                      </a:solidFill>
                      <a:prstDash val="solid"/>
                      <a:round/>
                      <a:headEnd type="none" w="med" len="med"/>
                      <a:tailEnd type="none" w="med" len="med"/>
                    </a:lnR>
                    <a:lnT w="4763" cap="flat" cmpd="sng" algn="ctr">
                      <a:solidFill>
                        <a:srgbClr val="0023E1"/>
                      </a:solidFill>
                      <a:prstDash val="solid"/>
                      <a:round/>
                      <a:headEnd type="none" w="med" len="med"/>
                      <a:tailEnd type="none" w="med" len="med"/>
                    </a:lnT>
                    <a:lnB w="4763" cap="flat" cmpd="sng" algn="ctr">
                      <a:solidFill>
                        <a:srgbClr val="401FE1"/>
                      </a:solidFill>
                      <a:prstDash val="solid"/>
                      <a:round/>
                      <a:headEnd type="none" w="med" len="med"/>
                      <a:tailEnd type="none" w="med" len="med"/>
                    </a:lnB>
                  </a:tcPr>
                </a:tc>
                <a:tc>
                  <a:txBody>
                    <a:bodyPr/>
                    <a:lstStyle/>
                    <a:p>
                      <a:pPr algn="ctr" fontAlgn="t"/>
                      <a:r>
                        <a:rPr lang="en-GB" sz="1600">
                          <a:effectLst/>
                        </a:rPr>
                        <a:t>30</a:t>
                      </a:r>
                    </a:p>
                  </a:txBody>
                  <a:tcPr marL="29933" marR="29933" marT="22450" marB="22450">
                    <a:lnL w="12700" cap="flat" cmpd="sng" algn="ctr">
                      <a:solidFill>
                        <a:srgbClr val="6023E1"/>
                      </a:solidFill>
                      <a:prstDash val="solid"/>
                      <a:round/>
                      <a:headEnd type="none" w="med" len="med"/>
                      <a:tailEnd type="none" w="med" len="med"/>
                    </a:lnL>
                    <a:lnR w="12700" cap="flat" cmpd="sng" algn="ctr">
                      <a:solidFill>
                        <a:srgbClr val="401FE1"/>
                      </a:solidFill>
                      <a:prstDash val="solid"/>
                      <a:round/>
                      <a:headEnd type="none" w="med" len="med"/>
                      <a:tailEnd type="none" w="med" len="med"/>
                    </a:lnR>
                    <a:lnT w="4763" cap="flat" cmpd="sng" algn="ctr">
                      <a:solidFill>
                        <a:srgbClr val="C01DE1"/>
                      </a:solidFill>
                      <a:prstDash val="solid"/>
                      <a:round/>
                      <a:headEnd type="none" w="med" len="med"/>
                      <a:tailEnd type="none" w="med" len="med"/>
                    </a:lnT>
                    <a:lnB w="4763" cap="flat" cmpd="sng" algn="ctr">
                      <a:solidFill>
                        <a:srgbClr val="6029E1"/>
                      </a:solidFill>
                      <a:prstDash val="solid"/>
                      <a:round/>
                      <a:headEnd type="none" w="med" len="med"/>
                      <a:tailEnd type="none" w="med" len="med"/>
                    </a:lnB>
                  </a:tcPr>
                </a:tc>
                <a:tc>
                  <a:txBody>
                    <a:bodyPr/>
                    <a:lstStyle/>
                    <a:p>
                      <a:pPr algn="ctr" fontAlgn="t"/>
                      <a:r>
                        <a:rPr lang="en-GB" sz="1600">
                          <a:effectLst/>
                        </a:rPr>
                        <a:t>48</a:t>
                      </a:r>
                    </a:p>
                  </a:txBody>
                  <a:tcPr marL="29933" marR="29933" marT="22450" marB="22450">
                    <a:lnL w="12700" cap="flat" cmpd="sng" algn="ctr">
                      <a:solidFill>
                        <a:srgbClr val="401FE1"/>
                      </a:solidFill>
                      <a:prstDash val="solid"/>
                      <a:round/>
                      <a:headEnd type="none" w="med" len="med"/>
                      <a:tailEnd type="none" w="med" len="med"/>
                    </a:lnL>
                    <a:lnR w="12700" cap="flat" cmpd="sng" algn="ctr">
                      <a:solidFill>
                        <a:srgbClr val="6023E1"/>
                      </a:solidFill>
                      <a:prstDash val="solid"/>
                      <a:round/>
                      <a:headEnd type="none" w="med" len="med"/>
                      <a:tailEnd type="none" w="med" len="med"/>
                    </a:lnR>
                    <a:lnT w="4763" cap="flat" cmpd="sng" algn="ctr">
                      <a:solidFill>
                        <a:srgbClr val="9023E1"/>
                      </a:solidFill>
                      <a:prstDash val="solid"/>
                      <a:round/>
                      <a:headEnd type="none" w="med" len="med"/>
                      <a:tailEnd type="none" w="med" len="med"/>
                    </a:lnT>
                    <a:lnB w="4763" cap="flat" cmpd="sng" algn="ctr">
                      <a:solidFill>
                        <a:srgbClr val="1025E1"/>
                      </a:solidFill>
                      <a:prstDash val="solid"/>
                      <a:round/>
                      <a:headEnd type="none" w="med" len="med"/>
                      <a:tailEnd type="none" w="med" len="med"/>
                    </a:lnB>
                  </a:tcPr>
                </a:tc>
                <a:extLst>
                  <a:ext uri="{0D108BD9-81ED-4DB2-BD59-A6C34878D82A}">
                    <a16:rowId xmlns:a16="http://schemas.microsoft.com/office/drawing/2014/main" val="3986657209"/>
                  </a:ext>
                </a:extLst>
              </a:tr>
              <a:tr h="386099">
                <a:tc>
                  <a:txBody>
                    <a:bodyPr/>
                    <a:lstStyle/>
                    <a:p>
                      <a:pPr algn="ctr" fontAlgn="t"/>
                      <a:r>
                        <a:rPr lang="en-GB" sz="1600">
                          <a:effectLst/>
                        </a:rPr>
                        <a:t>DW300</a:t>
                      </a:r>
                    </a:p>
                  </a:txBody>
                  <a:tcPr marL="29933" marR="29933" marT="22450" marB="22450">
                    <a:lnL w="12700" cap="flat" cmpd="sng" algn="ctr">
                      <a:solidFill>
                        <a:srgbClr val="C01DE1"/>
                      </a:solidFill>
                      <a:prstDash val="solid"/>
                      <a:round/>
                      <a:headEnd type="none" w="med" len="med"/>
                      <a:tailEnd type="none" w="med" len="med"/>
                    </a:lnL>
                    <a:lnR w="12700" cap="flat" cmpd="sng" algn="ctr">
                      <a:solidFill>
                        <a:srgbClr val="C01DE1"/>
                      </a:solidFill>
                      <a:prstDash val="solid"/>
                      <a:round/>
                      <a:headEnd type="none" w="med" len="med"/>
                      <a:tailEnd type="none" w="med" len="med"/>
                    </a:lnR>
                    <a:lnT w="4763" cap="flat" cmpd="sng" algn="ctr">
                      <a:solidFill>
                        <a:srgbClr val="401FE1"/>
                      </a:solidFill>
                      <a:prstDash val="solid"/>
                      <a:round/>
                      <a:headEnd type="none" w="med" len="med"/>
                      <a:tailEnd type="none" w="med" len="med"/>
                    </a:lnT>
                    <a:lnB w="4763" cap="flat" cmpd="sng" algn="ctr">
                      <a:solidFill>
                        <a:srgbClr val="5027E1"/>
                      </a:solidFill>
                      <a:prstDash val="solid"/>
                      <a:round/>
                      <a:headEnd type="none" w="med" len="med"/>
                      <a:tailEnd type="none" w="med" len="med"/>
                    </a:lnB>
                  </a:tcPr>
                </a:tc>
                <a:tc>
                  <a:txBody>
                    <a:bodyPr/>
                    <a:lstStyle/>
                    <a:p>
                      <a:pPr algn="ctr" fontAlgn="t"/>
                      <a:r>
                        <a:rPr lang="en-GB" sz="1600">
                          <a:effectLst/>
                        </a:rPr>
                        <a:t>3</a:t>
                      </a:r>
                    </a:p>
                  </a:txBody>
                  <a:tcPr marL="29933" marR="29933" marT="22450" marB="22450">
                    <a:lnL w="12700" cap="flat" cmpd="sng" algn="ctr">
                      <a:solidFill>
                        <a:srgbClr val="C01DE1"/>
                      </a:solidFill>
                      <a:prstDash val="solid"/>
                      <a:round/>
                      <a:headEnd type="none" w="med" len="med"/>
                      <a:tailEnd type="none" w="med" len="med"/>
                    </a:lnL>
                    <a:lnR w="12700" cap="flat" cmpd="sng" algn="ctr">
                      <a:solidFill>
                        <a:srgbClr val="9026E1"/>
                      </a:solidFill>
                      <a:prstDash val="solid"/>
                      <a:round/>
                      <a:headEnd type="none" w="med" len="med"/>
                      <a:tailEnd type="none" w="med" len="med"/>
                    </a:lnR>
                    <a:lnT w="4763" cap="flat" cmpd="sng" algn="ctr">
                      <a:solidFill>
                        <a:srgbClr val="401FE1"/>
                      </a:solidFill>
                      <a:prstDash val="solid"/>
                      <a:round/>
                      <a:headEnd type="none" w="med" len="med"/>
                      <a:tailEnd type="none" w="med" len="med"/>
                    </a:lnT>
                    <a:lnB w="4763" cap="flat" cmpd="sng" algn="ctr">
                      <a:solidFill>
                        <a:srgbClr val="3029E1"/>
                      </a:solidFill>
                      <a:prstDash val="solid"/>
                      <a:round/>
                      <a:headEnd type="none" w="med" len="med"/>
                      <a:tailEnd type="none" w="med" len="med"/>
                    </a:lnB>
                  </a:tcPr>
                </a:tc>
                <a:tc>
                  <a:txBody>
                    <a:bodyPr/>
                    <a:lstStyle/>
                    <a:p>
                      <a:pPr algn="ctr" fontAlgn="t"/>
                      <a:r>
                        <a:rPr lang="en-GB" sz="1600">
                          <a:effectLst/>
                        </a:rPr>
                        <a:t>20</a:t>
                      </a:r>
                    </a:p>
                  </a:txBody>
                  <a:tcPr marL="29933" marR="29933" marT="22450" marB="22450">
                    <a:lnL w="12700" cap="flat" cmpd="sng" algn="ctr">
                      <a:solidFill>
                        <a:srgbClr val="9026E1"/>
                      </a:solidFill>
                      <a:prstDash val="solid"/>
                      <a:round/>
                      <a:headEnd type="none" w="med" len="med"/>
                      <a:tailEnd type="none" w="med" len="med"/>
                    </a:lnL>
                    <a:lnR w="12700" cap="flat" cmpd="sng" algn="ctr">
                      <a:solidFill>
                        <a:srgbClr val="E024E1"/>
                      </a:solidFill>
                      <a:prstDash val="solid"/>
                      <a:round/>
                      <a:headEnd type="none" w="med" len="med"/>
                      <a:tailEnd type="none" w="med" len="med"/>
                    </a:lnR>
                    <a:lnT w="4763" cap="flat" cmpd="sng" algn="ctr">
                      <a:solidFill>
                        <a:srgbClr val="6029E1"/>
                      </a:solidFill>
                      <a:prstDash val="solid"/>
                      <a:round/>
                      <a:headEnd type="none" w="med" len="med"/>
                      <a:tailEnd type="none" w="med" len="med"/>
                    </a:lnT>
                    <a:lnB w="4763" cap="flat" cmpd="sng" algn="ctr">
                      <a:solidFill>
                        <a:srgbClr val="9026E1"/>
                      </a:solidFill>
                      <a:prstDash val="solid"/>
                      <a:round/>
                      <a:headEnd type="none" w="med" len="med"/>
                      <a:tailEnd type="none" w="med" len="med"/>
                    </a:lnB>
                  </a:tcPr>
                </a:tc>
                <a:tc>
                  <a:txBody>
                    <a:bodyPr/>
                    <a:lstStyle/>
                    <a:p>
                      <a:pPr algn="ctr" fontAlgn="t"/>
                      <a:r>
                        <a:rPr lang="en-GB" sz="1600" dirty="0">
                          <a:effectLst/>
                        </a:rPr>
                        <a:t>72</a:t>
                      </a:r>
                    </a:p>
                  </a:txBody>
                  <a:tcPr marL="29933" marR="29933" marT="22450" marB="22450">
                    <a:lnL w="12700" cap="flat" cmpd="sng" algn="ctr">
                      <a:solidFill>
                        <a:srgbClr val="E024E1"/>
                      </a:solidFill>
                      <a:prstDash val="solid"/>
                      <a:round/>
                      <a:headEnd type="none" w="med" len="med"/>
                      <a:tailEnd type="none" w="med" len="med"/>
                    </a:lnL>
                    <a:lnR w="12700" cap="flat" cmpd="sng" algn="ctr">
                      <a:solidFill>
                        <a:srgbClr val="6029E1"/>
                      </a:solidFill>
                      <a:prstDash val="solid"/>
                      <a:round/>
                      <a:headEnd type="none" w="med" len="med"/>
                      <a:tailEnd type="none" w="med" len="med"/>
                    </a:lnR>
                    <a:lnT w="4763" cap="flat" cmpd="sng" algn="ctr">
                      <a:solidFill>
                        <a:srgbClr val="1025E1"/>
                      </a:solidFill>
                      <a:prstDash val="solid"/>
                      <a:round/>
                      <a:headEnd type="none" w="med" len="med"/>
                      <a:tailEnd type="none" w="med" len="med"/>
                    </a:lnT>
                    <a:lnB w="4763" cap="flat" cmpd="sng" algn="ctr">
                      <a:solidFill>
                        <a:srgbClr val="0026E1"/>
                      </a:solidFill>
                      <a:prstDash val="solid"/>
                      <a:round/>
                      <a:headEnd type="none" w="med" len="med"/>
                      <a:tailEnd type="none" w="med" len="med"/>
                    </a:lnB>
                  </a:tcPr>
                </a:tc>
                <a:extLst>
                  <a:ext uri="{0D108BD9-81ED-4DB2-BD59-A6C34878D82A}">
                    <a16:rowId xmlns:a16="http://schemas.microsoft.com/office/drawing/2014/main" val="4289496644"/>
                  </a:ext>
                </a:extLst>
              </a:tr>
              <a:tr h="386099">
                <a:tc>
                  <a:txBody>
                    <a:bodyPr/>
                    <a:lstStyle/>
                    <a:p>
                      <a:pPr algn="ctr" fontAlgn="t"/>
                      <a:r>
                        <a:rPr lang="en-GB" sz="1600">
                          <a:effectLst/>
                        </a:rPr>
                        <a:t>DW400</a:t>
                      </a:r>
                    </a:p>
                  </a:txBody>
                  <a:tcPr marL="29933" marR="29933" marT="22450" marB="22450">
                    <a:lnL w="12700" cap="flat" cmpd="sng" algn="ctr">
                      <a:solidFill>
                        <a:srgbClr val="2024E1"/>
                      </a:solidFill>
                      <a:prstDash val="solid"/>
                      <a:round/>
                      <a:headEnd type="none" w="med" len="med"/>
                      <a:tailEnd type="none" w="med" len="med"/>
                    </a:lnL>
                    <a:lnR w="12700" cap="flat" cmpd="sng" algn="ctr">
                      <a:solidFill>
                        <a:srgbClr val="D028E1"/>
                      </a:solidFill>
                      <a:prstDash val="solid"/>
                      <a:round/>
                      <a:headEnd type="none" w="med" len="med"/>
                      <a:tailEnd type="none" w="med" len="med"/>
                    </a:lnR>
                    <a:lnT w="4763" cap="flat" cmpd="sng" algn="ctr">
                      <a:solidFill>
                        <a:srgbClr val="5027E1"/>
                      </a:solidFill>
                      <a:prstDash val="solid"/>
                      <a:round/>
                      <a:headEnd type="none" w="med" len="med"/>
                      <a:tailEnd type="none" w="med" len="med"/>
                    </a:lnT>
                    <a:lnB w="4763" cap="flat" cmpd="sng" algn="ctr">
                      <a:solidFill>
                        <a:srgbClr val="9026E1"/>
                      </a:solidFill>
                      <a:prstDash val="solid"/>
                      <a:round/>
                      <a:headEnd type="none" w="med" len="med"/>
                      <a:tailEnd type="none" w="med" len="med"/>
                    </a:lnB>
                  </a:tcPr>
                </a:tc>
                <a:tc>
                  <a:txBody>
                    <a:bodyPr/>
                    <a:lstStyle/>
                    <a:p>
                      <a:pPr algn="ctr" fontAlgn="t"/>
                      <a:r>
                        <a:rPr lang="en-GB" sz="1600">
                          <a:effectLst/>
                        </a:rPr>
                        <a:t>4</a:t>
                      </a:r>
                    </a:p>
                  </a:txBody>
                  <a:tcPr marL="29933" marR="29933" marT="22450" marB="22450">
                    <a:lnL w="12700" cap="flat" cmpd="sng" algn="ctr">
                      <a:solidFill>
                        <a:srgbClr val="D028E1"/>
                      </a:solidFill>
                      <a:prstDash val="solid"/>
                      <a:round/>
                      <a:headEnd type="none" w="med" len="med"/>
                      <a:tailEnd type="none" w="med" len="med"/>
                    </a:lnL>
                    <a:lnR w="12700" cap="flat" cmpd="sng" algn="ctr">
                      <a:solidFill>
                        <a:srgbClr val="0026E1"/>
                      </a:solidFill>
                      <a:prstDash val="solid"/>
                      <a:round/>
                      <a:headEnd type="none" w="med" len="med"/>
                      <a:tailEnd type="none" w="med" len="med"/>
                    </a:lnR>
                    <a:lnT w="4763" cap="flat" cmpd="sng" algn="ctr">
                      <a:solidFill>
                        <a:srgbClr val="3029E1"/>
                      </a:solidFill>
                      <a:prstDash val="solid"/>
                      <a:round/>
                      <a:headEnd type="none" w="med" len="med"/>
                      <a:tailEnd type="none" w="med" len="med"/>
                    </a:lnT>
                    <a:lnB w="4763" cap="flat" cmpd="sng" algn="ctr">
                      <a:solidFill>
                        <a:srgbClr val="9029E1"/>
                      </a:solidFill>
                      <a:prstDash val="solid"/>
                      <a:round/>
                      <a:headEnd type="none" w="med" len="med"/>
                      <a:tailEnd type="none" w="med" len="med"/>
                    </a:lnB>
                  </a:tcPr>
                </a:tc>
                <a:tc>
                  <a:txBody>
                    <a:bodyPr/>
                    <a:lstStyle/>
                    <a:p>
                      <a:pPr algn="ctr" fontAlgn="t"/>
                      <a:r>
                        <a:rPr lang="en-GB" sz="1600">
                          <a:effectLst/>
                        </a:rPr>
                        <a:t>15</a:t>
                      </a:r>
                    </a:p>
                  </a:txBody>
                  <a:tcPr marL="29933" marR="29933" marT="22450" marB="22450">
                    <a:lnL w="12700" cap="flat" cmpd="sng" algn="ctr">
                      <a:solidFill>
                        <a:srgbClr val="0026E1"/>
                      </a:solidFill>
                      <a:prstDash val="solid"/>
                      <a:round/>
                      <a:headEnd type="none" w="med" len="med"/>
                      <a:tailEnd type="none" w="med" len="med"/>
                    </a:lnL>
                    <a:lnR w="12700" cap="flat" cmpd="sng" algn="ctr">
                      <a:solidFill>
                        <a:srgbClr val="C026E1"/>
                      </a:solidFill>
                      <a:prstDash val="solid"/>
                      <a:round/>
                      <a:headEnd type="none" w="med" len="med"/>
                      <a:tailEnd type="none" w="med" len="med"/>
                    </a:lnR>
                    <a:lnT w="4763" cap="flat" cmpd="sng" algn="ctr">
                      <a:solidFill>
                        <a:srgbClr val="9026E1"/>
                      </a:solidFill>
                      <a:prstDash val="solid"/>
                      <a:round/>
                      <a:headEnd type="none" w="med" len="med"/>
                      <a:tailEnd type="none" w="med" len="med"/>
                    </a:lnT>
                    <a:lnB w="4763" cap="flat" cmpd="sng" algn="ctr">
                      <a:solidFill>
                        <a:srgbClr val="6029E1"/>
                      </a:solidFill>
                      <a:prstDash val="solid"/>
                      <a:round/>
                      <a:headEnd type="none" w="med" len="med"/>
                      <a:tailEnd type="none" w="med" len="med"/>
                    </a:lnB>
                  </a:tcPr>
                </a:tc>
                <a:tc>
                  <a:txBody>
                    <a:bodyPr/>
                    <a:lstStyle/>
                    <a:p>
                      <a:pPr algn="ctr" fontAlgn="t"/>
                      <a:r>
                        <a:rPr lang="en-GB" sz="1600">
                          <a:effectLst/>
                        </a:rPr>
                        <a:t>96</a:t>
                      </a:r>
                    </a:p>
                  </a:txBody>
                  <a:tcPr marL="29933" marR="29933" marT="22450" marB="22450">
                    <a:lnL w="12700" cap="flat" cmpd="sng" algn="ctr">
                      <a:solidFill>
                        <a:srgbClr val="C026E1"/>
                      </a:solidFill>
                      <a:prstDash val="solid"/>
                      <a:round/>
                      <a:headEnd type="none" w="med" len="med"/>
                      <a:tailEnd type="none" w="med" len="med"/>
                    </a:lnL>
                    <a:lnR w="12700" cap="flat" cmpd="sng" algn="ctr">
                      <a:solidFill>
                        <a:srgbClr val="1025E1"/>
                      </a:solidFill>
                      <a:prstDash val="solid"/>
                      <a:round/>
                      <a:headEnd type="none" w="med" len="med"/>
                      <a:tailEnd type="none" w="med" len="med"/>
                    </a:lnR>
                    <a:lnT w="4763" cap="flat" cmpd="sng" algn="ctr">
                      <a:solidFill>
                        <a:srgbClr val="0026E1"/>
                      </a:solidFill>
                      <a:prstDash val="solid"/>
                      <a:round/>
                      <a:headEnd type="none" w="med" len="med"/>
                      <a:tailEnd type="none" w="med" len="med"/>
                    </a:lnT>
                    <a:lnB w="4763" cap="flat" cmpd="sng" algn="ctr">
                      <a:solidFill>
                        <a:srgbClr val="2024E1"/>
                      </a:solidFill>
                      <a:prstDash val="solid"/>
                      <a:round/>
                      <a:headEnd type="none" w="med" len="med"/>
                      <a:tailEnd type="none" w="med" len="med"/>
                    </a:lnB>
                  </a:tcPr>
                </a:tc>
                <a:extLst>
                  <a:ext uri="{0D108BD9-81ED-4DB2-BD59-A6C34878D82A}">
                    <a16:rowId xmlns:a16="http://schemas.microsoft.com/office/drawing/2014/main" val="1413768162"/>
                  </a:ext>
                </a:extLst>
              </a:tr>
              <a:tr h="386099">
                <a:tc>
                  <a:txBody>
                    <a:bodyPr/>
                    <a:lstStyle/>
                    <a:p>
                      <a:pPr algn="ctr" fontAlgn="t"/>
                      <a:r>
                        <a:rPr lang="en-GB" sz="1600">
                          <a:effectLst/>
                        </a:rPr>
                        <a:t>DW500</a:t>
                      </a:r>
                    </a:p>
                  </a:txBody>
                  <a:tcPr marL="29933" marR="29933" marT="22450" marB="22450">
                    <a:lnL w="12700" cap="flat" cmpd="sng" algn="ctr">
                      <a:solidFill>
                        <a:srgbClr val="B027E1"/>
                      </a:solidFill>
                      <a:prstDash val="solid"/>
                      <a:round/>
                      <a:headEnd type="none" w="med" len="med"/>
                      <a:tailEnd type="none" w="med" len="med"/>
                    </a:lnL>
                    <a:lnR w="12700" cap="flat" cmpd="sng" algn="ctr">
                      <a:solidFill>
                        <a:srgbClr val="D028E1"/>
                      </a:solidFill>
                      <a:prstDash val="solid"/>
                      <a:round/>
                      <a:headEnd type="none" w="med" len="med"/>
                      <a:tailEnd type="none" w="med" len="med"/>
                    </a:lnR>
                    <a:lnT w="4763" cap="flat" cmpd="sng" algn="ctr">
                      <a:solidFill>
                        <a:srgbClr val="9026E1"/>
                      </a:solidFill>
                      <a:prstDash val="solid"/>
                      <a:round/>
                      <a:headEnd type="none" w="med" len="med"/>
                      <a:tailEnd type="none" w="med" len="med"/>
                    </a:lnT>
                    <a:lnB w="4763" cap="flat" cmpd="sng" algn="ctr">
                      <a:solidFill>
                        <a:srgbClr val="5024E1"/>
                      </a:solidFill>
                      <a:prstDash val="solid"/>
                      <a:round/>
                      <a:headEnd type="none" w="med" len="med"/>
                      <a:tailEnd type="none" w="med" len="med"/>
                    </a:lnB>
                  </a:tcPr>
                </a:tc>
                <a:tc>
                  <a:txBody>
                    <a:bodyPr/>
                    <a:lstStyle/>
                    <a:p>
                      <a:pPr algn="ctr" fontAlgn="t"/>
                      <a:r>
                        <a:rPr lang="en-GB" sz="1600">
                          <a:effectLst/>
                        </a:rPr>
                        <a:t>5</a:t>
                      </a:r>
                    </a:p>
                  </a:txBody>
                  <a:tcPr marL="29933" marR="29933" marT="22450" marB="22450">
                    <a:lnL w="12700" cap="flat" cmpd="sng" algn="ctr">
                      <a:solidFill>
                        <a:srgbClr val="D028E1"/>
                      </a:solidFill>
                      <a:prstDash val="solid"/>
                      <a:round/>
                      <a:headEnd type="none" w="med" len="med"/>
                      <a:tailEnd type="none" w="med" len="med"/>
                    </a:lnL>
                    <a:lnR w="12700" cap="flat" cmpd="sng" algn="ctr">
                      <a:solidFill>
                        <a:srgbClr val="0026E1"/>
                      </a:solidFill>
                      <a:prstDash val="solid"/>
                      <a:round/>
                      <a:headEnd type="none" w="med" len="med"/>
                      <a:tailEnd type="none" w="med" len="med"/>
                    </a:lnR>
                    <a:lnT w="4763" cap="flat" cmpd="sng" algn="ctr">
                      <a:solidFill>
                        <a:srgbClr val="9029E1"/>
                      </a:solidFill>
                      <a:prstDash val="solid"/>
                      <a:round/>
                      <a:headEnd type="none" w="med" len="med"/>
                      <a:tailEnd type="none" w="med" len="med"/>
                    </a:lnT>
                    <a:lnB w="4763" cap="flat" cmpd="sng" algn="ctr">
                      <a:solidFill>
                        <a:srgbClr val="C023E1"/>
                      </a:solidFill>
                      <a:prstDash val="solid"/>
                      <a:round/>
                      <a:headEnd type="none" w="med" len="med"/>
                      <a:tailEnd type="none" w="med" len="med"/>
                    </a:lnB>
                  </a:tcPr>
                </a:tc>
                <a:tc>
                  <a:txBody>
                    <a:bodyPr/>
                    <a:lstStyle/>
                    <a:p>
                      <a:pPr algn="ctr" fontAlgn="t"/>
                      <a:r>
                        <a:rPr lang="en-GB" sz="1600">
                          <a:effectLst/>
                        </a:rPr>
                        <a:t>12</a:t>
                      </a:r>
                    </a:p>
                  </a:txBody>
                  <a:tcPr marL="29933" marR="29933" marT="22450" marB="22450">
                    <a:lnL w="12700" cap="flat" cmpd="sng" algn="ctr">
                      <a:solidFill>
                        <a:srgbClr val="0026E1"/>
                      </a:solidFill>
                      <a:prstDash val="solid"/>
                      <a:round/>
                      <a:headEnd type="none" w="med" len="med"/>
                      <a:tailEnd type="none" w="med" len="med"/>
                    </a:lnL>
                    <a:lnR w="12700" cap="flat" cmpd="sng" algn="ctr">
                      <a:solidFill>
                        <a:srgbClr val="9029E1"/>
                      </a:solidFill>
                      <a:prstDash val="solid"/>
                      <a:round/>
                      <a:headEnd type="none" w="med" len="med"/>
                      <a:tailEnd type="none" w="med" len="med"/>
                    </a:lnR>
                    <a:lnT w="4763" cap="flat" cmpd="sng" algn="ctr">
                      <a:solidFill>
                        <a:srgbClr val="6029E1"/>
                      </a:solidFill>
                      <a:prstDash val="solid"/>
                      <a:round/>
                      <a:headEnd type="none" w="med" len="med"/>
                      <a:tailEnd type="none" w="med" len="med"/>
                    </a:lnT>
                    <a:lnB w="4763" cap="flat" cmpd="sng" algn="ctr">
                      <a:solidFill>
                        <a:srgbClr val="C023E1"/>
                      </a:solidFill>
                      <a:prstDash val="solid"/>
                      <a:round/>
                      <a:headEnd type="none" w="med" len="med"/>
                      <a:tailEnd type="none" w="med" len="med"/>
                    </a:lnB>
                  </a:tcPr>
                </a:tc>
                <a:tc>
                  <a:txBody>
                    <a:bodyPr/>
                    <a:lstStyle/>
                    <a:p>
                      <a:pPr algn="ctr" fontAlgn="t"/>
                      <a:r>
                        <a:rPr lang="en-GB" sz="1600">
                          <a:effectLst/>
                        </a:rPr>
                        <a:t>120</a:t>
                      </a:r>
                    </a:p>
                  </a:txBody>
                  <a:tcPr marL="29933" marR="29933" marT="22450" marB="22450">
                    <a:lnL w="12700" cap="flat" cmpd="sng" algn="ctr">
                      <a:solidFill>
                        <a:srgbClr val="9029E1"/>
                      </a:solidFill>
                      <a:prstDash val="solid"/>
                      <a:round/>
                      <a:headEnd type="none" w="med" len="med"/>
                      <a:tailEnd type="none" w="med" len="med"/>
                    </a:lnL>
                    <a:lnR w="12700" cap="flat" cmpd="sng" algn="ctr">
                      <a:solidFill>
                        <a:srgbClr val="C023E1"/>
                      </a:solidFill>
                      <a:prstDash val="solid"/>
                      <a:round/>
                      <a:headEnd type="none" w="med" len="med"/>
                      <a:tailEnd type="none" w="med" len="med"/>
                    </a:lnR>
                    <a:lnT w="4763" cap="flat" cmpd="sng" algn="ctr">
                      <a:solidFill>
                        <a:srgbClr val="2024E1"/>
                      </a:solidFill>
                      <a:prstDash val="solid"/>
                      <a:round/>
                      <a:headEnd type="none" w="med" len="med"/>
                      <a:tailEnd type="none" w="med" len="med"/>
                    </a:lnT>
                    <a:lnB w="4763" cap="flat" cmpd="sng" algn="ctr">
                      <a:solidFill>
                        <a:srgbClr val="2024E1"/>
                      </a:solidFill>
                      <a:prstDash val="solid"/>
                      <a:round/>
                      <a:headEnd type="none" w="med" len="med"/>
                      <a:tailEnd type="none" w="med" len="med"/>
                    </a:lnB>
                  </a:tcPr>
                </a:tc>
                <a:extLst>
                  <a:ext uri="{0D108BD9-81ED-4DB2-BD59-A6C34878D82A}">
                    <a16:rowId xmlns:a16="http://schemas.microsoft.com/office/drawing/2014/main" val="2302811281"/>
                  </a:ext>
                </a:extLst>
              </a:tr>
              <a:tr h="386099">
                <a:tc>
                  <a:txBody>
                    <a:bodyPr/>
                    <a:lstStyle/>
                    <a:p>
                      <a:pPr algn="ctr" fontAlgn="t"/>
                      <a:r>
                        <a:rPr lang="en-GB" sz="1600">
                          <a:effectLst/>
                        </a:rPr>
                        <a:t>DW600</a:t>
                      </a:r>
                    </a:p>
                  </a:txBody>
                  <a:tcPr marL="29933" marR="29933" marT="22450" marB="22450">
                    <a:lnL w="12700" cap="flat" cmpd="sng" algn="ctr">
                      <a:solidFill>
                        <a:srgbClr val="9029E1"/>
                      </a:solidFill>
                      <a:prstDash val="solid"/>
                      <a:round/>
                      <a:headEnd type="none" w="med" len="med"/>
                      <a:tailEnd type="none" w="med" len="med"/>
                    </a:lnL>
                    <a:lnR w="12700" cap="flat" cmpd="sng" algn="ctr">
                      <a:solidFill>
                        <a:srgbClr val="0026E1"/>
                      </a:solidFill>
                      <a:prstDash val="solid"/>
                      <a:round/>
                      <a:headEnd type="none" w="med" len="med"/>
                      <a:tailEnd type="none" w="med" len="med"/>
                    </a:lnR>
                    <a:lnT w="4763" cap="flat" cmpd="sng" algn="ctr">
                      <a:solidFill>
                        <a:srgbClr val="5024E1"/>
                      </a:solidFill>
                      <a:prstDash val="solid"/>
                      <a:round/>
                      <a:headEnd type="none" w="med" len="med"/>
                      <a:tailEnd type="none" w="med" len="med"/>
                    </a:lnT>
                    <a:lnB w="4763" cap="flat" cmpd="sng" algn="ctr">
                      <a:solidFill>
                        <a:srgbClr val="9026E1"/>
                      </a:solidFill>
                      <a:prstDash val="solid"/>
                      <a:round/>
                      <a:headEnd type="none" w="med" len="med"/>
                      <a:tailEnd type="none" w="med" len="med"/>
                    </a:lnB>
                  </a:tcPr>
                </a:tc>
                <a:tc>
                  <a:txBody>
                    <a:bodyPr/>
                    <a:lstStyle/>
                    <a:p>
                      <a:pPr algn="ctr" fontAlgn="t"/>
                      <a:r>
                        <a:rPr lang="en-GB" sz="1600">
                          <a:effectLst/>
                        </a:rPr>
                        <a:t>6</a:t>
                      </a:r>
                    </a:p>
                  </a:txBody>
                  <a:tcPr marL="29933" marR="29933" marT="22450" marB="22450">
                    <a:lnL w="12700" cap="flat" cmpd="sng" algn="ctr">
                      <a:solidFill>
                        <a:srgbClr val="0026E1"/>
                      </a:solidFill>
                      <a:prstDash val="solid"/>
                      <a:round/>
                      <a:headEnd type="none" w="med" len="med"/>
                      <a:tailEnd type="none" w="med" len="med"/>
                    </a:lnL>
                    <a:lnR w="12700" cap="flat" cmpd="sng" algn="ctr">
                      <a:solidFill>
                        <a:srgbClr val="9029E1"/>
                      </a:solidFill>
                      <a:prstDash val="solid"/>
                      <a:round/>
                      <a:headEnd type="none" w="med" len="med"/>
                      <a:tailEnd type="none" w="med" len="med"/>
                    </a:lnR>
                    <a:lnT w="4763" cap="flat" cmpd="sng" algn="ctr">
                      <a:solidFill>
                        <a:srgbClr val="C023E1"/>
                      </a:solidFill>
                      <a:prstDash val="solid"/>
                      <a:round/>
                      <a:headEnd type="none" w="med" len="med"/>
                      <a:tailEnd type="none" w="med" len="med"/>
                    </a:lnT>
                    <a:lnB w="4763" cap="flat" cmpd="sng" algn="ctr">
                      <a:solidFill>
                        <a:srgbClr val="5024E1"/>
                      </a:solidFill>
                      <a:prstDash val="solid"/>
                      <a:round/>
                      <a:headEnd type="none" w="med" len="med"/>
                      <a:tailEnd type="none" w="med" len="med"/>
                    </a:lnB>
                  </a:tcPr>
                </a:tc>
                <a:tc>
                  <a:txBody>
                    <a:bodyPr/>
                    <a:lstStyle/>
                    <a:p>
                      <a:pPr algn="ctr" fontAlgn="t"/>
                      <a:r>
                        <a:rPr lang="en-GB" sz="1600">
                          <a:effectLst/>
                        </a:rPr>
                        <a:t>10</a:t>
                      </a:r>
                    </a:p>
                  </a:txBody>
                  <a:tcPr marL="29933" marR="29933" marT="22450" marB="22450">
                    <a:lnL w="12700" cap="flat" cmpd="sng" algn="ctr">
                      <a:solidFill>
                        <a:srgbClr val="9029E1"/>
                      </a:solidFill>
                      <a:prstDash val="solid"/>
                      <a:round/>
                      <a:headEnd type="none" w="med" len="med"/>
                      <a:tailEnd type="none" w="med" len="med"/>
                    </a:lnL>
                    <a:lnR w="12700" cap="flat" cmpd="sng" algn="ctr">
                      <a:solidFill>
                        <a:srgbClr val="C023E1"/>
                      </a:solidFill>
                      <a:prstDash val="solid"/>
                      <a:round/>
                      <a:headEnd type="none" w="med" len="med"/>
                      <a:tailEnd type="none" w="med" len="med"/>
                    </a:lnR>
                    <a:lnT w="4763" cap="flat" cmpd="sng" algn="ctr">
                      <a:solidFill>
                        <a:srgbClr val="C023E1"/>
                      </a:solidFill>
                      <a:prstDash val="solid"/>
                      <a:round/>
                      <a:headEnd type="none" w="med" len="med"/>
                      <a:tailEnd type="none" w="med" len="med"/>
                    </a:lnT>
                    <a:lnB w="4763" cap="flat" cmpd="sng" algn="ctr">
                      <a:solidFill>
                        <a:srgbClr val="302CE1"/>
                      </a:solidFill>
                      <a:prstDash val="solid"/>
                      <a:round/>
                      <a:headEnd type="none" w="med" len="med"/>
                      <a:tailEnd type="none" w="med" len="med"/>
                    </a:lnB>
                  </a:tcPr>
                </a:tc>
                <a:tc>
                  <a:txBody>
                    <a:bodyPr/>
                    <a:lstStyle/>
                    <a:p>
                      <a:pPr algn="ctr" fontAlgn="t"/>
                      <a:r>
                        <a:rPr lang="en-GB" sz="1600">
                          <a:effectLst/>
                        </a:rPr>
                        <a:t>144</a:t>
                      </a:r>
                    </a:p>
                  </a:txBody>
                  <a:tcPr marL="29933" marR="29933" marT="22450" marB="22450">
                    <a:lnL w="12700" cap="flat" cmpd="sng" algn="ctr">
                      <a:solidFill>
                        <a:srgbClr val="C023E1"/>
                      </a:solidFill>
                      <a:prstDash val="solid"/>
                      <a:round/>
                      <a:headEnd type="none" w="med" len="med"/>
                      <a:tailEnd type="none" w="med" len="med"/>
                    </a:lnL>
                    <a:lnR w="12700" cap="flat" cmpd="sng" algn="ctr">
                      <a:solidFill>
                        <a:srgbClr val="9026E1"/>
                      </a:solidFill>
                      <a:prstDash val="solid"/>
                      <a:round/>
                      <a:headEnd type="none" w="med" len="med"/>
                      <a:tailEnd type="none" w="med" len="med"/>
                    </a:lnR>
                    <a:lnT w="4763" cap="flat" cmpd="sng" algn="ctr">
                      <a:solidFill>
                        <a:srgbClr val="2024E1"/>
                      </a:solidFill>
                      <a:prstDash val="solid"/>
                      <a:round/>
                      <a:headEnd type="none" w="med" len="med"/>
                      <a:tailEnd type="none" w="med" len="med"/>
                    </a:lnT>
                    <a:lnB w="4763" cap="flat" cmpd="sng" algn="ctr">
                      <a:solidFill>
                        <a:srgbClr val="B02AE1"/>
                      </a:solidFill>
                      <a:prstDash val="solid"/>
                      <a:round/>
                      <a:headEnd type="none" w="med" len="med"/>
                      <a:tailEnd type="none" w="med" len="med"/>
                    </a:lnB>
                  </a:tcPr>
                </a:tc>
                <a:extLst>
                  <a:ext uri="{0D108BD9-81ED-4DB2-BD59-A6C34878D82A}">
                    <a16:rowId xmlns:a16="http://schemas.microsoft.com/office/drawing/2014/main" val="4269526001"/>
                  </a:ext>
                </a:extLst>
              </a:tr>
              <a:tr h="386099">
                <a:tc>
                  <a:txBody>
                    <a:bodyPr/>
                    <a:lstStyle/>
                    <a:p>
                      <a:pPr algn="ctr" fontAlgn="t"/>
                      <a:r>
                        <a:rPr lang="en-GB" sz="1600">
                          <a:effectLst/>
                        </a:rPr>
                        <a:t>DW1000</a:t>
                      </a:r>
                    </a:p>
                  </a:txBody>
                  <a:tcPr marL="29933" marR="29933" marT="22450" marB="22450">
                    <a:lnL w="12700" cap="flat" cmpd="sng" algn="ctr">
                      <a:solidFill>
                        <a:srgbClr val="B024E1"/>
                      </a:solidFill>
                      <a:prstDash val="solid"/>
                      <a:round/>
                      <a:headEnd type="none" w="med" len="med"/>
                      <a:tailEnd type="none" w="med" len="med"/>
                    </a:lnL>
                    <a:lnR w="12700" cap="flat" cmpd="sng" algn="ctr">
                      <a:solidFill>
                        <a:srgbClr val="2024E1"/>
                      </a:solidFill>
                      <a:prstDash val="solid"/>
                      <a:round/>
                      <a:headEnd type="none" w="med" len="med"/>
                      <a:tailEnd type="none" w="med" len="med"/>
                    </a:lnR>
                    <a:lnT w="4763" cap="flat" cmpd="sng" algn="ctr">
                      <a:solidFill>
                        <a:srgbClr val="9026E1"/>
                      </a:solidFill>
                      <a:prstDash val="solid"/>
                      <a:round/>
                      <a:headEnd type="none" w="med" len="med"/>
                      <a:tailEnd type="none" w="med" len="med"/>
                    </a:lnT>
                    <a:lnB w="4763" cap="flat" cmpd="sng" algn="ctr">
                      <a:solidFill>
                        <a:srgbClr val="002FE1"/>
                      </a:solidFill>
                      <a:prstDash val="solid"/>
                      <a:round/>
                      <a:headEnd type="none" w="med" len="med"/>
                      <a:tailEnd type="none" w="med" len="med"/>
                    </a:lnB>
                  </a:tcPr>
                </a:tc>
                <a:tc>
                  <a:txBody>
                    <a:bodyPr/>
                    <a:lstStyle/>
                    <a:p>
                      <a:pPr algn="ctr" fontAlgn="t"/>
                      <a:r>
                        <a:rPr lang="en-GB" sz="1600">
                          <a:effectLst/>
                        </a:rPr>
                        <a:t>10</a:t>
                      </a:r>
                    </a:p>
                  </a:txBody>
                  <a:tcPr marL="29933" marR="29933" marT="22450" marB="22450">
                    <a:lnL w="12700" cap="flat" cmpd="sng" algn="ctr">
                      <a:solidFill>
                        <a:srgbClr val="2024E1"/>
                      </a:solidFill>
                      <a:prstDash val="solid"/>
                      <a:round/>
                      <a:headEnd type="none" w="med" len="med"/>
                      <a:tailEnd type="none" w="med" len="med"/>
                    </a:lnL>
                    <a:lnR w="12700" cap="flat" cmpd="sng" algn="ctr">
                      <a:solidFill>
                        <a:srgbClr val="D02BE1"/>
                      </a:solidFill>
                      <a:prstDash val="solid"/>
                      <a:round/>
                      <a:headEnd type="none" w="med" len="med"/>
                      <a:tailEnd type="none" w="med" len="med"/>
                    </a:lnR>
                    <a:lnT w="4763" cap="flat" cmpd="sng" algn="ctr">
                      <a:solidFill>
                        <a:srgbClr val="5024E1"/>
                      </a:solidFill>
                      <a:prstDash val="solid"/>
                      <a:round/>
                      <a:headEnd type="none" w="med" len="med"/>
                      <a:tailEnd type="none" w="med" len="med"/>
                    </a:lnT>
                    <a:lnB w="4763" cap="flat" cmpd="sng" algn="ctr">
                      <a:solidFill>
                        <a:srgbClr val="202DE1"/>
                      </a:solidFill>
                      <a:prstDash val="solid"/>
                      <a:round/>
                      <a:headEnd type="none" w="med" len="med"/>
                      <a:tailEnd type="none" w="med" len="med"/>
                    </a:lnB>
                  </a:tcPr>
                </a:tc>
                <a:tc>
                  <a:txBody>
                    <a:bodyPr/>
                    <a:lstStyle/>
                    <a:p>
                      <a:pPr algn="ctr" fontAlgn="t"/>
                      <a:r>
                        <a:rPr lang="en-GB" sz="1600">
                          <a:effectLst/>
                        </a:rPr>
                        <a:t>6</a:t>
                      </a:r>
                    </a:p>
                  </a:txBody>
                  <a:tcPr marL="29933" marR="29933" marT="22450" marB="22450">
                    <a:lnL w="12700" cap="flat" cmpd="sng" algn="ctr">
                      <a:solidFill>
                        <a:srgbClr val="D02BE1"/>
                      </a:solidFill>
                      <a:prstDash val="solid"/>
                      <a:round/>
                      <a:headEnd type="none" w="med" len="med"/>
                      <a:tailEnd type="none" w="med" len="med"/>
                    </a:lnL>
                    <a:lnR w="12700" cap="flat" cmpd="sng" algn="ctr">
                      <a:solidFill>
                        <a:srgbClr val="802AE1"/>
                      </a:solidFill>
                      <a:prstDash val="solid"/>
                      <a:round/>
                      <a:headEnd type="none" w="med" len="med"/>
                      <a:tailEnd type="none" w="med" len="med"/>
                    </a:lnR>
                    <a:lnT w="4763" cap="flat" cmpd="sng" algn="ctr">
                      <a:solidFill>
                        <a:srgbClr val="302CE1"/>
                      </a:solidFill>
                      <a:prstDash val="solid"/>
                      <a:round/>
                      <a:headEnd type="none" w="med" len="med"/>
                      <a:tailEnd type="none" w="med" len="med"/>
                    </a:lnT>
                    <a:lnB w="4763" cap="flat" cmpd="sng" algn="ctr">
                      <a:solidFill>
                        <a:srgbClr val="802AE1"/>
                      </a:solidFill>
                      <a:prstDash val="solid"/>
                      <a:round/>
                      <a:headEnd type="none" w="med" len="med"/>
                      <a:tailEnd type="none" w="med" len="med"/>
                    </a:lnB>
                  </a:tcPr>
                </a:tc>
                <a:tc>
                  <a:txBody>
                    <a:bodyPr/>
                    <a:lstStyle/>
                    <a:p>
                      <a:pPr algn="ctr" fontAlgn="t"/>
                      <a:r>
                        <a:rPr lang="en-GB" sz="1600" dirty="0">
                          <a:effectLst/>
                        </a:rPr>
                        <a:t>240</a:t>
                      </a:r>
                    </a:p>
                  </a:txBody>
                  <a:tcPr marL="29933" marR="29933" marT="22450" marB="22450">
                    <a:lnL w="12700" cap="flat" cmpd="sng" algn="ctr">
                      <a:solidFill>
                        <a:srgbClr val="802AE1"/>
                      </a:solidFill>
                      <a:prstDash val="solid"/>
                      <a:round/>
                      <a:headEnd type="none" w="med" len="med"/>
                      <a:tailEnd type="none" w="med" len="med"/>
                    </a:lnL>
                    <a:lnR w="12700" cap="flat" cmpd="sng" algn="ctr">
                      <a:solidFill>
                        <a:srgbClr val="502DE1"/>
                      </a:solidFill>
                      <a:prstDash val="solid"/>
                      <a:round/>
                      <a:headEnd type="none" w="med" len="med"/>
                      <a:tailEnd type="none" w="med" len="med"/>
                    </a:lnR>
                    <a:lnT w="4763" cap="flat" cmpd="sng" algn="ctr">
                      <a:solidFill>
                        <a:srgbClr val="B02AE1"/>
                      </a:solidFill>
                      <a:prstDash val="solid"/>
                      <a:round/>
                      <a:headEnd type="none" w="med" len="med"/>
                      <a:tailEnd type="none" w="med" len="med"/>
                    </a:lnT>
                    <a:lnB w="4763" cap="flat" cmpd="sng" algn="ctr">
                      <a:solidFill>
                        <a:srgbClr val="302CE1"/>
                      </a:solidFill>
                      <a:prstDash val="solid"/>
                      <a:round/>
                      <a:headEnd type="none" w="med" len="med"/>
                      <a:tailEnd type="none" w="med" len="med"/>
                    </a:lnB>
                  </a:tcPr>
                </a:tc>
                <a:extLst>
                  <a:ext uri="{0D108BD9-81ED-4DB2-BD59-A6C34878D82A}">
                    <a16:rowId xmlns:a16="http://schemas.microsoft.com/office/drawing/2014/main" val="982918230"/>
                  </a:ext>
                </a:extLst>
              </a:tr>
              <a:tr h="386099">
                <a:tc>
                  <a:txBody>
                    <a:bodyPr/>
                    <a:lstStyle/>
                    <a:p>
                      <a:pPr algn="ctr" fontAlgn="t"/>
                      <a:r>
                        <a:rPr lang="en-GB" sz="1600">
                          <a:effectLst/>
                        </a:rPr>
                        <a:t>DW1200</a:t>
                      </a:r>
                    </a:p>
                  </a:txBody>
                  <a:tcPr marL="29933" marR="29933" marT="22450" marB="22450">
                    <a:lnL w="12700" cap="flat" cmpd="sng" algn="ctr">
                      <a:solidFill>
                        <a:srgbClr val="002CE1"/>
                      </a:solidFill>
                      <a:prstDash val="solid"/>
                      <a:round/>
                      <a:headEnd type="none" w="med" len="med"/>
                      <a:tailEnd type="none" w="med" len="med"/>
                    </a:lnL>
                    <a:lnR w="12700" cap="flat" cmpd="sng" algn="ctr">
                      <a:solidFill>
                        <a:srgbClr val="302CE1"/>
                      </a:solidFill>
                      <a:prstDash val="solid"/>
                      <a:round/>
                      <a:headEnd type="none" w="med" len="med"/>
                      <a:tailEnd type="none" w="med" len="med"/>
                    </a:lnR>
                    <a:lnT w="4763" cap="flat" cmpd="sng" algn="ctr">
                      <a:solidFill>
                        <a:srgbClr val="002FE1"/>
                      </a:solidFill>
                      <a:prstDash val="solid"/>
                      <a:round/>
                      <a:headEnd type="none" w="med" len="med"/>
                      <a:tailEnd type="none" w="med" len="med"/>
                    </a:lnT>
                    <a:lnB w="4763" cap="flat" cmpd="sng" algn="ctr">
                      <a:solidFill>
                        <a:srgbClr val="902CE1"/>
                      </a:solidFill>
                      <a:prstDash val="solid"/>
                      <a:round/>
                      <a:headEnd type="none" w="med" len="med"/>
                      <a:tailEnd type="none" w="med" len="med"/>
                    </a:lnB>
                  </a:tcPr>
                </a:tc>
                <a:tc>
                  <a:txBody>
                    <a:bodyPr/>
                    <a:lstStyle/>
                    <a:p>
                      <a:pPr algn="ctr" fontAlgn="t"/>
                      <a:r>
                        <a:rPr lang="en-GB" sz="1600">
                          <a:effectLst/>
                        </a:rPr>
                        <a:t>12</a:t>
                      </a:r>
                    </a:p>
                  </a:txBody>
                  <a:tcPr marL="29933" marR="29933" marT="22450" marB="22450">
                    <a:lnL w="12700" cap="flat" cmpd="sng" algn="ctr">
                      <a:solidFill>
                        <a:srgbClr val="302CE1"/>
                      </a:solidFill>
                      <a:prstDash val="solid"/>
                      <a:round/>
                      <a:headEnd type="none" w="med" len="med"/>
                      <a:tailEnd type="none" w="med" len="med"/>
                    </a:lnL>
                    <a:lnR w="12700" cap="flat" cmpd="sng" algn="ctr">
                      <a:solidFill>
                        <a:srgbClr val="E02AE1"/>
                      </a:solidFill>
                      <a:prstDash val="solid"/>
                      <a:round/>
                      <a:headEnd type="none" w="med" len="med"/>
                      <a:tailEnd type="none" w="med" len="med"/>
                    </a:lnR>
                    <a:lnT w="4763" cap="flat" cmpd="sng" algn="ctr">
                      <a:solidFill>
                        <a:srgbClr val="202DE1"/>
                      </a:solidFill>
                      <a:prstDash val="solid"/>
                      <a:round/>
                      <a:headEnd type="none" w="med" len="med"/>
                      <a:tailEnd type="none" w="med" len="med"/>
                    </a:lnT>
                    <a:lnB w="4763" cap="flat" cmpd="sng" algn="ctr">
                      <a:solidFill>
                        <a:srgbClr val="502DE1"/>
                      </a:solidFill>
                      <a:prstDash val="solid"/>
                      <a:round/>
                      <a:headEnd type="none" w="med" len="med"/>
                      <a:tailEnd type="none" w="med" len="med"/>
                    </a:lnB>
                  </a:tcPr>
                </a:tc>
                <a:tc>
                  <a:txBody>
                    <a:bodyPr/>
                    <a:lstStyle/>
                    <a:p>
                      <a:pPr algn="ctr" fontAlgn="t"/>
                      <a:r>
                        <a:rPr lang="en-GB" sz="1600">
                          <a:effectLst/>
                        </a:rPr>
                        <a:t>5</a:t>
                      </a:r>
                    </a:p>
                  </a:txBody>
                  <a:tcPr marL="29933" marR="29933" marT="22450" marB="22450">
                    <a:lnL w="12700" cap="flat" cmpd="sng" algn="ctr">
                      <a:solidFill>
                        <a:srgbClr val="E02AE1"/>
                      </a:solidFill>
                      <a:prstDash val="solid"/>
                      <a:round/>
                      <a:headEnd type="none" w="med" len="med"/>
                      <a:tailEnd type="none" w="med" len="med"/>
                    </a:lnL>
                    <a:lnR w="12700" cap="flat" cmpd="sng" algn="ctr">
                      <a:solidFill>
                        <a:srgbClr val="702EE1"/>
                      </a:solidFill>
                      <a:prstDash val="solid"/>
                      <a:round/>
                      <a:headEnd type="none" w="med" len="med"/>
                      <a:tailEnd type="none" w="med" len="med"/>
                    </a:lnR>
                    <a:lnT w="4763" cap="flat" cmpd="sng" algn="ctr">
                      <a:solidFill>
                        <a:srgbClr val="802AE1"/>
                      </a:solidFill>
                      <a:prstDash val="solid"/>
                      <a:round/>
                      <a:headEnd type="none" w="med" len="med"/>
                      <a:tailEnd type="none" w="med" len="med"/>
                    </a:lnT>
                    <a:lnB w="4763" cap="flat" cmpd="sng" algn="ctr">
                      <a:solidFill>
                        <a:srgbClr val="402BE1"/>
                      </a:solidFill>
                      <a:prstDash val="solid"/>
                      <a:round/>
                      <a:headEnd type="none" w="med" len="med"/>
                      <a:tailEnd type="none" w="med" len="med"/>
                    </a:lnB>
                  </a:tcPr>
                </a:tc>
                <a:tc>
                  <a:txBody>
                    <a:bodyPr/>
                    <a:lstStyle/>
                    <a:p>
                      <a:pPr algn="ctr" fontAlgn="t"/>
                      <a:r>
                        <a:rPr lang="en-GB" sz="1600">
                          <a:effectLst/>
                        </a:rPr>
                        <a:t>288</a:t>
                      </a:r>
                    </a:p>
                  </a:txBody>
                  <a:tcPr marL="29933" marR="29933" marT="22450" marB="22450">
                    <a:lnL w="12700" cap="flat" cmpd="sng" algn="ctr">
                      <a:solidFill>
                        <a:srgbClr val="702EE1"/>
                      </a:solidFill>
                      <a:prstDash val="solid"/>
                      <a:round/>
                      <a:headEnd type="none" w="med" len="med"/>
                      <a:tailEnd type="none" w="med" len="med"/>
                    </a:lnL>
                    <a:lnR w="12700" cap="flat" cmpd="sng" algn="ctr">
                      <a:solidFill>
                        <a:srgbClr val="602CE1"/>
                      </a:solidFill>
                      <a:prstDash val="solid"/>
                      <a:round/>
                      <a:headEnd type="none" w="med" len="med"/>
                      <a:tailEnd type="none" w="med" len="med"/>
                    </a:lnR>
                    <a:lnT w="4763" cap="flat" cmpd="sng" algn="ctr">
                      <a:solidFill>
                        <a:srgbClr val="302CE1"/>
                      </a:solidFill>
                      <a:prstDash val="solid"/>
                      <a:round/>
                      <a:headEnd type="none" w="med" len="med"/>
                      <a:tailEnd type="none" w="med" len="med"/>
                    </a:lnT>
                    <a:lnB w="4763" cap="flat" cmpd="sng" algn="ctr">
                      <a:solidFill>
                        <a:srgbClr val="402BE1"/>
                      </a:solidFill>
                      <a:prstDash val="solid"/>
                      <a:round/>
                      <a:headEnd type="none" w="med" len="med"/>
                      <a:tailEnd type="none" w="med" len="med"/>
                    </a:lnB>
                  </a:tcPr>
                </a:tc>
                <a:extLst>
                  <a:ext uri="{0D108BD9-81ED-4DB2-BD59-A6C34878D82A}">
                    <a16:rowId xmlns:a16="http://schemas.microsoft.com/office/drawing/2014/main" val="2912378093"/>
                  </a:ext>
                </a:extLst>
              </a:tr>
              <a:tr h="386099">
                <a:tc>
                  <a:txBody>
                    <a:bodyPr/>
                    <a:lstStyle/>
                    <a:p>
                      <a:pPr algn="ctr" fontAlgn="t"/>
                      <a:r>
                        <a:rPr lang="en-GB" sz="1600">
                          <a:effectLst/>
                        </a:rPr>
                        <a:t>DW1500</a:t>
                      </a:r>
                    </a:p>
                  </a:txBody>
                  <a:tcPr marL="29933" marR="29933" marT="22450" marB="22450">
                    <a:lnL w="12700" cap="flat" cmpd="sng" algn="ctr">
                      <a:solidFill>
                        <a:srgbClr val="002CE1"/>
                      </a:solidFill>
                      <a:prstDash val="solid"/>
                      <a:round/>
                      <a:headEnd type="none" w="med" len="med"/>
                      <a:tailEnd type="none" w="med" len="med"/>
                    </a:lnL>
                    <a:lnR w="12700" cap="flat" cmpd="sng" algn="ctr">
                      <a:solidFill>
                        <a:srgbClr val="802AE1"/>
                      </a:solidFill>
                      <a:prstDash val="solid"/>
                      <a:round/>
                      <a:headEnd type="none" w="med" len="med"/>
                      <a:tailEnd type="none" w="med" len="med"/>
                    </a:lnR>
                    <a:lnT w="4763" cap="flat" cmpd="sng" algn="ctr">
                      <a:solidFill>
                        <a:srgbClr val="902CE1"/>
                      </a:solidFill>
                      <a:prstDash val="solid"/>
                      <a:round/>
                      <a:headEnd type="none" w="med" len="med"/>
                      <a:tailEnd type="none" w="med" len="med"/>
                    </a:lnT>
                    <a:lnB w="4763" cap="flat" cmpd="sng" algn="ctr">
                      <a:solidFill>
                        <a:srgbClr val="602CE1"/>
                      </a:solidFill>
                      <a:prstDash val="solid"/>
                      <a:round/>
                      <a:headEnd type="none" w="med" len="med"/>
                      <a:tailEnd type="none" w="med" len="med"/>
                    </a:lnB>
                  </a:tcPr>
                </a:tc>
                <a:tc>
                  <a:txBody>
                    <a:bodyPr/>
                    <a:lstStyle/>
                    <a:p>
                      <a:pPr algn="ctr" fontAlgn="t"/>
                      <a:r>
                        <a:rPr lang="en-GB" sz="1600">
                          <a:effectLst/>
                        </a:rPr>
                        <a:t>15</a:t>
                      </a:r>
                    </a:p>
                  </a:txBody>
                  <a:tcPr marL="29933" marR="29933" marT="22450" marB="22450">
                    <a:lnL w="12700" cap="flat" cmpd="sng" algn="ctr">
                      <a:solidFill>
                        <a:srgbClr val="802AE1"/>
                      </a:solidFill>
                      <a:prstDash val="solid"/>
                      <a:round/>
                      <a:headEnd type="none" w="med" len="med"/>
                      <a:tailEnd type="none" w="med" len="med"/>
                    </a:lnL>
                    <a:lnR w="12700" cap="flat" cmpd="sng" algn="ctr">
                      <a:solidFill>
                        <a:srgbClr val="102BE1"/>
                      </a:solidFill>
                      <a:prstDash val="solid"/>
                      <a:round/>
                      <a:headEnd type="none" w="med" len="med"/>
                      <a:tailEnd type="none" w="med" len="med"/>
                    </a:lnR>
                    <a:lnT w="4763" cap="flat" cmpd="sng" algn="ctr">
                      <a:solidFill>
                        <a:srgbClr val="502DE1"/>
                      </a:solidFill>
                      <a:prstDash val="solid"/>
                      <a:round/>
                      <a:headEnd type="none" w="med" len="med"/>
                      <a:tailEnd type="none" w="med" len="med"/>
                    </a:lnT>
                    <a:lnB w="4763" cap="flat" cmpd="sng" algn="ctr">
                      <a:solidFill>
                        <a:srgbClr val="D02EE1"/>
                      </a:solidFill>
                      <a:prstDash val="solid"/>
                      <a:round/>
                      <a:headEnd type="none" w="med" len="med"/>
                      <a:tailEnd type="none" w="med" len="med"/>
                    </a:lnB>
                  </a:tcPr>
                </a:tc>
                <a:tc>
                  <a:txBody>
                    <a:bodyPr/>
                    <a:lstStyle/>
                    <a:p>
                      <a:pPr algn="ctr" fontAlgn="t"/>
                      <a:r>
                        <a:rPr lang="en-GB" sz="1600">
                          <a:effectLst/>
                        </a:rPr>
                        <a:t>4</a:t>
                      </a:r>
                    </a:p>
                  </a:txBody>
                  <a:tcPr marL="29933" marR="29933" marT="22450" marB="22450">
                    <a:lnL w="12700" cap="flat" cmpd="sng" algn="ctr">
                      <a:solidFill>
                        <a:srgbClr val="102BE1"/>
                      </a:solidFill>
                      <a:prstDash val="solid"/>
                      <a:round/>
                      <a:headEnd type="none" w="med" len="med"/>
                      <a:tailEnd type="none" w="med" len="med"/>
                    </a:lnL>
                    <a:lnR w="12700" cap="flat" cmpd="sng" algn="ctr">
                      <a:solidFill>
                        <a:srgbClr val="102BE1"/>
                      </a:solidFill>
                      <a:prstDash val="solid"/>
                      <a:round/>
                      <a:headEnd type="none" w="med" len="med"/>
                      <a:tailEnd type="none" w="med" len="med"/>
                    </a:lnR>
                    <a:lnT w="4763" cap="flat" cmpd="sng" algn="ctr">
                      <a:solidFill>
                        <a:srgbClr val="402BE1"/>
                      </a:solidFill>
                      <a:prstDash val="solid"/>
                      <a:round/>
                      <a:headEnd type="none" w="med" len="med"/>
                      <a:tailEnd type="none" w="med" len="med"/>
                    </a:lnT>
                    <a:lnB w="4763" cap="flat" cmpd="sng" algn="ctr">
                      <a:solidFill>
                        <a:srgbClr val="002FE1"/>
                      </a:solidFill>
                      <a:prstDash val="solid"/>
                      <a:round/>
                      <a:headEnd type="none" w="med" len="med"/>
                      <a:tailEnd type="none" w="med" len="med"/>
                    </a:lnB>
                  </a:tcPr>
                </a:tc>
                <a:tc>
                  <a:txBody>
                    <a:bodyPr/>
                    <a:lstStyle/>
                    <a:p>
                      <a:pPr algn="ctr" fontAlgn="t"/>
                      <a:r>
                        <a:rPr lang="en-GB" sz="1600">
                          <a:effectLst/>
                        </a:rPr>
                        <a:t>360</a:t>
                      </a:r>
                    </a:p>
                  </a:txBody>
                  <a:tcPr marL="29933" marR="29933" marT="22450" marB="22450">
                    <a:lnL w="12700" cap="flat" cmpd="sng" algn="ctr">
                      <a:solidFill>
                        <a:srgbClr val="102BE1"/>
                      </a:solidFill>
                      <a:prstDash val="solid"/>
                      <a:round/>
                      <a:headEnd type="none" w="med" len="med"/>
                      <a:tailEnd type="none" w="med" len="med"/>
                    </a:lnL>
                    <a:lnR w="12700" cap="flat" cmpd="sng" algn="ctr">
                      <a:solidFill>
                        <a:srgbClr val="902FE1"/>
                      </a:solidFill>
                      <a:prstDash val="solid"/>
                      <a:round/>
                      <a:headEnd type="none" w="med" len="med"/>
                      <a:tailEnd type="none" w="med" len="med"/>
                    </a:lnR>
                    <a:lnT w="4763" cap="flat" cmpd="sng" algn="ctr">
                      <a:solidFill>
                        <a:srgbClr val="402BE1"/>
                      </a:solidFill>
                      <a:prstDash val="solid"/>
                      <a:round/>
                      <a:headEnd type="none" w="med" len="med"/>
                      <a:tailEnd type="none" w="med" len="med"/>
                    </a:lnT>
                    <a:lnB w="4763" cap="flat" cmpd="sng" algn="ctr">
                      <a:solidFill>
                        <a:srgbClr val="E02AE1"/>
                      </a:solidFill>
                      <a:prstDash val="solid"/>
                      <a:round/>
                      <a:headEnd type="none" w="med" len="med"/>
                      <a:tailEnd type="none" w="med" len="med"/>
                    </a:lnB>
                  </a:tcPr>
                </a:tc>
                <a:extLst>
                  <a:ext uri="{0D108BD9-81ED-4DB2-BD59-A6C34878D82A}">
                    <a16:rowId xmlns:a16="http://schemas.microsoft.com/office/drawing/2014/main" val="1540984633"/>
                  </a:ext>
                </a:extLst>
              </a:tr>
              <a:tr h="386099">
                <a:tc>
                  <a:txBody>
                    <a:bodyPr/>
                    <a:lstStyle/>
                    <a:p>
                      <a:pPr algn="ctr" fontAlgn="t"/>
                      <a:r>
                        <a:rPr lang="en-GB" sz="1600">
                          <a:effectLst/>
                        </a:rPr>
                        <a:t>DW2000</a:t>
                      </a:r>
                    </a:p>
                  </a:txBody>
                  <a:tcPr marL="29933" marR="29933" marT="22450" marB="22450">
                    <a:lnL w="12700" cap="flat" cmpd="sng" algn="ctr">
                      <a:solidFill>
                        <a:srgbClr val="D02EE1"/>
                      </a:solidFill>
                      <a:prstDash val="solid"/>
                      <a:round/>
                      <a:headEnd type="none" w="med" len="med"/>
                      <a:tailEnd type="none" w="med" len="med"/>
                    </a:lnL>
                    <a:lnR w="12700" cap="flat" cmpd="sng" algn="ctr">
                      <a:solidFill>
                        <a:srgbClr val="402EE1"/>
                      </a:solidFill>
                      <a:prstDash val="solid"/>
                      <a:round/>
                      <a:headEnd type="none" w="med" len="med"/>
                      <a:tailEnd type="none" w="med" len="med"/>
                    </a:lnR>
                    <a:lnT w="4763" cap="flat" cmpd="sng" algn="ctr">
                      <a:solidFill>
                        <a:srgbClr val="602CE1"/>
                      </a:solidFill>
                      <a:prstDash val="solid"/>
                      <a:round/>
                      <a:headEnd type="none" w="med" len="med"/>
                      <a:tailEnd type="none" w="med" len="med"/>
                    </a:lnT>
                    <a:lnB w="4763" cap="flat" cmpd="sng" algn="ctr">
                      <a:solidFill>
                        <a:srgbClr val="C029E1"/>
                      </a:solidFill>
                      <a:prstDash val="solid"/>
                      <a:round/>
                      <a:headEnd type="none" w="med" len="med"/>
                      <a:tailEnd type="none" w="med" len="med"/>
                    </a:lnB>
                  </a:tcPr>
                </a:tc>
                <a:tc>
                  <a:txBody>
                    <a:bodyPr/>
                    <a:lstStyle/>
                    <a:p>
                      <a:pPr algn="ctr" fontAlgn="t"/>
                      <a:r>
                        <a:rPr lang="en-GB" sz="1600">
                          <a:effectLst/>
                        </a:rPr>
                        <a:t>20</a:t>
                      </a:r>
                    </a:p>
                  </a:txBody>
                  <a:tcPr marL="29933" marR="29933" marT="22450" marB="22450">
                    <a:lnL w="12700" cap="flat" cmpd="sng" algn="ctr">
                      <a:solidFill>
                        <a:srgbClr val="402EE1"/>
                      </a:solidFill>
                      <a:prstDash val="solid"/>
                      <a:round/>
                      <a:headEnd type="none" w="med" len="med"/>
                      <a:tailEnd type="none" w="med" len="med"/>
                    </a:lnL>
                    <a:lnR w="12700" cap="flat" cmpd="sng" algn="ctr">
                      <a:solidFill>
                        <a:srgbClr val="602CE1"/>
                      </a:solidFill>
                      <a:prstDash val="solid"/>
                      <a:round/>
                      <a:headEnd type="none" w="med" len="med"/>
                      <a:tailEnd type="none" w="med" len="med"/>
                    </a:lnR>
                    <a:lnT w="4763" cap="flat" cmpd="sng" algn="ctr">
                      <a:solidFill>
                        <a:srgbClr val="D02EE1"/>
                      </a:solidFill>
                      <a:prstDash val="solid"/>
                      <a:round/>
                      <a:headEnd type="none" w="med" len="med"/>
                      <a:tailEnd type="none" w="med" len="med"/>
                    </a:lnT>
                    <a:lnB w="4763" cap="flat" cmpd="sng" algn="ctr">
                      <a:solidFill>
                        <a:srgbClr val="902FE1"/>
                      </a:solidFill>
                      <a:prstDash val="solid"/>
                      <a:round/>
                      <a:headEnd type="none" w="med" len="med"/>
                      <a:tailEnd type="none" w="med" len="med"/>
                    </a:lnB>
                  </a:tcPr>
                </a:tc>
                <a:tc>
                  <a:txBody>
                    <a:bodyPr/>
                    <a:lstStyle/>
                    <a:p>
                      <a:pPr algn="ctr" fontAlgn="t"/>
                      <a:r>
                        <a:rPr lang="en-GB" sz="1600">
                          <a:effectLst/>
                        </a:rPr>
                        <a:t>3</a:t>
                      </a:r>
                    </a:p>
                  </a:txBody>
                  <a:tcPr marL="29933" marR="29933" marT="22450" marB="22450">
                    <a:lnL w="12700" cap="flat" cmpd="sng" algn="ctr">
                      <a:solidFill>
                        <a:srgbClr val="602CE1"/>
                      </a:solidFill>
                      <a:prstDash val="solid"/>
                      <a:round/>
                      <a:headEnd type="none" w="med" len="med"/>
                      <a:tailEnd type="none" w="med" len="med"/>
                    </a:lnL>
                    <a:lnR w="12700" cap="flat" cmpd="sng" algn="ctr">
                      <a:solidFill>
                        <a:srgbClr val="402EE1"/>
                      </a:solidFill>
                      <a:prstDash val="solid"/>
                      <a:round/>
                      <a:headEnd type="none" w="med" len="med"/>
                      <a:tailEnd type="none" w="med" len="med"/>
                    </a:lnR>
                    <a:lnT w="4763" cap="flat" cmpd="sng" algn="ctr">
                      <a:solidFill>
                        <a:srgbClr val="002FE1"/>
                      </a:solidFill>
                      <a:prstDash val="solid"/>
                      <a:round/>
                      <a:headEnd type="none" w="med" len="med"/>
                      <a:tailEnd type="none" w="med" len="med"/>
                    </a:lnT>
                    <a:lnB w="4763" cap="flat" cmpd="sng" algn="ctr">
                      <a:solidFill>
                        <a:srgbClr val="402EE1"/>
                      </a:solidFill>
                      <a:prstDash val="solid"/>
                      <a:round/>
                      <a:headEnd type="none" w="med" len="med"/>
                      <a:tailEnd type="none" w="med" len="med"/>
                    </a:lnB>
                  </a:tcPr>
                </a:tc>
                <a:tc>
                  <a:txBody>
                    <a:bodyPr/>
                    <a:lstStyle/>
                    <a:p>
                      <a:pPr algn="ctr" fontAlgn="t"/>
                      <a:r>
                        <a:rPr lang="en-GB" sz="1600">
                          <a:effectLst/>
                        </a:rPr>
                        <a:t>480</a:t>
                      </a:r>
                    </a:p>
                  </a:txBody>
                  <a:tcPr marL="29933" marR="29933" marT="22450" marB="22450">
                    <a:lnL w="12700" cap="flat" cmpd="sng" algn="ctr">
                      <a:solidFill>
                        <a:srgbClr val="402EE1"/>
                      </a:solidFill>
                      <a:prstDash val="solid"/>
                      <a:round/>
                      <a:headEnd type="none" w="med" len="med"/>
                      <a:tailEnd type="none" w="med" len="med"/>
                    </a:lnL>
                    <a:lnR w="12700" cap="flat" cmpd="sng" algn="ctr">
                      <a:solidFill>
                        <a:srgbClr val="902FE1"/>
                      </a:solidFill>
                      <a:prstDash val="solid"/>
                      <a:round/>
                      <a:headEnd type="none" w="med" len="med"/>
                      <a:tailEnd type="none" w="med" len="med"/>
                    </a:lnR>
                    <a:lnT w="4763" cap="flat" cmpd="sng" algn="ctr">
                      <a:solidFill>
                        <a:srgbClr val="E02AE1"/>
                      </a:solidFill>
                      <a:prstDash val="solid"/>
                      <a:round/>
                      <a:headEnd type="none" w="med" len="med"/>
                      <a:tailEnd type="none" w="med" len="med"/>
                    </a:lnT>
                    <a:lnB w="4763" cap="flat" cmpd="sng" algn="ctr">
                      <a:solidFill>
                        <a:srgbClr val="F029E1"/>
                      </a:solidFill>
                      <a:prstDash val="solid"/>
                      <a:round/>
                      <a:headEnd type="none" w="med" len="med"/>
                      <a:tailEnd type="none" w="med" len="med"/>
                    </a:lnB>
                  </a:tcPr>
                </a:tc>
                <a:extLst>
                  <a:ext uri="{0D108BD9-81ED-4DB2-BD59-A6C34878D82A}">
                    <a16:rowId xmlns:a16="http://schemas.microsoft.com/office/drawing/2014/main" val="3649072146"/>
                  </a:ext>
                </a:extLst>
              </a:tr>
              <a:tr h="386099">
                <a:tc>
                  <a:txBody>
                    <a:bodyPr/>
                    <a:lstStyle/>
                    <a:p>
                      <a:pPr algn="ctr" fontAlgn="t"/>
                      <a:r>
                        <a:rPr lang="en-GB" sz="1600">
                          <a:effectLst/>
                        </a:rPr>
                        <a:t>DW3000</a:t>
                      </a:r>
                    </a:p>
                  </a:txBody>
                  <a:tcPr marL="29933" marR="29933" marT="22450" marB="22450">
                    <a:lnL w="12700" cap="flat" cmpd="sng" algn="ctr">
                      <a:solidFill>
                        <a:srgbClr val="902FE1"/>
                      </a:solidFill>
                      <a:prstDash val="solid"/>
                      <a:round/>
                      <a:headEnd type="none" w="med" len="med"/>
                      <a:tailEnd type="none" w="med" len="med"/>
                    </a:lnL>
                    <a:lnR w="12700" cap="flat" cmpd="sng" algn="ctr">
                      <a:solidFill>
                        <a:srgbClr val="E02AE1"/>
                      </a:solidFill>
                      <a:prstDash val="solid"/>
                      <a:round/>
                      <a:headEnd type="none" w="med" len="med"/>
                      <a:tailEnd type="none" w="med" len="med"/>
                    </a:lnR>
                    <a:lnT w="4763" cap="flat" cmpd="sng" algn="ctr">
                      <a:solidFill>
                        <a:srgbClr val="C029E1"/>
                      </a:solidFill>
                      <a:prstDash val="solid"/>
                      <a:round/>
                      <a:headEnd type="none" w="med" len="med"/>
                      <a:tailEnd type="none" w="med" len="med"/>
                    </a:lnT>
                    <a:lnB w="4763" cap="flat" cmpd="sng" algn="ctr">
                      <a:solidFill>
                        <a:srgbClr val="902CE1"/>
                      </a:solidFill>
                      <a:prstDash val="solid"/>
                      <a:round/>
                      <a:headEnd type="none" w="med" len="med"/>
                      <a:tailEnd type="none" w="med" len="med"/>
                    </a:lnB>
                  </a:tcPr>
                </a:tc>
                <a:tc>
                  <a:txBody>
                    <a:bodyPr/>
                    <a:lstStyle/>
                    <a:p>
                      <a:pPr algn="ctr" fontAlgn="t"/>
                      <a:r>
                        <a:rPr lang="en-GB" sz="1600">
                          <a:effectLst/>
                        </a:rPr>
                        <a:t>30</a:t>
                      </a:r>
                    </a:p>
                  </a:txBody>
                  <a:tcPr marL="29933" marR="29933" marT="22450" marB="22450">
                    <a:lnL w="12700" cap="flat" cmpd="sng" algn="ctr">
                      <a:solidFill>
                        <a:srgbClr val="E02AE1"/>
                      </a:solidFill>
                      <a:prstDash val="solid"/>
                      <a:round/>
                      <a:headEnd type="none" w="med" len="med"/>
                      <a:tailEnd type="none" w="med" len="med"/>
                    </a:lnL>
                    <a:lnR w="12700" cap="flat" cmpd="sng" algn="ctr">
                      <a:solidFill>
                        <a:srgbClr val="302FE1"/>
                      </a:solidFill>
                      <a:prstDash val="solid"/>
                      <a:round/>
                      <a:headEnd type="none" w="med" len="med"/>
                      <a:tailEnd type="none" w="med" len="med"/>
                    </a:lnR>
                    <a:lnT w="4763" cap="flat" cmpd="sng" algn="ctr">
                      <a:solidFill>
                        <a:srgbClr val="902FE1"/>
                      </a:solidFill>
                      <a:prstDash val="solid"/>
                      <a:round/>
                      <a:headEnd type="none" w="med" len="med"/>
                      <a:tailEnd type="none" w="med" len="med"/>
                    </a:lnT>
                    <a:lnB w="4763" cap="flat" cmpd="sng" algn="ctr">
                      <a:solidFill>
                        <a:srgbClr val="F029E1"/>
                      </a:solidFill>
                      <a:prstDash val="solid"/>
                      <a:round/>
                      <a:headEnd type="none" w="med" len="med"/>
                      <a:tailEnd type="none" w="med" len="med"/>
                    </a:lnB>
                  </a:tcPr>
                </a:tc>
                <a:tc>
                  <a:txBody>
                    <a:bodyPr/>
                    <a:lstStyle/>
                    <a:p>
                      <a:pPr algn="ctr" fontAlgn="t"/>
                      <a:r>
                        <a:rPr lang="en-GB" sz="1600">
                          <a:effectLst/>
                        </a:rPr>
                        <a:t>2</a:t>
                      </a:r>
                    </a:p>
                  </a:txBody>
                  <a:tcPr marL="29933" marR="29933" marT="22450" marB="22450">
                    <a:lnL w="12700" cap="flat" cmpd="sng" algn="ctr">
                      <a:solidFill>
                        <a:srgbClr val="302FE1"/>
                      </a:solidFill>
                      <a:prstDash val="solid"/>
                      <a:round/>
                      <a:headEnd type="none" w="med" len="med"/>
                      <a:tailEnd type="none" w="med" len="med"/>
                    </a:lnL>
                    <a:lnR w="12700" cap="flat" cmpd="sng" algn="ctr">
                      <a:solidFill>
                        <a:srgbClr val="302FE1"/>
                      </a:solidFill>
                      <a:prstDash val="solid"/>
                      <a:round/>
                      <a:headEnd type="none" w="med" len="med"/>
                      <a:tailEnd type="none" w="med" len="med"/>
                    </a:lnR>
                    <a:lnT w="4763" cap="flat" cmpd="sng" algn="ctr">
                      <a:solidFill>
                        <a:srgbClr val="402EE1"/>
                      </a:solidFill>
                      <a:prstDash val="solid"/>
                      <a:round/>
                      <a:headEnd type="none" w="med" len="med"/>
                      <a:tailEnd type="none" w="med" len="med"/>
                    </a:lnT>
                    <a:lnB w="4763" cap="flat" cmpd="sng" algn="ctr">
                      <a:solidFill>
                        <a:srgbClr val="702BE1"/>
                      </a:solidFill>
                      <a:prstDash val="solid"/>
                      <a:round/>
                      <a:headEnd type="none" w="med" len="med"/>
                      <a:tailEnd type="none" w="med" len="med"/>
                    </a:lnB>
                  </a:tcPr>
                </a:tc>
                <a:tc>
                  <a:txBody>
                    <a:bodyPr/>
                    <a:lstStyle/>
                    <a:p>
                      <a:pPr algn="ctr" fontAlgn="t"/>
                      <a:r>
                        <a:rPr lang="en-GB" sz="1600">
                          <a:effectLst/>
                        </a:rPr>
                        <a:t>720</a:t>
                      </a:r>
                    </a:p>
                  </a:txBody>
                  <a:tcPr marL="29933" marR="29933" marT="22450" marB="22450">
                    <a:lnL w="12700" cap="flat" cmpd="sng" algn="ctr">
                      <a:solidFill>
                        <a:srgbClr val="302FE1"/>
                      </a:solidFill>
                      <a:prstDash val="solid"/>
                      <a:round/>
                      <a:headEnd type="none" w="med" len="med"/>
                      <a:tailEnd type="none" w="med" len="med"/>
                    </a:lnL>
                    <a:lnR w="12700" cap="flat" cmpd="sng" algn="ctr">
                      <a:solidFill>
                        <a:srgbClr val="902FE1"/>
                      </a:solidFill>
                      <a:prstDash val="solid"/>
                      <a:round/>
                      <a:headEnd type="none" w="med" len="med"/>
                      <a:tailEnd type="none" w="med" len="med"/>
                    </a:lnR>
                    <a:lnT w="4763" cap="flat" cmpd="sng" algn="ctr">
                      <a:solidFill>
                        <a:srgbClr val="F029E1"/>
                      </a:solidFill>
                      <a:prstDash val="solid"/>
                      <a:round/>
                      <a:headEnd type="none" w="med" len="med"/>
                      <a:tailEnd type="none" w="med" len="med"/>
                    </a:lnT>
                    <a:lnB w="4763" cap="flat" cmpd="sng" algn="ctr">
                      <a:solidFill>
                        <a:srgbClr val="502AE1"/>
                      </a:solidFill>
                      <a:prstDash val="solid"/>
                      <a:round/>
                      <a:headEnd type="none" w="med" len="med"/>
                      <a:tailEnd type="none" w="med" len="med"/>
                    </a:lnB>
                  </a:tcPr>
                </a:tc>
                <a:extLst>
                  <a:ext uri="{0D108BD9-81ED-4DB2-BD59-A6C34878D82A}">
                    <a16:rowId xmlns:a16="http://schemas.microsoft.com/office/drawing/2014/main" val="987870209"/>
                  </a:ext>
                </a:extLst>
              </a:tr>
              <a:tr h="386099">
                <a:tc>
                  <a:txBody>
                    <a:bodyPr/>
                    <a:lstStyle/>
                    <a:p>
                      <a:pPr algn="ctr" fontAlgn="t"/>
                      <a:r>
                        <a:rPr lang="en-GB" sz="1600">
                          <a:effectLst/>
                        </a:rPr>
                        <a:t>DW6000</a:t>
                      </a:r>
                    </a:p>
                  </a:txBody>
                  <a:tcPr marL="29933" marR="29933" marT="22450" marB="22450">
                    <a:lnL w="12700" cap="flat" cmpd="sng" algn="ctr">
                      <a:solidFill>
                        <a:srgbClr val="902FE1"/>
                      </a:solidFill>
                      <a:prstDash val="solid"/>
                      <a:round/>
                      <a:headEnd type="none" w="med" len="med"/>
                      <a:tailEnd type="none" w="med" len="med"/>
                    </a:lnL>
                    <a:lnR w="12700" cap="flat" cmpd="sng" algn="ctr">
                      <a:solidFill>
                        <a:srgbClr val="902FE1"/>
                      </a:solidFill>
                      <a:prstDash val="solid"/>
                      <a:round/>
                      <a:headEnd type="none" w="med" len="med"/>
                      <a:tailEnd type="none" w="med" len="med"/>
                    </a:lnR>
                    <a:lnT w="4763" cap="flat" cmpd="sng" algn="ctr">
                      <a:solidFill>
                        <a:srgbClr val="902CE1"/>
                      </a:solidFill>
                      <a:prstDash val="solid"/>
                      <a:round/>
                      <a:headEnd type="none" w="med" len="med"/>
                      <a:tailEnd type="none" w="med" len="med"/>
                    </a:lnT>
                    <a:lnB w="12700" cap="flat" cmpd="sng" algn="ctr">
                      <a:solidFill>
                        <a:srgbClr val="58A478"/>
                      </a:solidFill>
                      <a:prstDash val="solid"/>
                      <a:round/>
                      <a:headEnd type="none" w="med" len="med"/>
                      <a:tailEnd type="none" w="med" len="med"/>
                    </a:lnB>
                  </a:tcPr>
                </a:tc>
                <a:tc>
                  <a:txBody>
                    <a:bodyPr/>
                    <a:lstStyle/>
                    <a:p>
                      <a:pPr algn="ctr" fontAlgn="t"/>
                      <a:r>
                        <a:rPr lang="en-GB" sz="1600">
                          <a:effectLst/>
                        </a:rPr>
                        <a:t>60</a:t>
                      </a:r>
                    </a:p>
                  </a:txBody>
                  <a:tcPr marL="29933" marR="29933" marT="22450" marB="22450">
                    <a:lnL w="12700" cap="flat" cmpd="sng" algn="ctr">
                      <a:solidFill>
                        <a:srgbClr val="902FE1"/>
                      </a:solidFill>
                      <a:prstDash val="solid"/>
                      <a:round/>
                      <a:headEnd type="none" w="med" len="med"/>
                      <a:tailEnd type="none" w="med" len="med"/>
                    </a:lnL>
                    <a:lnR w="12700" cap="flat" cmpd="sng" algn="ctr">
                      <a:solidFill>
                        <a:srgbClr val="C029E1"/>
                      </a:solidFill>
                      <a:prstDash val="solid"/>
                      <a:round/>
                      <a:headEnd type="none" w="med" len="med"/>
                      <a:tailEnd type="none" w="med" len="med"/>
                    </a:lnR>
                    <a:lnT w="4763" cap="flat" cmpd="sng" algn="ctr">
                      <a:solidFill>
                        <a:srgbClr val="F029E1"/>
                      </a:solidFill>
                      <a:prstDash val="solid"/>
                      <a:round/>
                      <a:headEnd type="none" w="med" len="med"/>
                      <a:tailEnd type="none" w="med" len="med"/>
                    </a:lnT>
                    <a:lnB w="12700" cap="flat" cmpd="sng" algn="ctr">
                      <a:solidFill>
                        <a:srgbClr val="08A478"/>
                      </a:solidFill>
                      <a:prstDash val="solid"/>
                      <a:round/>
                      <a:headEnd type="none" w="med" len="med"/>
                      <a:tailEnd type="none" w="med" len="med"/>
                    </a:lnB>
                  </a:tcPr>
                </a:tc>
                <a:tc>
                  <a:txBody>
                    <a:bodyPr/>
                    <a:lstStyle/>
                    <a:p>
                      <a:pPr algn="ctr" fontAlgn="t"/>
                      <a:r>
                        <a:rPr lang="en-GB" sz="1600">
                          <a:effectLst/>
                        </a:rPr>
                        <a:t>1</a:t>
                      </a:r>
                    </a:p>
                  </a:txBody>
                  <a:tcPr marL="29933" marR="29933" marT="22450" marB="22450">
                    <a:lnL w="12700" cap="flat" cmpd="sng" algn="ctr">
                      <a:solidFill>
                        <a:srgbClr val="C029E1"/>
                      </a:solidFill>
                      <a:prstDash val="solid"/>
                      <a:round/>
                      <a:headEnd type="none" w="med" len="med"/>
                      <a:tailEnd type="none" w="med" len="med"/>
                    </a:lnL>
                    <a:lnR w="12700" cap="flat" cmpd="sng" algn="ctr">
                      <a:solidFill>
                        <a:srgbClr val="F029E1"/>
                      </a:solidFill>
                      <a:prstDash val="solid"/>
                      <a:round/>
                      <a:headEnd type="none" w="med" len="med"/>
                      <a:tailEnd type="none" w="med" len="med"/>
                    </a:lnR>
                    <a:lnT w="4763" cap="flat" cmpd="sng" algn="ctr">
                      <a:solidFill>
                        <a:srgbClr val="702BE1"/>
                      </a:solidFill>
                      <a:prstDash val="solid"/>
                      <a:round/>
                      <a:headEnd type="none" w="med" len="med"/>
                      <a:tailEnd type="none" w="med" len="med"/>
                    </a:lnT>
                    <a:lnB w="12700" cap="flat" cmpd="sng" algn="ctr">
                      <a:solidFill>
                        <a:srgbClr val="F0A278"/>
                      </a:solidFill>
                      <a:prstDash val="solid"/>
                      <a:round/>
                      <a:headEnd type="none" w="med" len="med"/>
                      <a:tailEnd type="none" w="med" len="med"/>
                    </a:lnB>
                  </a:tcPr>
                </a:tc>
                <a:tc>
                  <a:txBody>
                    <a:bodyPr/>
                    <a:lstStyle/>
                    <a:p>
                      <a:pPr algn="ctr" fontAlgn="t"/>
                      <a:r>
                        <a:rPr lang="en-GB" sz="1600" dirty="0">
                          <a:effectLst/>
                        </a:rPr>
                        <a:t>1440</a:t>
                      </a:r>
                    </a:p>
                  </a:txBody>
                  <a:tcPr marL="29933" marR="29933" marT="22450" marB="22450">
                    <a:lnL w="12700" cap="flat" cmpd="sng" algn="ctr">
                      <a:solidFill>
                        <a:srgbClr val="F029E1"/>
                      </a:solidFill>
                      <a:prstDash val="solid"/>
                      <a:round/>
                      <a:headEnd type="none" w="med" len="med"/>
                      <a:tailEnd type="none" w="med" len="med"/>
                    </a:lnL>
                    <a:lnR w="12700" cap="flat" cmpd="sng" algn="ctr">
                      <a:solidFill>
                        <a:srgbClr val="202AE1"/>
                      </a:solidFill>
                      <a:prstDash val="solid"/>
                      <a:round/>
                      <a:headEnd type="none" w="med" len="med"/>
                      <a:tailEnd type="none" w="med" len="med"/>
                    </a:lnR>
                    <a:lnT w="4763" cap="flat" cmpd="sng" algn="ctr">
                      <a:solidFill>
                        <a:srgbClr val="502AE1"/>
                      </a:solidFill>
                      <a:prstDash val="solid"/>
                      <a:round/>
                      <a:headEnd type="none" w="med" len="med"/>
                      <a:tailEnd type="none" w="med" len="med"/>
                    </a:lnT>
                    <a:lnB w="12700" cap="flat" cmpd="sng" algn="ctr">
                      <a:solidFill>
                        <a:srgbClr val="10A678"/>
                      </a:solidFill>
                      <a:prstDash val="solid"/>
                      <a:round/>
                      <a:headEnd type="none" w="med" len="med"/>
                      <a:tailEnd type="none" w="med" len="med"/>
                    </a:lnB>
                  </a:tcPr>
                </a:tc>
                <a:extLst>
                  <a:ext uri="{0D108BD9-81ED-4DB2-BD59-A6C34878D82A}">
                    <a16:rowId xmlns:a16="http://schemas.microsoft.com/office/drawing/2014/main" val="1191792369"/>
                  </a:ext>
                </a:extLst>
              </a:tr>
            </a:tbl>
          </a:graphicData>
        </a:graphic>
      </p:graphicFrame>
    </p:spTree>
    <p:extLst>
      <p:ext uri="{BB962C8B-B14F-4D97-AF65-F5344CB8AC3E}">
        <p14:creationId xmlns:p14="http://schemas.microsoft.com/office/powerpoint/2010/main" val="103430683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D3A4D-C126-453A-A5DB-A159507F75D2}"/>
              </a:ext>
            </a:extLst>
          </p:cNvPr>
          <p:cNvSpPr>
            <a:spLocks noGrp="1"/>
          </p:cNvSpPr>
          <p:nvPr>
            <p:ph type="title"/>
          </p:nvPr>
        </p:nvSpPr>
        <p:spPr/>
        <p:txBody>
          <a:bodyPr/>
          <a:lstStyle/>
          <a:p>
            <a:r>
              <a:rPr lang="en-US" dirty="0"/>
              <a:t>Management Interfaces</a:t>
            </a:r>
          </a:p>
        </p:txBody>
      </p:sp>
      <p:graphicFrame>
        <p:nvGraphicFramePr>
          <p:cNvPr id="3" name="Table 2">
            <a:extLst>
              <a:ext uri="{FF2B5EF4-FFF2-40B4-BE49-F238E27FC236}">
                <a16:creationId xmlns:a16="http://schemas.microsoft.com/office/drawing/2014/main" id="{95BACC40-8D66-490F-97CC-A7C604597B82}"/>
              </a:ext>
            </a:extLst>
          </p:cNvPr>
          <p:cNvGraphicFramePr>
            <a:graphicFrameLocks noGrp="1"/>
          </p:cNvGraphicFramePr>
          <p:nvPr>
            <p:extLst>
              <p:ext uri="{D42A27DB-BD31-4B8C-83A1-F6EECF244321}">
                <p14:modId xmlns:p14="http://schemas.microsoft.com/office/powerpoint/2010/main" val="3619302577"/>
              </p:ext>
            </p:extLst>
          </p:nvPr>
        </p:nvGraphicFramePr>
        <p:xfrm>
          <a:off x="2560637" y="2232342"/>
          <a:ext cx="7315200" cy="338328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789678857"/>
                    </a:ext>
                  </a:extLst>
                </a:gridCol>
                <a:gridCol w="1828800">
                  <a:extLst>
                    <a:ext uri="{9D8B030D-6E8A-4147-A177-3AD203B41FA5}">
                      <a16:colId xmlns:a16="http://schemas.microsoft.com/office/drawing/2014/main" val="1005186353"/>
                    </a:ext>
                  </a:extLst>
                </a:gridCol>
                <a:gridCol w="1828800">
                  <a:extLst>
                    <a:ext uri="{9D8B030D-6E8A-4147-A177-3AD203B41FA5}">
                      <a16:colId xmlns:a16="http://schemas.microsoft.com/office/drawing/2014/main" val="160831668"/>
                    </a:ext>
                  </a:extLst>
                </a:gridCol>
                <a:gridCol w="1828800">
                  <a:extLst>
                    <a:ext uri="{9D8B030D-6E8A-4147-A177-3AD203B41FA5}">
                      <a16:colId xmlns:a16="http://schemas.microsoft.com/office/drawing/2014/main" val="2003610439"/>
                    </a:ext>
                  </a:extLst>
                </a:gridCol>
              </a:tblGrid>
              <a:tr h="640080">
                <a:tc>
                  <a:txBody>
                    <a:bodyPr/>
                    <a:lstStyle/>
                    <a:p>
                      <a:endParaRPr lang="en-US" dirty="0"/>
                    </a:p>
                  </a:txBody>
                  <a:tcPr/>
                </a:tc>
                <a:tc>
                  <a:txBody>
                    <a:bodyPr/>
                    <a:lstStyle/>
                    <a:p>
                      <a:r>
                        <a:rPr lang="en-US" dirty="0"/>
                        <a:t>Portal</a:t>
                      </a:r>
                    </a:p>
                  </a:txBody>
                  <a:tcPr/>
                </a:tc>
                <a:tc>
                  <a:txBody>
                    <a:bodyPr/>
                    <a:lstStyle/>
                    <a:p>
                      <a:r>
                        <a:rPr lang="en-US" dirty="0"/>
                        <a:t>PowerShell</a:t>
                      </a:r>
                    </a:p>
                  </a:txBody>
                  <a:tcPr/>
                </a:tc>
                <a:tc>
                  <a:txBody>
                    <a:bodyPr/>
                    <a:lstStyle/>
                    <a:p>
                      <a:r>
                        <a:rPr lang="en-US" dirty="0"/>
                        <a:t>T-SQL</a:t>
                      </a:r>
                    </a:p>
                  </a:txBody>
                  <a:tcPr/>
                </a:tc>
                <a:extLst>
                  <a:ext uri="{0D108BD9-81ED-4DB2-BD59-A6C34878D82A}">
                    <a16:rowId xmlns:a16="http://schemas.microsoft.com/office/drawing/2014/main" val="2526274669"/>
                  </a:ext>
                </a:extLst>
              </a:tr>
              <a:tr h="914400">
                <a:tc>
                  <a:txBody>
                    <a:bodyPr/>
                    <a:lstStyle/>
                    <a:p>
                      <a:r>
                        <a:rPr lang="en-US" dirty="0"/>
                        <a:t>Create</a:t>
                      </a:r>
                    </a:p>
                  </a:txBody>
                  <a:tcPr anchor="ct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547838738"/>
                  </a:ext>
                </a:extLst>
              </a:tr>
              <a:tr h="914400">
                <a:tc>
                  <a:txBody>
                    <a:bodyPr/>
                    <a:lstStyle/>
                    <a:p>
                      <a:r>
                        <a:rPr lang="en-US" dirty="0"/>
                        <a:t>Pause and resume</a:t>
                      </a:r>
                    </a:p>
                  </a:txBody>
                  <a:tcPr anchor="ct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73015892"/>
                  </a:ext>
                </a:extLst>
              </a:tr>
              <a:tr h="914400">
                <a:tc>
                  <a:txBody>
                    <a:bodyPr/>
                    <a:lstStyle/>
                    <a:p>
                      <a:r>
                        <a:rPr lang="en-US" dirty="0"/>
                        <a:t>Scale</a:t>
                      </a:r>
                    </a:p>
                  </a:txBody>
                  <a:tcPr anchor="ct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903106923"/>
                  </a:ext>
                </a:extLst>
              </a:tr>
            </a:tbl>
          </a:graphicData>
        </a:graphic>
      </p:graphicFrame>
      <p:pic>
        <p:nvPicPr>
          <p:cNvPr id="5" name="Graphic 4" descr="Checkmark">
            <a:extLst>
              <a:ext uri="{FF2B5EF4-FFF2-40B4-BE49-F238E27FC236}">
                <a16:creationId xmlns:a16="http://schemas.microsoft.com/office/drawing/2014/main" id="{FE7BF81C-7DE4-4C8B-82A3-3F36201CAA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70437" y="2887662"/>
            <a:ext cx="914400" cy="914400"/>
          </a:xfrm>
          <a:prstGeom prst="rect">
            <a:avLst/>
          </a:prstGeom>
        </p:spPr>
      </p:pic>
      <p:pic>
        <p:nvPicPr>
          <p:cNvPr id="7" name="Graphic 6" descr="No sign">
            <a:extLst>
              <a:ext uri="{FF2B5EF4-FFF2-40B4-BE49-F238E27FC236}">
                <a16:creationId xmlns:a16="http://schemas.microsoft.com/office/drawing/2014/main" id="{29661FA4-212F-4BD6-9ACD-B4C283874F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28037" y="2887662"/>
            <a:ext cx="914400" cy="914400"/>
          </a:xfrm>
          <a:prstGeom prst="rect">
            <a:avLst/>
          </a:prstGeom>
        </p:spPr>
      </p:pic>
      <p:pic>
        <p:nvPicPr>
          <p:cNvPr id="8" name="Graphic 7" descr="Checkmark">
            <a:extLst>
              <a:ext uri="{FF2B5EF4-FFF2-40B4-BE49-F238E27FC236}">
                <a16:creationId xmlns:a16="http://schemas.microsoft.com/office/drawing/2014/main" id="{963CA578-F98B-4EDD-8359-2563B310EF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70437" y="3794442"/>
            <a:ext cx="914400" cy="914400"/>
          </a:xfrm>
          <a:prstGeom prst="rect">
            <a:avLst/>
          </a:prstGeom>
        </p:spPr>
      </p:pic>
      <p:pic>
        <p:nvPicPr>
          <p:cNvPr id="9" name="Graphic 8" descr="Checkmark">
            <a:extLst>
              <a:ext uri="{FF2B5EF4-FFF2-40B4-BE49-F238E27FC236}">
                <a16:creationId xmlns:a16="http://schemas.microsoft.com/office/drawing/2014/main" id="{D4FBDD36-D997-48A7-A1B5-3281B904F2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70437" y="4705032"/>
            <a:ext cx="914400" cy="914400"/>
          </a:xfrm>
          <a:prstGeom prst="rect">
            <a:avLst/>
          </a:prstGeom>
        </p:spPr>
      </p:pic>
      <p:pic>
        <p:nvPicPr>
          <p:cNvPr id="10" name="Graphic 9" descr="No sign">
            <a:extLst>
              <a:ext uri="{FF2B5EF4-FFF2-40B4-BE49-F238E27FC236}">
                <a16:creationId xmlns:a16="http://schemas.microsoft.com/office/drawing/2014/main" id="{DC3FB1EC-B3CC-446F-B386-83DF7FD963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28037" y="3790632"/>
            <a:ext cx="914400" cy="914400"/>
          </a:xfrm>
          <a:prstGeom prst="rect">
            <a:avLst/>
          </a:prstGeom>
        </p:spPr>
      </p:pic>
      <p:pic>
        <p:nvPicPr>
          <p:cNvPr id="11" name="Graphic 10" descr="Checkmark">
            <a:extLst>
              <a:ext uri="{FF2B5EF4-FFF2-40B4-BE49-F238E27FC236}">
                <a16:creationId xmlns:a16="http://schemas.microsoft.com/office/drawing/2014/main" id="{4535F860-050E-4287-A6FD-E1260106EE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51639" y="2883852"/>
            <a:ext cx="914400" cy="914400"/>
          </a:xfrm>
          <a:prstGeom prst="rect">
            <a:avLst/>
          </a:prstGeom>
        </p:spPr>
      </p:pic>
      <p:pic>
        <p:nvPicPr>
          <p:cNvPr id="12" name="Graphic 11" descr="Checkmark">
            <a:extLst>
              <a:ext uri="{FF2B5EF4-FFF2-40B4-BE49-F238E27FC236}">
                <a16:creationId xmlns:a16="http://schemas.microsoft.com/office/drawing/2014/main" id="{F8D35DB4-6B4F-4086-8292-2D4B0B329E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51639" y="3790632"/>
            <a:ext cx="914400" cy="914400"/>
          </a:xfrm>
          <a:prstGeom prst="rect">
            <a:avLst/>
          </a:prstGeom>
        </p:spPr>
      </p:pic>
      <p:pic>
        <p:nvPicPr>
          <p:cNvPr id="13" name="Graphic 12" descr="Checkmark">
            <a:extLst>
              <a:ext uri="{FF2B5EF4-FFF2-40B4-BE49-F238E27FC236}">
                <a16:creationId xmlns:a16="http://schemas.microsoft.com/office/drawing/2014/main" id="{FAF7EDD7-F789-4A46-BD53-4D5BA72313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51639" y="4701222"/>
            <a:ext cx="914400" cy="914400"/>
          </a:xfrm>
          <a:prstGeom prst="rect">
            <a:avLst/>
          </a:prstGeom>
        </p:spPr>
      </p:pic>
      <p:pic>
        <p:nvPicPr>
          <p:cNvPr id="14" name="Graphic 13" descr="Checkmark">
            <a:extLst>
              <a:ext uri="{FF2B5EF4-FFF2-40B4-BE49-F238E27FC236}">
                <a16:creationId xmlns:a16="http://schemas.microsoft.com/office/drawing/2014/main" id="{ACE49E3F-4C14-460D-B26D-DCCB2495DE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28037" y="4708842"/>
            <a:ext cx="914400" cy="914400"/>
          </a:xfrm>
          <a:prstGeom prst="rect">
            <a:avLst/>
          </a:prstGeom>
        </p:spPr>
      </p:pic>
    </p:spTree>
    <p:extLst>
      <p:ext uri="{BB962C8B-B14F-4D97-AF65-F5344CB8AC3E}">
        <p14:creationId xmlns:p14="http://schemas.microsoft.com/office/powerpoint/2010/main" val="29814015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B2B23-49A4-4662-9BF8-46E80923FA25}"/>
              </a:ext>
            </a:extLst>
          </p:cNvPr>
          <p:cNvSpPr>
            <a:spLocks noGrp="1"/>
          </p:cNvSpPr>
          <p:nvPr>
            <p:ph type="title"/>
          </p:nvPr>
        </p:nvSpPr>
        <p:spPr/>
        <p:txBody>
          <a:bodyPr/>
          <a:lstStyle/>
          <a:p>
            <a:r>
              <a:rPr lang="en-US" dirty="0"/>
              <a:t>Scaling in the Portal</a:t>
            </a:r>
          </a:p>
        </p:txBody>
      </p:sp>
      <p:pic>
        <p:nvPicPr>
          <p:cNvPr id="4" name="Picture 3">
            <a:extLst>
              <a:ext uri="{FF2B5EF4-FFF2-40B4-BE49-F238E27FC236}">
                <a16:creationId xmlns:a16="http://schemas.microsoft.com/office/drawing/2014/main" id="{552CB818-0112-477A-8FFD-4FC6A61478CC}"/>
              </a:ext>
            </a:extLst>
          </p:cNvPr>
          <p:cNvPicPr>
            <a:picLocks noChangeAspect="1"/>
          </p:cNvPicPr>
          <p:nvPr/>
        </p:nvPicPr>
        <p:blipFill>
          <a:blip r:embed="rId2"/>
          <a:stretch>
            <a:fillRect/>
          </a:stretch>
        </p:blipFill>
        <p:spPr>
          <a:xfrm>
            <a:off x="3815933" y="1011913"/>
            <a:ext cx="4810125" cy="6066749"/>
          </a:xfrm>
          <a:prstGeom prst="rect">
            <a:avLst/>
          </a:prstGeom>
        </p:spPr>
      </p:pic>
    </p:spTree>
    <p:extLst>
      <p:ext uri="{BB962C8B-B14F-4D97-AF65-F5344CB8AC3E}">
        <p14:creationId xmlns:p14="http://schemas.microsoft.com/office/powerpoint/2010/main" val="169939630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B2B23-49A4-4662-9BF8-46E80923FA25}"/>
              </a:ext>
            </a:extLst>
          </p:cNvPr>
          <p:cNvSpPr>
            <a:spLocks noGrp="1"/>
          </p:cNvSpPr>
          <p:nvPr>
            <p:ph type="title"/>
          </p:nvPr>
        </p:nvSpPr>
        <p:spPr/>
        <p:txBody>
          <a:bodyPr/>
          <a:lstStyle/>
          <a:p>
            <a:r>
              <a:rPr lang="en-US" dirty="0"/>
              <a:t>Scaling via T-SQL and PowerShell</a:t>
            </a:r>
          </a:p>
        </p:txBody>
      </p:sp>
      <p:sp>
        <p:nvSpPr>
          <p:cNvPr id="5" name="Rectangle 4">
            <a:extLst>
              <a:ext uri="{FF2B5EF4-FFF2-40B4-BE49-F238E27FC236}">
                <a16:creationId xmlns:a16="http://schemas.microsoft.com/office/drawing/2014/main" id="{42B138D8-0B5A-44D3-A9FE-8A07ADC0915A}"/>
              </a:ext>
            </a:extLst>
          </p:cNvPr>
          <p:cNvSpPr/>
          <p:nvPr/>
        </p:nvSpPr>
        <p:spPr>
          <a:xfrm>
            <a:off x="731837" y="1668462"/>
            <a:ext cx="9974262" cy="1107996"/>
          </a:xfrm>
          <a:prstGeom prst="rect">
            <a:avLst/>
          </a:prstGeom>
          <a:solidFill>
            <a:schemeClr val="bg1"/>
          </a:solidFill>
        </p:spPr>
        <p:txBody>
          <a:bodyPr wrap="square">
            <a:spAutoFit/>
          </a:bodyPr>
          <a:lstStyle/>
          <a:p>
            <a:pPr lvl="0">
              <a:lnSpc>
                <a:spcPct val="90000"/>
              </a:lnSpc>
              <a:spcBef>
                <a:spcPct val="20000"/>
              </a:spcBef>
              <a:buSzPct val="90000"/>
            </a:pPr>
            <a:r>
              <a:rPr lang="en-GB" sz="3300" dirty="0">
                <a:solidFill>
                  <a:srgbClr val="0000FF"/>
                </a:solidFill>
                <a:highlight>
                  <a:srgbClr val="FFFFFF"/>
                </a:highlight>
                <a:latin typeface="Consolas" panose="020B0609020204030204" pitchFamily="49" charset="0"/>
              </a:rPr>
              <a:t>ALTER</a:t>
            </a:r>
            <a:r>
              <a:rPr lang="en-GB" sz="3300" dirty="0">
                <a:solidFill>
                  <a:srgbClr val="000000"/>
                </a:solidFill>
                <a:highlight>
                  <a:srgbClr val="FFFFFF"/>
                </a:highlight>
                <a:latin typeface="Consolas" panose="020B0609020204030204" pitchFamily="49" charset="0"/>
              </a:rPr>
              <a:t> </a:t>
            </a:r>
            <a:r>
              <a:rPr lang="en-GB" sz="3300" dirty="0">
                <a:solidFill>
                  <a:srgbClr val="0000FF"/>
                </a:solidFill>
                <a:highlight>
                  <a:srgbClr val="FFFFFF"/>
                </a:highlight>
                <a:latin typeface="Consolas" panose="020B0609020204030204" pitchFamily="49" charset="0"/>
              </a:rPr>
              <a:t>DATABASE</a:t>
            </a:r>
            <a:r>
              <a:rPr lang="en-GB" sz="3300" dirty="0">
                <a:solidFill>
                  <a:srgbClr val="000000"/>
                </a:solidFill>
                <a:highlight>
                  <a:srgbClr val="FFFFFF"/>
                </a:highlight>
                <a:latin typeface="Consolas" panose="020B0609020204030204" pitchFamily="49" charset="0"/>
              </a:rPr>
              <a:t> </a:t>
            </a:r>
            <a:r>
              <a:rPr lang="en-GB" sz="3300" dirty="0" err="1">
                <a:solidFill>
                  <a:srgbClr val="000000"/>
                </a:solidFill>
                <a:highlight>
                  <a:srgbClr val="FFFFFF"/>
                </a:highlight>
                <a:latin typeface="Consolas" panose="020B0609020204030204" pitchFamily="49" charset="0"/>
              </a:rPr>
              <a:t>ContosoRetailDW</a:t>
            </a:r>
            <a:endParaRPr lang="en-GB" sz="3300" dirty="0">
              <a:solidFill>
                <a:srgbClr val="000000"/>
              </a:solidFill>
              <a:highlight>
                <a:srgbClr val="FFFFFF"/>
              </a:highlight>
              <a:latin typeface="Consolas" panose="020B0609020204030204" pitchFamily="49" charset="0"/>
            </a:endParaRPr>
          </a:p>
          <a:p>
            <a:pPr lvl="0">
              <a:lnSpc>
                <a:spcPct val="90000"/>
              </a:lnSpc>
              <a:spcBef>
                <a:spcPct val="20000"/>
              </a:spcBef>
              <a:buSzPct val="90000"/>
            </a:pPr>
            <a:r>
              <a:rPr lang="en-GB" sz="3300" dirty="0">
                <a:solidFill>
                  <a:srgbClr val="0000FF"/>
                </a:solidFill>
                <a:highlight>
                  <a:srgbClr val="FFFFFF"/>
                </a:highlight>
                <a:latin typeface="Consolas" panose="020B0609020204030204" pitchFamily="49" charset="0"/>
              </a:rPr>
              <a:t>MODIFY </a:t>
            </a:r>
            <a:r>
              <a:rPr lang="en-GB" sz="3300" dirty="0">
                <a:solidFill>
                  <a:srgbClr val="808080"/>
                </a:solidFill>
                <a:highlight>
                  <a:srgbClr val="FFFFFF"/>
                </a:highlight>
                <a:latin typeface="Consolas" panose="020B0609020204030204" pitchFamily="49" charset="0"/>
              </a:rPr>
              <a:t>(</a:t>
            </a:r>
            <a:r>
              <a:rPr lang="en-GB" sz="3300" dirty="0" err="1">
                <a:solidFill>
                  <a:srgbClr val="000000"/>
                </a:solidFill>
                <a:highlight>
                  <a:srgbClr val="FFFFFF"/>
                </a:highlight>
                <a:latin typeface="Consolas" panose="020B0609020204030204" pitchFamily="49" charset="0"/>
              </a:rPr>
              <a:t>service_objective</a:t>
            </a:r>
            <a:r>
              <a:rPr lang="en-GB" sz="3300" dirty="0">
                <a:solidFill>
                  <a:srgbClr val="000000"/>
                </a:solidFill>
                <a:highlight>
                  <a:srgbClr val="FFFFFF"/>
                </a:highlight>
                <a:latin typeface="Consolas" panose="020B0609020204030204" pitchFamily="49" charset="0"/>
              </a:rPr>
              <a:t> </a:t>
            </a:r>
            <a:r>
              <a:rPr lang="en-GB" sz="3300" dirty="0">
                <a:solidFill>
                  <a:srgbClr val="808080"/>
                </a:solidFill>
                <a:highlight>
                  <a:srgbClr val="FFFFFF"/>
                </a:highlight>
                <a:latin typeface="Consolas" panose="020B0609020204030204" pitchFamily="49" charset="0"/>
              </a:rPr>
              <a:t>=</a:t>
            </a:r>
            <a:r>
              <a:rPr lang="en-GB" sz="3300" dirty="0">
                <a:solidFill>
                  <a:srgbClr val="000000"/>
                </a:solidFill>
                <a:highlight>
                  <a:srgbClr val="FFFFFF"/>
                </a:highlight>
                <a:latin typeface="Consolas" panose="020B0609020204030204" pitchFamily="49" charset="0"/>
              </a:rPr>
              <a:t> </a:t>
            </a:r>
            <a:r>
              <a:rPr lang="en-GB" sz="3300" dirty="0">
                <a:solidFill>
                  <a:srgbClr val="FF0000"/>
                </a:solidFill>
                <a:highlight>
                  <a:srgbClr val="FFFFFF"/>
                </a:highlight>
                <a:latin typeface="Consolas" panose="020B0609020204030204" pitchFamily="49" charset="0"/>
              </a:rPr>
              <a:t>'DW100'</a:t>
            </a:r>
            <a:r>
              <a:rPr lang="en-GB" sz="3300" dirty="0">
                <a:solidFill>
                  <a:srgbClr val="808080"/>
                </a:solidFill>
                <a:highlight>
                  <a:srgbClr val="FFFFFF"/>
                </a:highlight>
                <a:latin typeface="Consolas" panose="020B0609020204030204" pitchFamily="49" charset="0"/>
              </a:rPr>
              <a:t>);</a:t>
            </a:r>
          </a:p>
        </p:txBody>
      </p:sp>
      <p:sp>
        <p:nvSpPr>
          <p:cNvPr id="6" name="Rectangle 5">
            <a:extLst>
              <a:ext uri="{FF2B5EF4-FFF2-40B4-BE49-F238E27FC236}">
                <a16:creationId xmlns:a16="http://schemas.microsoft.com/office/drawing/2014/main" id="{E4F58769-2B49-443A-9127-6C374AED439D}"/>
              </a:ext>
            </a:extLst>
          </p:cNvPr>
          <p:cNvSpPr/>
          <p:nvPr/>
        </p:nvSpPr>
        <p:spPr>
          <a:xfrm>
            <a:off x="729748" y="3915412"/>
            <a:ext cx="11277600" cy="2783839"/>
          </a:xfrm>
          <a:prstGeom prst="rect">
            <a:avLst/>
          </a:prstGeom>
          <a:solidFill>
            <a:schemeClr val="bg1"/>
          </a:solidFill>
        </p:spPr>
        <p:txBody>
          <a:bodyPr wrap="square">
            <a:spAutoFit/>
          </a:bodyPr>
          <a:lstStyle/>
          <a:p>
            <a:pPr lvl="0">
              <a:lnSpc>
                <a:spcPct val="90000"/>
              </a:lnSpc>
              <a:spcBef>
                <a:spcPct val="20000"/>
              </a:spcBef>
              <a:buSzPct val="90000"/>
            </a:pPr>
            <a:r>
              <a:rPr lang="en-GB" sz="3300" dirty="0">
                <a:solidFill>
                  <a:srgbClr val="0000FF"/>
                </a:solidFill>
                <a:latin typeface="Lucida Console" panose="020B0609040504020204" pitchFamily="49" charset="0"/>
              </a:rPr>
              <a:t>Set-</a:t>
            </a:r>
            <a:r>
              <a:rPr lang="en-GB" sz="3300" dirty="0" err="1">
                <a:solidFill>
                  <a:srgbClr val="0000FF"/>
                </a:solidFill>
                <a:latin typeface="Lucida Console" panose="020B0609040504020204" pitchFamily="49" charset="0"/>
              </a:rPr>
              <a:t>AzureRmSqlDatabase</a:t>
            </a:r>
            <a:r>
              <a:rPr lang="en-GB" sz="3300" dirty="0">
                <a:solidFill>
                  <a:prstClr val="black"/>
                </a:solidFill>
                <a:latin typeface="Lucida Console" panose="020B0609040504020204" pitchFamily="49" charset="0"/>
              </a:rPr>
              <a:t> `</a:t>
            </a:r>
          </a:p>
          <a:p>
            <a:pPr lvl="0">
              <a:lnSpc>
                <a:spcPct val="90000"/>
              </a:lnSpc>
              <a:spcBef>
                <a:spcPct val="20000"/>
              </a:spcBef>
              <a:buSzPct val="90000"/>
            </a:pPr>
            <a:r>
              <a:rPr lang="en-GB" sz="3300" dirty="0">
                <a:solidFill>
                  <a:prstClr val="black"/>
                </a:solidFill>
                <a:latin typeface="Lucida Console" panose="020B0609040504020204" pitchFamily="49" charset="0"/>
              </a:rPr>
              <a:t>    </a:t>
            </a:r>
            <a:r>
              <a:rPr lang="en-GB" sz="3300" dirty="0">
                <a:solidFill>
                  <a:srgbClr val="000080"/>
                </a:solidFill>
                <a:latin typeface="Lucida Console" panose="020B0609040504020204" pitchFamily="49" charset="0"/>
              </a:rPr>
              <a:t>–</a:t>
            </a:r>
            <a:r>
              <a:rPr lang="en-GB" sz="3300" dirty="0" err="1">
                <a:solidFill>
                  <a:srgbClr val="000080"/>
                </a:solidFill>
                <a:latin typeface="Lucida Console" panose="020B0609040504020204" pitchFamily="49" charset="0"/>
              </a:rPr>
              <a:t>ResourceGroupName</a:t>
            </a:r>
            <a:r>
              <a:rPr lang="en-GB" sz="3300" dirty="0">
                <a:solidFill>
                  <a:prstClr val="black"/>
                </a:solidFill>
                <a:latin typeface="Lucida Console" panose="020B0609040504020204" pitchFamily="49" charset="0"/>
              </a:rPr>
              <a:t> </a:t>
            </a:r>
            <a:r>
              <a:rPr lang="en-GB" sz="3300" dirty="0">
                <a:solidFill>
                  <a:srgbClr val="8B0000"/>
                </a:solidFill>
                <a:latin typeface="Lucida Console" panose="020B0609040504020204" pitchFamily="49" charset="0"/>
              </a:rPr>
              <a:t>"</a:t>
            </a:r>
            <a:r>
              <a:rPr lang="en-GB" sz="3300" dirty="0" err="1">
                <a:solidFill>
                  <a:srgbClr val="8B0000"/>
                </a:solidFill>
                <a:latin typeface="Lucida Console" panose="020B0609040504020204" pitchFamily="49" charset="0"/>
              </a:rPr>
              <a:t>RG_name</a:t>
            </a:r>
            <a:r>
              <a:rPr lang="en-GB" sz="3300" dirty="0">
                <a:solidFill>
                  <a:srgbClr val="8B0000"/>
                </a:solidFill>
                <a:latin typeface="Lucida Console" panose="020B0609040504020204" pitchFamily="49" charset="0"/>
              </a:rPr>
              <a:t>"</a:t>
            </a:r>
            <a:r>
              <a:rPr lang="en-GB" sz="3300" dirty="0">
                <a:solidFill>
                  <a:prstClr val="black"/>
                </a:solidFill>
                <a:latin typeface="Lucida Console" panose="020B0609040504020204" pitchFamily="49" charset="0"/>
              </a:rPr>
              <a:t> `</a:t>
            </a:r>
          </a:p>
          <a:p>
            <a:pPr lvl="0">
              <a:lnSpc>
                <a:spcPct val="90000"/>
              </a:lnSpc>
              <a:spcBef>
                <a:spcPct val="20000"/>
              </a:spcBef>
              <a:buSzPct val="90000"/>
            </a:pPr>
            <a:r>
              <a:rPr lang="en-GB" sz="3300" dirty="0">
                <a:solidFill>
                  <a:prstClr val="black"/>
                </a:solidFill>
                <a:latin typeface="Lucida Console" panose="020B0609040504020204" pitchFamily="49" charset="0"/>
              </a:rPr>
              <a:t>    </a:t>
            </a:r>
            <a:r>
              <a:rPr lang="en-GB" sz="3300" dirty="0">
                <a:solidFill>
                  <a:srgbClr val="000080"/>
                </a:solidFill>
                <a:latin typeface="Lucida Console" panose="020B0609040504020204" pitchFamily="49" charset="0"/>
              </a:rPr>
              <a:t>–</a:t>
            </a:r>
            <a:r>
              <a:rPr lang="en-GB" sz="3300" dirty="0" err="1">
                <a:solidFill>
                  <a:srgbClr val="000080"/>
                </a:solidFill>
                <a:latin typeface="Lucida Console" panose="020B0609040504020204" pitchFamily="49" charset="0"/>
              </a:rPr>
              <a:t>ServerName</a:t>
            </a:r>
            <a:r>
              <a:rPr lang="en-GB" sz="3300" dirty="0">
                <a:solidFill>
                  <a:prstClr val="black"/>
                </a:solidFill>
                <a:latin typeface="Lucida Console" panose="020B0609040504020204" pitchFamily="49" charset="0"/>
              </a:rPr>
              <a:t> </a:t>
            </a:r>
            <a:r>
              <a:rPr lang="en-GB" sz="3300" dirty="0">
                <a:solidFill>
                  <a:srgbClr val="8B0000"/>
                </a:solidFill>
                <a:latin typeface="Lucida Console" panose="020B0609040504020204" pitchFamily="49" charset="0"/>
              </a:rPr>
              <a:t>"</a:t>
            </a:r>
            <a:r>
              <a:rPr lang="en-GB" sz="3300" dirty="0" err="1">
                <a:solidFill>
                  <a:srgbClr val="8B0000"/>
                </a:solidFill>
                <a:latin typeface="Lucida Console" panose="020B0609040504020204" pitchFamily="49" charset="0"/>
              </a:rPr>
              <a:t>SRV_name</a:t>
            </a:r>
            <a:r>
              <a:rPr lang="en-GB" sz="3300" dirty="0">
                <a:solidFill>
                  <a:srgbClr val="8B0000"/>
                </a:solidFill>
                <a:latin typeface="Lucida Console" panose="020B0609040504020204" pitchFamily="49" charset="0"/>
              </a:rPr>
              <a:t>"</a:t>
            </a:r>
            <a:r>
              <a:rPr lang="en-GB" sz="3300" dirty="0">
                <a:solidFill>
                  <a:prstClr val="black"/>
                </a:solidFill>
                <a:latin typeface="Lucida Console" panose="020B0609040504020204" pitchFamily="49" charset="0"/>
              </a:rPr>
              <a:t> `</a:t>
            </a:r>
          </a:p>
          <a:p>
            <a:pPr lvl="0">
              <a:lnSpc>
                <a:spcPct val="90000"/>
              </a:lnSpc>
              <a:spcBef>
                <a:spcPct val="20000"/>
              </a:spcBef>
              <a:buSzPct val="90000"/>
            </a:pPr>
            <a:r>
              <a:rPr lang="en-GB" sz="3300" dirty="0">
                <a:solidFill>
                  <a:prstClr val="black"/>
                </a:solidFill>
                <a:latin typeface="Lucida Console" panose="020B0609040504020204" pitchFamily="49" charset="0"/>
              </a:rPr>
              <a:t>    </a:t>
            </a:r>
            <a:r>
              <a:rPr lang="en-GB" sz="3300" dirty="0">
                <a:solidFill>
                  <a:srgbClr val="000080"/>
                </a:solidFill>
                <a:latin typeface="Lucida Console" panose="020B0609040504020204" pitchFamily="49" charset="0"/>
              </a:rPr>
              <a:t>–</a:t>
            </a:r>
            <a:r>
              <a:rPr lang="en-GB" sz="3300" dirty="0" err="1">
                <a:solidFill>
                  <a:srgbClr val="000080"/>
                </a:solidFill>
                <a:latin typeface="Lucida Console" panose="020B0609040504020204" pitchFamily="49" charset="0"/>
              </a:rPr>
              <a:t>DatabaseName</a:t>
            </a:r>
            <a:r>
              <a:rPr lang="en-GB" sz="3300" dirty="0">
                <a:solidFill>
                  <a:prstClr val="black"/>
                </a:solidFill>
                <a:latin typeface="Lucida Console" panose="020B0609040504020204" pitchFamily="49" charset="0"/>
              </a:rPr>
              <a:t> </a:t>
            </a:r>
            <a:r>
              <a:rPr lang="en-GB" sz="3300" dirty="0">
                <a:solidFill>
                  <a:srgbClr val="8B0000"/>
                </a:solidFill>
                <a:latin typeface="Lucida Console" panose="020B0609040504020204" pitchFamily="49" charset="0"/>
              </a:rPr>
              <a:t>"</a:t>
            </a:r>
            <a:r>
              <a:rPr lang="en-GB" sz="3300" dirty="0" err="1">
                <a:solidFill>
                  <a:srgbClr val="8B0000"/>
                </a:solidFill>
                <a:latin typeface="Lucida Console" panose="020B0609040504020204" pitchFamily="49" charset="0"/>
              </a:rPr>
              <a:t>DB_name</a:t>
            </a:r>
            <a:r>
              <a:rPr lang="en-GB" sz="3300" dirty="0">
                <a:solidFill>
                  <a:srgbClr val="8B0000"/>
                </a:solidFill>
                <a:latin typeface="Lucida Console" panose="020B0609040504020204" pitchFamily="49" charset="0"/>
              </a:rPr>
              <a:t>" </a:t>
            </a:r>
            <a:r>
              <a:rPr lang="en-GB" sz="3300" dirty="0">
                <a:solidFill>
                  <a:prstClr val="black"/>
                </a:solidFill>
                <a:latin typeface="Lucida Console" panose="020B0609040504020204" pitchFamily="49" charset="0"/>
              </a:rPr>
              <a:t>`</a:t>
            </a:r>
          </a:p>
          <a:p>
            <a:pPr lvl="0">
              <a:lnSpc>
                <a:spcPct val="90000"/>
              </a:lnSpc>
              <a:spcBef>
                <a:spcPct val="20000"/>
              </a:spcBef>
              <a:buSzPct val="90000"/>
            </a:pPr>
            <a:r>
              <a:rPr lang="en-GB" sz="3300" dirty="0">
                <a:solidFill>
                  <a:prstClr val="black"/>
                </a:solidFill>
                <a:latin typeface="Lucida Console" panose="020B0609040504020204" pitchFamily="49" charset="0"/>
              </a:rPr>
              <a:t>    </a:t>
            </a:r>
            <a:r>
              <a:rPr lang="en-GB" sz="3300" dirty="0">
                <a:solidFill>
                  <a:srgbClr val="000080"/>
                </a:solidFill>
                <a:latin typeface="Lucida Console" panose="020B0609040504020204" pitchFamily="49" charset="0"/>
              </a:rPr>
              <a:t>-</a:t>
            </a:r>
            <a:r>
              <a:rPr lang="en-GB" sz="3300" dirty="0" err="1">
                <a:solidFill>
                  <a:srgbClr val="000080"/>
                </a:solidFill>
                <a:latin typeface="Lucida Console" panose="020B0609040504020204" pitchFamily="49" charset="0"/>
              </a:rPr>
              <a:t>RequestedServiceObjectiveName</a:t>
            </a:r>
            <a:r>
              <a:rPr lang="en-GB" sz="3300" dirty="0">
                <a:solidFill>
                  <a:prstClr val="black"/>
                </a:solidFill>
                <a:latin typeface="Lucida Console" panose="020B0609040504020204" pitchFamily="49" charset="0"/>
              </a:rPr>
              <a:t> </a:t>
            </a:r>
            <a:r>
              <a:rPr lang="en-GB" sz="3300" dirty="0">
                <a:solidFill>
                  <a:srgbClr val="8B0000"/>
                </a:solidFill>
                <a:latin typeface="Lucida Console" panose="020B0609040504020204" pitchFamily="49" charset="0"/>
              </a:rPr>
              <a:t>"DW1000"</a:t>
            </a:r>
          </a:p>
        </p:txBody>
      </p:sp>
      <p:sp>
        <p:nvSpPr>
          <p:cNvPr id="7" name="TextBox 6">
            <a:extLst>
              <a:ext uri="{FF2B5EF4-FFF2-40B4-BE49-F238E27FC236}">
                <a16:creationId xmlns:a16="http://schemas.microsoft.com/office/drawing/2014/main" id="{41EBDBB1-442B-48C4-A6FC-13B5B52296CC}"/>
              </a:ext>
            </a:extLst>
          </p:cNvPr>
          <p:cNvSpPr txBox="1"/>
          <p:nvPr/>
        </p:nvSpPr>
        <p:spPr>
          <a:xfrm>
            <a:off x="272272" y="1135062"/>
            <a:ext cx="2590800"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T-SQL</a:t>
            </a:r>
          </a:p>
        </p:txBody>
      </p:sp>
      <p:sp>
        <p:nvSpPr>
          <p:cNvPr id="8" name="TextBox 7">
            <a:extLst>
              <a:ext uri="{FF2B5EF4-FFF2-40B4-BE49-F238E27FC236}">
                <a16:creationId xmlns:a16="http://schemas.microsoft.com/office/drawing/2014/main" id="{55496B2F-7B01-4E44-8283-2A779C1B9201}"/>
              </a:ext>
            </a:extLst>
          </p:cNvPr>
          <p:cNvSpPr txBox="1"/>
          <p:nvPr/>
        </p:nvSpPr>
        <p:spPr>
          <a:xfrm>
            <a:off x="272272" y="3344862"/>
            <a:ext cx="2590800"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PowerShell</a:t>
            </a:r>
          </a:p>
        </p:txBody>
      </p:sp>
    </p:spTree>
    <p:extLst>
      <p:ext uri="{BB962C8B-B14F-4D97-AF65-F5344CB8AC3E}">
        <p14:creationId xmlns:p14="http://schemas.microsoft.com/office/powerpoint/2010/main" val="354103610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p:cNvGrpSpPr>
            <a:grpSpLocks noChangeAspect="1"/>
          </p:cNvGrpSpPr>
          <p:nvPr/>
        </p:nvGrpSpPr>
        <p:grpSpPr>
          <a:xfrm>
            <a:off x="10456416" y="261570"/>
            <a:ext cx="1317525" cy="1278495"/>
            <a:chOff x="7961114" y="2149640"/>
            <a:chExt cx="2847900" cy="2763537"/>
          </a:xfrm>
        </p:grpSpPr>
        <p:grpSp>
          <p:nvGrpSpPr>
            <p:cNvPr id="65" name="Group 64"/>
            <p:cNvGrpSpPr/>
            <p:nvPr/>
          </p:nvGrpSpPr>
          <p:grpSpPr>
            <a:xfrm>
              <a:off x="9583572" y="3290523"/>
              <a:ext cx="1225442" cy="1622654"/>
              <a:chOff x="5933635" y="4575515"/>
              <a:chExt cx="304757" cy="403541"/>
            </a:xfrm>
          </p:grpSpPr>
          <p:grpSp>
            <p:nvGrpSpPr>
              <p:cNvPr id="91" name="Group 90"/>
              <p:cNvGrpSpPr>
                <a:grpSpLocks noChangeAspect="1"/>
              </p:cNvGrpSpPr>
              <p:nvPr/>
            </p:nvGrpSpPr>
            <p:grpSpPr>
              <a:xfrm>
                <a:off x="5933635" y="4575515"/>
                <a:ext cx="304757" cy="403541"/>
                <a:chOff x="784223" y="4300538"/>
                <a:chExt cx="460378" cy="609600"/>
              </a:xfrm>
            </p:grpSpPr>
            <p:sp>
              <p:nvSpPr>
                <p:cNvPr id="93" name="Freeform 6"/>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dirty="0">
                    <a:solidFill>
                      <a:prstClr val="black"/>
                    </a:solidFill>
                  </a:endParaRPr>
                </a:p>
              </p:txBody>
            </p:sp>
            <p:sp>
              <p:nvSpPr>
                <p:cNvPr id="94" name="Freeform 7"/>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5" name="Freeform 8"/>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6" name="Freeform 9"/>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7" name="Freeform 10"/>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grpSp>
          <p:sp>
            <p:nvSpPr>
              <p:cNvPr id="92" name="Rectangle 91"/>
              <p:cNvSpPr/>
              <p:nvPr/>
            </p:nvSpPr>
            <p:spPr>
              <a:xfrm>
                <a:off x="5998859" y="4722958"/>
                <a:ext cx="188745" cy="137701"/>
              </a:xfrm>
              <a:prstGeom prst="rect">
                <a:avLst/>
              </a:prstGeom>
            </p:spPr>
            <p:txBody>
              <a:bodyPr wrap="none" lIns="0" tIns="0" rIns="0" bIns="0" anchor="ctr">
                <a:spAutoFit/>
              </a:bodyPr>
              <a:lstStyle/>
              <a:p>
                <a:r>
                  <a:rPr lang="en-US" sz="1632" b="1" spc="-51" dirty="0">
                    <a:solidFill>
                      <a:prstClr val="white"/>
                    </a:solidFill>
                  </a:rPr>
                  <a:t>SQL</a:t>
                </a:r>
                <a:endParaRPr lang="en-US" sz="2040" b="1" spc="-51" dirty="0">
                  <a:solidFill>
                    <a:prstClr val="white"/>
                  </a:solidFill>
                </a:endParaRPr>
              </a:p>
            </p:txBody>
          </p:sp>
        </p:grpSp>
        <p:sp>
          <p:nvSpPr>
            <p:cNvPr id="66" name="Freeform: Shape 65"/>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7" name="Group 66"/>
            <p:cNvGrpSpPr/>
            <p:nvPr/>
          </p:nvGrpSpPr>
          <p:grpSpPr>
            <a:xfrm>
              <a:off x="8621630" y="3025541"/>
              <a:ext cx="294478" cy="295175"/>
              <a:chOff x="8642442" y="3025541"/>
              <a:chExt cx="294478" cy="295175"/>
            </a:xfrm>
          </p:grpSpPr>
          <p:sp>
            <p:nvSpPr>
              <p:cNvPr id="88" name="Rectangle 87"/>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Right Triangle 88"/>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90" name="Right Triangle 89"/>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p:cNvGrpSpPr/>
            <p:nvPr/>
          </p:nvGrpSpPr>
          <p:grpSpPr>
            <a:xfrm>
              <a:off x="8426775" y="3393792"/>
              <a:ext cx="294478" cy="295175"/>
              <a:chOff x="8642442" y="3025541"/>
              <a:chExt cx="294478" cy="295175"/>
            </a:xfrm>
          </p:grpSpPr>
          <p:sp>
            <p:nvSpPr>
              <p:cNvPr id="85" name="Rectangle 84"/>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Right Triangle 85"/>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Right Triangle 86"/>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p:cNvGrpSpPr/>
            <p:nvPr/>
          </p:nvGrpSpPr>
          <p:grpSpPr>
            <a:xfrm>
              <a:off x="8816486" y="3393792"/>
              <a:ext cx="294478" cy="295175"/>
              <a:chOff x="8642442" y="3025541"/>
              <a:chExt cx="294478" cy="295175"/>
            </a:xfrm>
          </p:grpSpPr>
          <p:sp>
            <p:nvSpPr>
              <p:cNvPr id="82" name="Rectangle 81"/>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Triangle 82"/>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Right Triangle 83"/>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p:cNvGrpSpPr/>
            <p:nvPr/>
          </p:nvGrpSpPr>
          <p:grpSpPr>
            <a:xfrm>
              <a:off x="8426775" y="3766437"/>
              <a:ext cx="294478" cy="295175"/>
              <a:chOff x="8642442" y="3025541"/>
              <a:chExt cx="294478" cy="295175"/>
            </a:xfrm>
          </p:grpSpPr>
          <p:sp>
            <p:nvSpPr>
              <p:cNvPr id="79" name="Rectangle 78"/>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Right Triangle 79"/>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Right Triangle 80"/>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 name="Group 70"/>
            <p:cNvGrpSpPr/>
            <p:nvPr/>
          </p:nvGrpSpPr>
          <p:grpSpPr>
            <a:xfrm>
              <a:off x="9206198" y="3766437"/>
              <a:ext cx="294478" cy="295175"/>
              <a:chOff x="8642442" y="3025541"/>
              <a:chExt cx="294478" cy="295175"/>
            </a:xfrm>
          </p:grpSpPr>
          <p:sp>
            <p:nvSpPr>
              <p:cNvPr id="76" name="Rectangle 75"/>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Right Triangle 76"/>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Right Triangle 77"/>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2" name="Group 71"/>
            <p:cNvGrpSpPr/>
            <p:nvPr/>
          </p:nvGrpSpPr>
          <p:grpSpPr>
            <a:xfrm>
              <a:off x="8816486" y="3766436"/>
              <a:ext cx="294478" cy="295175"/>
              <a:chOff x="8642442" y="3025541"/>
              <a:chExt cx="294478" cy="295175"/>
            </a:xfrm>
          </p:grpSpPr>
          <p:sp>
            <p:nvSpPr>
              <p:cNvPr id="73" name="Rectangle 72"/>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ight Triangle 73"/>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Right Triangle 74"/>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3" name="Title 2"/>
          <p:cNvSpPr>
            <a:spLocks noGrp="1"/>
          </p:cNvSpPr>
          <p:nvPr>
            <p:ph type="title"/>
          </p:nvPr>
        </p:nvSpPr>
        <p:spPr/>
        <p:txBody>
          <a:bodyPr/>
          <a:lstStyle/>
          <a:p>
            <a:r>
              <a:rPr lang="en-US" dirty="0"/>
              <a:t>Query Execution</a:t>
            </a:r>
          </a:p>
        </p:txBody>
      </p:sp>
      <p:grpSp>
        <p:nvGrpSpPr>
          <p:cNvPr id="8" name="Group 7">
            <a:extLst>
              <a:ext uri="{FF2B5EF4-FFF2-40B4-BE49-F238E27FC236}">
                <a16:creationId xmlns:a16="http://schemas.microsoft.com/office/drawing/2014/main" id="{20E42B5F-51F5-4248-B9C6-721CE5593238}"/>
              </a:ext>
            </a:extLst>
          </p:cNvPr>
          <p:cNvGrpSpPr/>
          <p:nvPr/>
        </p:nvGrpSpPr>
        <p:grpSpPr>
          <a:xfrm>
            <a:off x="1016677" y="1708606"/>
            <a:ext cx="10403121" cy="1980106"/>
            <a:chOff x="1016677" y="1708606"/>
            <a:chExt cx="10403121" cy="1980106"/>
          </a:xfrm>
        </p:grpSpPr>
        <p:grpSp>
          <p:nvGrpSpPr>
            <p:cNvPr id="7" name="Compute Set"/>
            <p:cNvGrpSpPr/>
            <p:nvPr/>
          </p:nvGrpSpPr>
          <p:grpSpPr>
            <a:xfrm>
              <a:off x="1016677" y="1708606"/>
              <a:ext cx="10403121" cy="1980106"/>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Compute Text"/>
              <p:cNvSpPr txBox="1"/>
              <p:nvPr/>
            </p:nvSpPr>
            <p:spPr>
              <a:xfrm rot="16200000">
                <a:off x="722552" y="2519651"/>
                <a:ext cx="1621004"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dirty="0">
                    <a:solidFill>
                      <a:schemeClr val="bg1"/>
                    </a:solidFill>
                  </a:rPr>
                  <a:t>Compute</a:t>
                </a:r>
              </a:p>
            </p:txBody>
          </p:sp>
        </p:grpSp>
        <p:pic>
          <p:nvPicPr>
            <p:cNvPr id="213" name="Compute Node 10"/>
            <p:cNvPicPr>
              <a:picLocks noChangeAspect="1"/>
            </p:cNvPicPr>
            <p:nvPr/>
          </p:nvPicPr>
          <p:blipFill>
            <a:blip r:embed="rId3">
              <a:biLevel thresh="25000"/>
            </a:blip>
            <a:stretch>
              <a:fillRect/>
            </a:stretch>
          </p:blipFill>
          <p:spPr>
            <a:xfrm>
              <a:off x="9620528" y="2802243"/>
              <a:ext cx="780179" cy="780179"/>
            </a:xfrm>
            <a:prstGeom prst="rect">
              <a:avLst/>
            </a:prstGeom>
            <a:solidFill>
              <a:schemeClr val="tx2"/>
            </a:solidFill>
          </p:spPr>
        </p:pic>
        <p:pic>
          <p:nvPicPr>
            <p:cNvPr id="211" name="Compute Node 09"/>
            <p:cNvPicPr>
              <a:picLocks noChangeAspect="1"/>
            </p:cNvPicPr>
            <p:nvPr/>
          </p:nvPicPr>
          <p:blipFill>
            <a:blip r:embed="rId3">
              <a:biLevel thresh="25000"/>
            </a:blip>
            <a:stretch>
              <a:fillRect/>
            </a:stretch>
          </p:blipFill>
          <p:spPr>
            <a:xfrm>
              <a:off x="8777779" y="2802243"/>
              <a:ext cx="780179" cy="780179"/>
            </a:xfrm>
            <a:prstGeom prst="rect">
              <a:avLst/>
            </a:prstGeom>
            <a:solidFill>
              <a:schemeClr val="tx2"/>
            </a:solidFill>
          </p:spPr>
        </p:pic>
        <p:pic>
          <p:nvPicPr>
            <p:cNvPr id="212" name="Compute Node 08"/>
            <p:cNvPicPr>
              <a:picLocks noChangeAspect="1"/>
            </p:cNvPicPr>
            <p:nvPr/>
          </p:nvPicPr>
          <p:blipFill>
            <a:blip r:embed="rId3">
              <a:biLevel thresh="25000"/>
            </a:blip>
            <a:stretch>
              <a:fillRect/>
            </a:stretch>
          </p:blipFill>
          <p:spPr>
            <a:xfrm>
              <a:off x="7935026" y="2802243"/>
              <a:ext cx="780179" cy="780179"/>
            </a:xfrm>
            <a:prstGeom prst="rect">
              <a:avLst/>
            </a:prstGeom>
            <a:solidFill>
              <a:schemeClr val="tx2"/>
            </a:solidFill>
          </p:spPr>
        </p:pic>
        <p:pic>
          <p:nvPicPr>
            <p:cNvPr id="209" name="Compute Node 07"/>
            <p:cNvPicPr>
              <a:picLocks noChangeAspect="1"/>
            </p:cNvPicPr>
            <p:nvPr/>
          </p:nvPicPr>
          <p:blipFill>
            <a:blip r:embed="rId3">
              <a:biLevel thresh="25000"/>
            </a:blip>
            <a:stretch>
              <a:fillRect/>
            </a:stretch>
          </p:blipFill>
          <p:spPr>
            <a:xfrm>
              <a:off x="7092276" y="2802243"/>
              <a:ext cx="780179" cy="780179"/>
            </a:xfrm>
            <a:prstGeom prst="rect">
              <a:avLst/>
            </a:prstGeom>
            <a:solidFill>
              <a:schemeClr val="tx2"/>
            </a:solidFill>
          </p:spPr>
        </p:pic>
        <p:pic>
          <p:nvPicPr>
            <p:cNvPr id="210" name="Comptue Node 06"/>
            <p:cNvPicPr>
              <a:picLocks noChangeAspect="1"/>
            </p:cNvPicPr>
            <p:nvPr/>
          </p:nvPicPr>
          <p:blipFill>
            <a:blip r:embed="rId3">
              <a:biLevel thresh="25000"/>
            </a:blip>
            <a:stretch>
              <a:fillRect/>
            </a:stretch>
          </p:blipFill>
          <p:spPr>
            <a:xfrm>
              <a:off x="6249523" y="2802243"/>
              <a:ext cx="780179" cy="780179"/>
            </a:xfrm>
            <a:prstGeom prst="rect">
              <a:avLst/>
            </a:prstGeom>
            <a:solidFill>
              <a:schemeClr val="tx2"/>
            </a:solidFill>
          </p:spPr>
        </p:pic>
        <p:pic>
          <p:nvPicPr>
            <p:cNvPr id="208" name="Compute Node 05"/>
            <p:cNvPicPr>
              <a:picLocks noChangeAspect="1"/>
            </p:cNvPicPr>
            <p:nvPr/>
          </p:nvPicPr>
          <p:blipFill>
            <a:blip r:embed="rId3">
              <a:biLevel thresh="25000"/>
            </a:blip>
            <a:stretch>
              <a:fillRect/>
            </a:stretch>
          </p:blipFill>
          <p:spPr>
            <a:xfrm>
              <a:off x="5406774" y="2802243"/>
              <a:ext cx="780179" cy="780179"/>
            </a:xfrm>
            <a:prstGeom prst="rect">
              <a:avLst/>
            </a:prstGeom>
            <a:solidFill>
              <a:schemeClr val="tx2"/>
            </a:solidFill>
          </p:spPr>
        </p:pic>
        <p:pic>
          <p:nvPicPr>
            <p:cNvPr id="206" name="Compute Node 04"/>
            <p:cNvPicPr>
              <a:picLocks noChangeAspect="1"/>
            </p:cNvPicPr>
            <p:nvPr/>
          </p:nvPicPr>
          <p:blipFill>
            <a:blip r:embed="rId3">
              <a:biLevel thresh="25000"/>
            </a:blip>
            <a:stretch>
              <a:fillRect/>
            </a:stretch>
          </p:blipFill>
          <p:spPr>
            <a:xfrm>
              <a:off x="4564023" y="2802243"/>
              <a:ext cx="780179" cy="780179"/>
            </a:xfrm>
            <a:prstGeom prst="rect">
              <a:avLst/>
            </a:prstGeom>
            <a:solidFill>
              <a:schemeClr val="tx2"/>
            </a:solidFill>
          </p:spPr>
        </p:pic>
        <p:pic>
          <p:nvPicPr>
            <p:cNvPr id="207" name="Compute Node 03"/>
            <p:cNvPicPr>
              <a:picLocks noChangeAspect="1"/>
            </p:cNvPicPr>
            <p:nvPr/>
          </p:nvPicPr>
          <p:blipFill>
            <a:blip r:embed="rId3">
              <a:biLevel thresh="25000"/>
            </a:blip>
            <a:stretch>
              <a:fillRect/>
            </a:stretch>
          </p:blipFill>
          <p:spPr>
            <a:xfrm>
              <a:off x="3721271" y="2802243"/>
              <a:ext cx="780179" cy="780179"/>
            </a:xfrm>
            <a:prstGeom prst="rect">
              <a:avLst/>
            </a:prstGeom>
            <a:solidFill>
              <a:schemeClr val="tx2"/>
            </a:solidFill>
          </p:spPr>
        </p:pic>
        <p:pic>
          <p:nvPicPr>
            <p:cNvPr id="108" name="Compute Node 02"/>
            <p:cNvPicPr>
              <a:picLocks noChangeAspect="1"/>
            </p:cNvPicPr>
            <p:nvPr/>
          </p:nvPicPr>
          <p:blipFill>
            <a:blip r:embed="rId3">
              <a:biLevel thresh="25000"/>
            </a:blip>
            <a:stretch>
              <a:fillRect/>
            </a:stretch>
          </p:blipFill>
          <p:spPr>
            <a:xfrm>
              <a:off x="2878520" y="2802243"/>
              <a:ext cx="780179" cy="780179"/>
            </a:xfrm>
            <a:prstGeom prst="rect">
              <a:avLst/>
            </a:prstGeom>
            <a:solidFill>
              <a:schemeClr val="tx2"/>
            </a:solidFill>
          </p:spPr>
        </p:pic>
        <p:pic>
          <p:nvPicPr>
            <p:cNvPr id="205" name="Compute Node 01"/>
            <p:cNvPicPr>
              <a:picLocks noChangeAspect="1"/>
            </p:cNvPicPr>
            <p:nvPr/>
          </p:nvPicPr>
          <p:blipFill>
            <a:blip r:embed="rId3">
              <a:biLevel thresh="25000"/>
            </a:blip>
            <a:stretch>
              <a:fillRect/>
            </a:stretch>
          </p:blipFill>
          <p:spPr>
            <a:xfrm>
              <a:off x="2035770" y="2802243"/>
              <a:ext cx="780179" cy="780179"/>
            </a:xfrm>
            <a:prstGeom prst="rect">
              <a:avLst/>
            </a:prstGeom>
            <a:solidFill>
              <a:schemeClr val="tx2"/>
            </a:solidFill>
          </p:spPr>
        </p:pic>
        <p:grpSp>
          <p:nvGrpSpPr>
            <p:cNvPr id="6" name="Control Set"/>
            <p:cNvGrpSpPr/>
            <p:nvPr/>
          </p:nvGrpSpPr>
          <p:grpSpPr>
            <a:xfrm>
              <a:off x="5828148" y="1769317"/>
              <a:ext cx="2333315" cy="780179"/>
              <a:chOff x="5828092" y="1769070"/>
              <a:chExt cx="2333646" cy="780290"/>
            </a:xfrm>
            <a:solidFill>
              <a:schemeClr val="tx2"/>
            </a:solidFill>
          </p:grpSpPr>
          <p:pic>
            <p:nvPicPr>
              <p:cNvPr id="215" name="Control Node"/>
              <p:cNvPicPr>
                <a:picLocks noChangeAspect="1"/>
              </p:cNvPicPr>
              <p:nvPr/>
            </p:nvPicPr>
            <p:blipFill>
              <a:blip r:embed="rId3">
                <a:biLevel thresh="25000"/>
              </a:blip>
              <a:stretch>
                <a:fillRect/>
              </a:stretch>
            </p:blipFill>
            <p:spPr>
              <a:xfrm>
                <a:off x="5828092" y="1769070"/>
                <a:ext cx="780290" cy="780290"/>
              </a:xfrm>
              <a:prstGeom prst="rect">
                <a:avLst/>
              </a:prstGeom>
              <a:grpFill/>
            </p:spPr>
          </p:pic>
          <p:sp>
            <p:nvSpPr>
              <p:cNvPr id="110" name="Control Text"/>
              <p:cNvSpPr txBox="1"/>
              <p:nvPr/>
            </p:nvSpPr>
            <p:spPr>
              <a:xfrm>
                <a:off x="6792546" y="1842172"/>
                <a:ext cx="1369192" cy="634530"/>
              </a:xfrm>
              <a:prstGeom prst="rect">
                <a:avLst/>
              </a:prstGeom>
              <a:grpFill/>
            </p:spPr>
            <p:txBody>
              <a:bodyPr wrap="none" lIns="182854" tIns="146283" rIns="182854" bIns="146283" rtlCol="0">
                <a:spAutoFit/>
              </a:bodyPr>
              <a:lstStyle/>
              <a:p>
                <a:pPr>
                  <a:lnSpc>
                    <a:spcPct val="90000"/>
                  </a:lnSpc>
                  <a:spcAft>
                    <a:spcPts val="600"/>
                  </a:spcAft>
                </a:pPr>
                <a:r>
                  <a:rPr lang="en-GB" sz="2400" dirty="0">
                    <a:solidFill>
                      <a:schemeClr val="bg1"/>
                    </a:solidFill>
                  </a:rPr>
                  <a:t>Control</a:t>
                </a:r>
              </a:p>
            </p:txBody>
          </p:sp>
        </p:grpSp>
      </p:grpSp>
      <p:grpSp>
        <p:nvGrpSpPr>
          <p:cNvPr id="2" name="Storage Set"/>
          <p:cNvGrpSpPr/>
          <p:nvPr/>
        </p:nvGrpSpPr>
        <p:grpSpPr>
          <a:xfrm>
            <a:off x="1070955" y="3857253"/>
            <a:ext cx="10403121" cy="2879912"/>
            <a:chOff x="1070225" y="3857302"/>
            <a:chExt cx="10404596" cy="2880320"/>
          </a:xfrm>
          <a:solidFill>
            <a:schemeClr val="tx2"/>
          </a:solidFill>
        </p:grpSpPr>
        <p:sp>
          <p:nvSpPr>
            <p:cNvPr id="25" name="Rounded Rectangle 24"/>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6" name="Storage"/>
            <p:cNvGrpSpPr/>
            <p:nvPr/>
          </p:nvGrpSpPr>
          <p:grpSpPr>
            <a:xfrm>
              <a:off x="2094836" y="4073326"/>
              <a:ext cx="8294427" cy="2502583"/>
              <a:chOff x="2094836" y="4073326"/>
              <a:chExt cx="8294427" cy="2502583"/>
            </a:xfrm>
            <a:grpFill/>
          </p:grpSpPr>
          <p:pic>
            <p:nvPicPr>
              <p:cNvPr id="20" name="Picture 19"/>
              <p:cNvPicPr>
                <a:picLocks noChangeAspect="1"/>
              </p:cNvPicPr>
              <p:nvPr/>
            </p:nvPicPr>
            <p:blipFill>
              <a:blip r:embed="rId4">
                <a:biLevel thresh="25000"/>
              </a:blip>
              <a:stretch>
                <a:fillRect/>
              </a:stretch>
            </p:blipFill>
            <p:spPr>
              <a:xfrm>
                <a:off x="2099026" y="4073326"/>
                <a:ext cx="780290" cy="780290"/>
              </a:xfrm>
              <a:prstGeom prst="rect">
                <a:avLst/>
              </a:prstGeom>
              <a:grpFill/>
              <a:ln>
                <a:noFill/>
              </a:ln>
            </p:spPr>
          </p:pic>
          <p:pic>
            <p:nvPicPr>
              <p:cNvPr id="21" name="Picture 20"/>
              <p:cNvPicPr>
                <a:picLocks noChangeAspect="1"/>
              </p:cNvPicPr>
              <p:nvPr/>
            </p:nvPicPr>
            <p:blipFill>
              <a:blip r:embed="rId4">
                <a:biLevel thresh="25000"/>
              </a:blip>
              <a:stretch>
                <a:fillRect/>
              </a:stretch>
            </p:blipFill>
            <p:spPr>
              <a:xfrm>
                <a:off x="2933756" y="4073326"/>
                <a:ext cx="780290" cy="780290"/>
              </a:xfrm>
              <a:prstGeom prst="rect">
                <a:avLst/>
              </a:prstGeom>
              <a:grpFill/>
              <a:ln>
                <a:noFill/>
              </a:ln>
            </p:spPr>
          </p:pic>
          <p:pic>
            <p:nvPicPr>
              <p:cNvPr id="22" name="Picture 21"/>
              <p:cNvPicPr>
                <a:picLocks noChangeAspect="1"/>
              </p:cNvPicPr>
              <p:nvPr/>
            </p:nvPicPr>
            <p:blipFill>
              <a:blip r:embed="rId4">
                <a:biLevel thresh="25000"/>
              </a:blip>
              <a:stretch>
                <a:fillRect/>
              </a:stretch>
            </p:blipFill>
            <p:spPr>
              <a:xfrm>
                <a:off x="3768486" y="4073326"/>
                <a:ext cx="780290" cy="780290"/>
              </a:xfrm>
              <a:prstGeom prst="rect">
                <a:avLst/>
              </a:prstGeom>
              <a:grpFill/>
              <a:ln>
                <a:noFill/>
              </a:ln>
            </p:spPr>
          </p:pic>
          <p:pic>
            <p:nvPicPr>
              <p:cNvPr id="23" name="Picture 22"/>
              <p:cNvPicPr>
                <a:picLocks noChangeAspect="1"/>
              </p:cNvPicPr>
              <p:nvPr/>
            </p:nvPicPr>
            <p:blipFill>
              <a:blip r:embed="rId4">
                <a:biLevel thresh="25000"/>
              </a:blip>
              <a:stretch>
                <a:fillRect/>
              </a:stretch>
            </p:blipFill>
            <p:spPr>
              <a:xfrm>
                <a:off x="4603216" y="4073326"/>
                <a:ext cx="780290" cy="780290"/>
              </a:xfrm>
              <a:prstGeom prst="rect">
                <a:avLst/>
              </a:prstGeom>
              <a:grpFill/>
              <a:ln>
                <a:noFill/>
              </a:ln>
            </p:spPr>
          </p:pic>
          <p:pic>
            <p:nvPicPr>
              <p:cNvPr id="24" name="Picture 23"/>
              <p:cNvPicPr>
                <a:picLocks noChangeAspect="1"/>
              </p:cNvPicPr>
              <p:nvPr/>
            </p:nvPicPr>
            <p:blipFill>
              <a:blip r:embed="rId4">
                <a:biLevel thresh="25000"/>
              </a:blip>
              <a:stretch>
                <a:fillRect/>
              </a:stretch>
            </p:blipFill>
            <p:spPr>
              <a:xfrm>
                <a:off x="5437947" y="4073326"/>
                <a:ext cx="780290" cy="780290"/>
              </a:xfrm>
              <a:prstGeom prst="rect">
                <a:avLst/>
              </a:prstGeom>
              <a:grpFill/>
              <a:ln>
                <a:noFill/>
              </a:ln>
            </p:spPr>
          </p:pic>
          <p:pic>
            <p:nvPicPr>
              <p:cNvPr id="38" name="Picture 37"/>
              <p:cNvPicPr>
                <a:picLocks noChangeAspect="1"/>
              </p:cNvPicPr>
              <p:nvPr/>
            </p:nvPicPr>
            <p:blipFill>
              <a:blip r:embed="rId4">
                <a:biLevel thresh="25000"/>
              </a:blip>
              <a:stretch>
                <a:fillRect/>
              </a:stretch>
            </p:blipFill>
            <p:spPr>
              <a:xfrm>
                <a:off x="2094836" y="4934472"/>
                <a:ext cx="780290" cy="780290"/>
              </a:xfrm>
              <a:prstGeom prst="rect">
                <a:avLst/>
              </a:prstGeom>
              <a:grpFill/>
              <a:ln>
                <a:noFill/>
              </a:ln>
            </p:spPr>
          </p:pic>
          <p:pic>
            <p:nvPicPr>
              <p:cNvPr id="39" name="Picture 38"/>
              <p:cNvPicPr>
                <a:picLocks noChangeAspect="1"/>
              </p:cNvPicPr>
              <p:nvPr/>
            </p:nvPicPr>
            <p:blipFill>
              <a:blip r:embed="rId4">
                <a:biLevel thresh="25000"/>
              </a:blip>
              <a:stretch>
                <a:fillRect/>
              </a:stretch>
            </p:blipFill>
            <p:spPr>
              <a:xfrm>
                <a:off x="2929566" y="4934472"/>
                <a:ext cx="780290" cy="780290"/>
              </a:xfrm>
              <a:prstGeom prst="rect">
                <a:avLst/>
              </a:prstGeom>
              <a:grpFill/>
              <a:ln>
                <a:noFill/>
              </a:ln>
            </p:spPr>
          </p:pic>
          <p:pic>
            <p:nvPicPr>
              <p:cNvPr id="40" name="Picture 39"/>
              <p:cNvPicPr>
                <a:picLocks noChangeAspect="1"/>
              </p:cNvPicPr>
              <p:nvPr/>
            </p:nvPicPr>
            <p:blipFill>
              <a:blip r:embed="rId4">
                <a:biLevel thresh="25000"/>
              </a:blip>
              <a:stretch>
                <a:fillRect/>
              </a:stretch>
            </p:blipFill>
            <p:spPr>
              <a:xfrm>
                <a:off x="3764296" y="4934472"/>
                <a:ext cx="780290" cy="780290"/>
              </a:xfrm>
              <a:prstGeom prst="rect">
                <a:avLst/>
              </a:prstGeom>
              <a:grpFill/>
              <a:ln>
                <a:noFill/>
              </a:ln>
            </p:spPr>
          </p:pic>
          <p:pic>
            <p:nvPicPr>
              <p:cNvPr id="41" name="Picture 40"/>
              <p:cNvPicPr>
                <a:picLocks noChangeAspect="1"/>
              </p:cNvPicPr>
              <p:nvPr/>
            </p:nvPicPr>
            <p:blipFill>
              <a:blip r:embed="rId4">
                <a:biLevel thresh="25000"/>
              </a:blip>
              <a:stretch>
                <a:fillRect/>
              </a:stretch>
            </p:blipFill>
            <p:spPr>
              <a:xfrm>
                <a:off x="4599026" y="4934472"/>
                <a:ext cx="780290" cy="780290"/>
              </a:xfrm>
              <a:prstGeom prst="rect">
                <a:avLst/>
              </a:prstGeom>
              <a:grpFill/>
              <a:ln>
                <a:noFill/>
              </a:ln>
            </p:spPr>
          </p:pic>
          <p:pic>
            <p:nvPicPr>
              <p:cNvPr id="42" name="Picture 41"/>
              <p:cNvPicPr>
                <a:picLocks noChangeAspect="1"/>
              </p:cNvPicPr>
              <p:nvPr/>
            </p:nvPicPr>
            <p:blipFill>
              <a:blip r:embed="rId4">
                <a:biLevel thresh="25000"/>
              </a:blip>
              <a:stretch>
                <a:fillRect/>
              </a:stretch>
            </p:blipFill>
            <p:spPr>
              <a:xfrm>
                <a:off x="5433757" y="4934472"/>
                <a:ext cx="780290" cy="780290"/>
              </a:xfrm>
              <a:prstGeom prst="rect">
                <a:avLst/>
              </a:prstGeom>
              <a:grpFill/>
              <a:ln>
                <a:noFill/>
              </a:ln>
            </p:spPr>
          </p:pic>
          <p:pic>
            <p:nvPicPr>
              <p:cNvPr id="43" name="Picture 42"/>
              <p:cNvPicPr>
                <a:picLocks noChangeAspect="1"/>
              </p:cNvPicPr>
              <p:nvPr/>
            </p:nvPicPr>
            <p:blipFill>
              <a:blip r:embed="rId4">
                <a:biLevel thresh="25000"/>
              </a:blip>
              <a:stretch>
                <a:fillRect/>
              </a:stretch>
            </p:blipFill>
            <p:spPr>
              <a:xfrm>
                <a:off x="2099026" y="5795619"/>
                <a:ext cx="780290" cy="780290"/>
              </a:xfrm>
              <a:prstGeom prst="rect">
                <a:avLst/>
              </a:prstGeom>
              <a:grpFill/>
              <a:ln>
                <a:noFill/>
              </a:ln>
            </p:spPr>
          </p:pic>
          <p:pic>
            <p:nvPicPr>
              <p:cNvPr id="44" name="Picture 43"/>
              <p:cNvPicPr>
                <a:picLocks noChangeAspect="1"/>
              </p:cNvPicPr>
              <p:nvPr/>
            </p:nvPicPr>
            <p:blipFill>
              <a:blip r:embed="rId4">
                <a:biLevel thresh="25000"/>
              </a:blip>
              <a:stretch>
                <a:fillRect/>
              </a:stretch>
            </p:blipFill>
            <p:spPr>
              <a:xfrm>
                <a:off x="2933756" y="5795619"/>
                <a:ext cx="780290" cy="780290"/>
              </a:xfrm>
              <a:prstGeom prst="rect">
                <a:avLst/>
              </a:prstGeom>
              <a:grpFill/>
              <a:ln>
                <a:noFill/>
              </a:ln>
            </p:spPr>
          </p:pic>
          <p:pic>
            <p:nvPicPr>
              <p:cNvPr id="45" name="Picture 44"/>
              <p:cNvPicPr>
                <a:picLocks noChangeAspect="1"/>
              </p:cNvPicPr>
              <p:nvPr/>
            </p:nvPicPr>
            <p:blipFill>
              <a:blip r:embed="rId4">
                <a:biLevel thresh="25000"/>
              </a:blip>
              <a:stretch>
                <a:fillRect/>
              </a:stretch>
            </p:blipFill>
            <p:spPr>
              <a:xfrm>
                <a:off x="3768486" y="5795619"/>
                <a:ext cx="780290" cy="780290"/>
              </a:xfrm>
              <a:prstGeom prst="rect">
                <a:avLst/>
              </a:prstGeom>
              <a:grpFill/>
              <a:ln>
                <a:noFill/>
              </a:ln>
            </p:spPr>
          </p:pic>
          <p:pic>
            <p:nvPicPr>
              <p:cNvPr id="46" name="Picture 45"/>
              <p:cNvPicPr>
                <a:picLocks noChangeAspect="1"/>
              </p:cNvPicPr>
              <p:nvPr/>
            </p:nvPicPr>
            <p:blipFill>
              <a:blip r:embed="rId4">
                <a:biLevel thresh="25000"/>
              </a:blip>
              <a:stretch>
                <a:fillRect/>
              </a:stretch>
            </p:blipFill>
            <p:spPr>
              <a:xfrm>
                <a:off x="4603216" y="5795619"/>
                <a:ext cx="780290" cy="780290"/>
              </a:xfrm>
              <a:prstGeom prst="rect">
                <a:avLst/>
              </a:prstGeom>
              <a:grpFill/>
              <a:ln>
                <a:noFill/>
              </a:ln>
            </p:spPr>
          </p:pic>
          <p:pic>
            <p:nvPicPr>
              <p:cNvPr id="47" name="Picture 46"/>
              <p:cNvPicPr>
                <a:picLocks noChangeAspect="1"/>
              </p:cNvPicPr>
              <p:nvPr/>
            </p:nvPicPr>
            <p:blipFill>
              <a:blip r:embed="rId4">
                <a:biLevel thresh="25000"/>
              </a:blip>
              <a:stretch>
                <a:fillRect/>
              </a:stretch>
            </p:blipFill>
            <p:spPr>
              <a:xfrm>
                <a:off x="5437947" y="5795619"/>
                <a:ext cx="780290" cy="780290"/>
              </a:xfrm>
              <a:prstGeom prst="rect">
                <a:avLst/>
              </a:prstGeom>
              <a:grpFill/>
              <a:ln>
                <a:noFill/>
              </a:ln>
            </p:spPr>
          </p:pic>
          <p:pic>
            <p:nvPicPr>
              <p:cNvPr id="48" name="Picture 47"/>
              <p:cNvPicPr>
                <a:picLocks noChangeAspect="1"/>
              </p:cNvPicPr>
              <p:nvPr/>
            </p:nvPicPr>
            <p:blipFill>
              <a:blip r:embed="rId4">
                <a:biLevel thresh="25000"/>
              </a:blip>
              <a:stretch>
                <a:fillRect/>
              </a:stretch>
            </p:blipFill>
            <p:spPr>
              <a:xfrm>
                <a:off x="6270052" y="4073326"/>
                <a:ext cx="780290" cy="780290"/>
              </a:xfrm>
              <a:prstGeom prst="rect">
                <a:avLst/>
              </a:prstGeom>
              <a:grpFill/>
              <a:ln>
                <a:noFill/>
              </a:ln>
            </p:spPr>
          </p:pic>
          <p:pic>
            <p:nvPicPr>
              <p:cNvPr id="49" name="Picture 48"/>
              <p:cNvPicPr>
                <a:picLocks noChangeAspect="1"/>
              </p:cNvPicPr>
              <p:nvPr/>
            </p:nvPicPr>
            <p:blipFill>
              <a:blip r:embed="rId4">
                <a:biLevel thresh="25000"/>
              </a:blip>
              <a:stretch>
                <a:fillRect/>
              </a:stretch>
            </p:blipFill>
            <p:spPr>
              <a:xfrm>
                <a:off x="7104782" y="4073326"/>
                <a:ext cx="780290" cy="780290"/>
              </a:xfrm>
              <a:prstGeom prst="rect">
                <a:avLst/>
              </a:prstGeom>
              <a:grpFill/>
              <a:ln>
                <a:noFill/>
              </a:ln>
            </p:spPr>
          </p:pic>
          <p:pic>
            <p:nvPicPr>
              <p:cNvPr id="50" name="Picture 49"/>
              <p:cNvPicPr>
                <a:picLocks noChangeAspect="1"/>
              </p:cNvPicPr>
              <p:nvPr/>
            </p:nvPicPr>
            <p:blipFill>
              <a:blip r:embed="rId4">
                <a:biLevel thresh="25000"/>
              </a:blip>
              <a:stretch>
                <a:fillRect/>
              </a:stretch>
            </p:blipFill>
            <p:spPr>
              <a:xfrm>
                <a:off x="7939512" y="4073326"/>
                <a:ext cx="780290" cy="780290"/>
              </a:xfrm>
              <a:prstGeom prst="rect">
                <a:avLst/>
              </a:prstGeom>
              <a:grpFill/>
              <a:ln>
                <a:noFill/>
              </a:ln>
            </p:spPr>
          </p:pic>
          <p:pic>
            <p:nvPicPr>
              <p:cNvPr id="51" name="Picture 50"/>
              <p:cNvPicPr>
                <a:picLocks noChangeAspect="1"/>
              </p:cNvPicPr>
              <p:nvPr/>
            </p:nvPicPr>
            <p:blipFill>
              <a:blip r:embed="rId4">
                <a:biLevel thresh="25000"/>
              </a:blip>
              <a:stretch>
                <a:fillRect/>
              </a:stretch>
            </p:blipFill>
            <p:spPr>
              <a:xfrm>
                <a:off x="8774242" y="4073326"/>
                <a:ext cx="780290" cy="780290"/>
              </a:xfrm>
              <a:prstGeom prst="rect">
                <a:avLst/>
              </a:prstGeom>
              <a:grpFill/>
              <a:ln>
                <a:noFill/>
              </a:ln>
            </p:spPr>
          </p:pic>
          <p:pic>
            <p:nvPicPr>
              <p:cNvPr id="52" name="Picture 51"/>
              <p:cNvPicPr>
                <a:picLocks noChangeAspect="1"/>
              </p:cNvPicPr>
              <p:nvPr/>
            </p:nvPicPr>
            <p:blipFill>
              <a:blip r:embed="rId4">
                <a:biLevel thresh="25000"/>
              </a:blip>
              <a:stretch>
                <a:fillRect/>
              </a:stretch>
            </p:blipFill>
            <p:spPr>
              <a:xfrm>
                <a:off x="9608973" y="4073326"/>
                <a:ext cx="780290" cy="780290"/>
              </a:xfrm>
              <a:prstGeom prst="rect">
                <a:avLst/>
              </a:prstGeom>
              <a:grpFill/>
              <a:ln>
                <a:noFill/>
              </a:ln>
            </p:spPr>
          </p:pic>
          <p:pic>
            <p:nvPicPr>
              <p:cNvPr id="54" name="Picture 53"/>
              <p:cNvPicPr>
                <a:picLocks noChangeAspect="1"/>
              </p:cNvPicPr>
              <p:nvPr/>
            </p:nvPicPr>
            <p:blipFill>
              <a:blip r:embed="rId4">
                <a:biLevel thresh="25000"/>
              </a:blip>
              <a:stretch>
                <a:fillRect/>
              </a:stretch>
            </p:blipFill>
            <p:spPr>
              <a:xfrm>
                <a:off x="6265862" y="4934472"/>
                <a:ext cx="780290" cy="780290"/>
              </a:xfrm>
              <a:prstGeom prst="rect">
                <a:avLst/>
              </a:prstGeom>
              <a:grpFill/>
              <a:ln>
                <a:noFill/>
              </a:ln>
            </p:spPr>
          </p:pic>
          <p:pic>
            <p:nvPicPr>
              <p:cNvPr id="55" name="Picture 54"/>
              <p:cNvPicPr>
                <a:picLocks noChangeAspect="1"/>
              </p:cNvPicPr>
              <p:nvPr/>
            </p:nvPicPr>
            <p:blipFill>
              <a:blip r:embed="rId4">
                <a:biLevel thresh="25000"/>
              </a:blip>
              <a:stretch>
                <a:fillRect/>
              </a:stretch>
            </p:blipFill>
            <p:spPr>
              <a:xfrm>
                <a:off x="7100592" y="4934472"/>
                <a:ext cx="780290" cy="780290"/>
              </a:xfrm>
              <a:prstGeom prst="rect">
                <a:avLst/>
              </a:prstGeom>
              <a:grpFill/>
              <a:ln>
                <a:noFill/>
              </a:ln>
            </p:spPr>
          </p:pic>
          <p:pic>
            <p:nvPicPr>
              <p:cNvPr id="56" name="Picture 55"/>
              <p:cNvPicPr>
                <a:picLocks noChangeAspect="1"/>
              </p:cNvPicPr>
              <p:nvPr/>
            </p:nvPicPr>
            <p:blipFill>
              <a:blip r:embed="rId4">
                <a:biLevel thresh="25000"/>
              </a:blip>
              <a:stretch>
                <a:fillRect/>
              </a:stretch>
            </p:blipFill>
            <p:spPr>
              <a:xfrm>
                <a:off x="7935322" y="4934472"/>
                <a:ext cx="780290" cy="780290"/>
              </a:xfrm>
              <a:prstGeom prst="rect">
                <a:avLst/>
              </a:prstGeom>
              <a:grpFill/>
              <a:ln>
                <a:noFill/>
              </a:ln>
            </p:spPr>
          </p:pic>
          <p:pic>
            <p:nvPicPr>
              <p:cNvPr id="57" name="Picture 56"/>
              <p:cNvPicPr>
                <a:picLocks noChangeAspect="1"/>
              </p:cNvPicPr>
              <p:nvPr/>
            </p:nvPicPr>
            <p:blipFill>
              <a:blip r:embed="rId4">
                <a:biLevel thresh="25000"/>
              </a:blip>
              <a:stretch>
                <a:fillRect/>
              </a:stretch>
            </p:blipFill>
            <p:spPr>
              <a:xfrm>
                <a:off x="8770052" y="4934472"/>
                <a:ext cx="780290" cy="780290"/>
              </a:xfrm>
              <a:prstGeom prst="rect">
                <a:avLst/>
              </a:prstGeom>
              <a:grpFill/>
              <a:ln>
                <a:noFill/>
              </a:ln>
            </p:spPr>
          </p:pic>
          <p:pic>
            <p:nvPicPr>
              <p:cNvPr id="58" name="Picture 57"/>
              <p:cNvPicPr>
                <a:picLocks noChangeAspect="1"/>
              </p:cNvPicPr>
              <p:nvPr/>
            </p:nvPicPr>
            <p:blipFill>
              <a:blip r:embed="rId4">
                <a:biLevel thresh="25000"/>
              </a:blip>
              <a:stretch>
                <a:fillRect/>
              </a:stretch>
            </p:blipFill>
            <p:spPr>
              <a:xfrm>
                <a:off x="9604783" y="4934472"/>
                <a:ext cx="780290" cy="780290"/>
              </a:xfrm>
              <a:prstGeom prst="rect">
                <a:avLst/>
              </a:prstGeom>
              <a:grpFill/>
              <a:ln>
                <a:noFill/>
              </a:ln>
            </p:spPr>
          </p:pic>
          <p:pic>
            <p:nvPicPr>
              <p:cNvPr id="59" name="Picture 58"/>
              <p:cNvPicPr>
                <a:picLocks noChangeAspect="1"/>
              </p:cNvPicPr>
              <p:nvPr/>
            </p:nvPicPr>
            <p:blipFill>
              <a:blip r:embed="rId4">
                <a:biLevel thresh="25000"/>
              </a:blip>
              <a:stretch>
                <a:fillRect/>
              </a:stretch>
            </p:blipFill>
            <p:spPr>
              <a:xfrm>
                <a:off x="6270052" y="5795619"/>
                <a:ext cx="780290" cy="780290"/>
              </a:xfrm>
              <a:prstGeom prst="rect">
                <a:avLst/>
              </a:prstGeom>
              <a:grpFill/>
              <a:ln>
                <a:noFill/>
              </a:ln>
            </p:spPr>
          </p:pic>
          <p:pic>
            <p:nvPicPr>
              <p:cNvPr id="60" name="Picture 59"/>
              <p:cNvPicPr>
                <a:picLocks noChangeAspect="1"/>
              </p:cNvPicPr>
              <p:nvPr/>
            </p:nvPicPr>
            <p:blipFill>
              <a:blip r:embed="rId4">
                <a:biLevel thresh="25000"/>
              </a:blip>
              <a:stretch>
                <a:fillRect/>
              </a:stretch>
            </p:blipFill>
            <p:spPr>
              <a:xfrm>
                <a:off x="7104782" y="5795619"/>
                <a:ext cx="780290" cy="780290"/>
              </a:xfrm>
              <a:prstGeom prst="rect">
                <a:avLst/>
              </a:prstGeom>
              <a:grpFill/>
              <a:ln>
                <a:noFill/>
              </a:ln>
            </p:spPr>
          </p:pic>
          <p:pic>
            <p:nvPicPr>
              <p:cNvPr id="61" name="Picture 60"/>
              <p:cNvPicPr>
                <a:picLocks noChangeAspect="1"/>
              </p:cNvPicPr>
              <p:nvPr/>
            </p:nvPicPr>
            <p:blipFill>
              <a:blip r:embed="rId4">
                <a:biLevel thresh="25000"/>
              </a:blip>
              <a:stretch>
                <a:fillRect/>
              </a:stretch>
            </p:blipFill>
            <p:spPr>
              <a:xfrm>
                <a:off x="7939512" y="5795619"/>
                <a:ext cx="780290" cy="780290"/>
              </a:xfrm>
              <a:prstGeom prst="rect">
                <a:avLst/>
              </a:prstGeom>
              <a:grpFill/>
              <a:ln>
                <a:noFill/>
              </a:ln>
            </p:spPr>
          </p:pic>
          <p:pic>
            <p:nvPicPr>
              <p:cNvPr id="62" name="Picture 61"/>
              <p:cNvPicPr>
                <a:picLocks noChangeAspect="1"/>
              </p:cNvPicPr>
              <p:nvPr/>
            </p:nvPicPr>
            <p:blipFill>
              <a:blip r:embed="rId4">
                <a:biLevel thresh="25000"/>
              </a:blip>
              <a:stretch>
                <a:fillRect/>
              </a:stretch>
            </p:blipFill>
            <p:spPr>
              <a:xfrm>
                <a:off x="8774242" y="5795619"/>
                <a:ext cx="780290" cy="780290"/>
              </a:xfrm>
              <a:prstGeom prst="rect">
                <a:avLst/>
              </a:prstGeom>
              <a:grpFill/>
              <a:ln>
                <a:noFill/>
              </a:ln>
            </p:spPr>
          </p:pic>
          <p:pic>
            <p:nvPicPr>
              <p:cNvPr id="63" name="Picture 62"/>
              <p:cNvPicPr>
                <a:picLocks noChangeAspect="1"/>
              </p:cNvPicPr>
              <p:nvPr/>
            </p:nvPicPr>
            <p:blipFill>
              <a:blip r:embed="rId4">
                <a:biLevel thresh="25000"/>
              </a:blip>
              <a:stretch>
                <a:fillRect/>
              </a:stretch>
            </p:blipFill>
            <p:spPr>
              <a:xfrm>
                <a:off x="9608973" y="5795619"/>
                <a:ext cx="780290" cy="780290"/>
              </a:xfrm>
              <a:prstGeom prst="rect">
                <a:avLst/>
              </a:prstGeom>
              <a:grpFill/>
              <a:ln>
                <a:noFill/>
              </a:ln>
            </p:spPr>
          </p:pic>
        </p:grpSp>
        <p:sp>
          <p:nvSpPr>
            <p:cNvPr id="217" name="Storage Text"/>
            <p:cNvSpPr txBox="1"/>
            <p:nvPr/>
          </p:nvSpPr>
          <p:spPr>
            <a:xfrm rot="16200000">
              <a:off x="137700" y="4980197"/>
              <a:ext cx="2700658"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dirty="0">
                  <a:solidFill>
                    <a:schemeClr val="bg1"/>
                  </a:solidFill>
                </a:rPr>
                <a:t>Premium Storage</a:t>
              </a:r>
            </a:p>
          </p:txBody>
        </p:sp>
      </p:grpSp>
      <p:sp>
        <p:nvSpPr>
          <p:cNvPr id="98" name="Query">
            <a:extLst>
              <a:ext uri="{FF2B5EF4-FFF2-40B4-BE49-F238E27FC236}">
                <a16:creationId xmlns:a16="http://schemas.microsoft.com/office/drawing/2014/main" id="{BDED9EF2-7431-4DA4-9263-CF617AF8F2FD}"/>
              </a:ext>
            </a:extLst>
          </p:cNvPr>
          <p:cNvSpPr/>
          <p:nvPr/>
        </p:nvSpPr>
        <p:spPr bwMode="auto">
          <a:xfrm>
            <a:off x="5576706" y="740065"/>
            <a:ext cx="1283065" cy="978269"/>
          </a:xfrm>
          <a:prstGeom prst="downArrow">
            <a:avLst>
              <a:gd name="adj1" fmla="val 100000"/>
              <a:gd name="adj2" fmla="val 31358"/>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Query</a:t>
            </a:r>
          </a:p>
        </p:txBody>
      </p:sp>
      <p:grpSp>
        <p:nvGrpSpPr>
          <p:cNvPr id="100" name="Compute to Control">
            <a:extLst>
              <a:ext uri="{FF2B5EF4-FFF2-40B4-BE49-F238E27FC236}">
                <a16:creationId xmlns:a16="http://schemas.microsoft.com/office/drawing/2014/main" id="{6CC8F09C-2177-44C8-B707-01A708F0EAED}"/>
              </a:ext>
            </a:extLst>
          </p:cNvPr>
          <p:cNvGrpSpPr/>
          <p:nvPr/>
        </p:nvGrpSpPr>
        <p:grpSpPr>
          <a:xfrm>
            <a:off x="2815947" y="2473426"/>
            <a:ext cx="6804581" cy="642836"/>
            <a:chOff x="2815464" y="2549360"/>
            <a:chExt cx="6805546" cy="642928"/>
          </a:xfrm>
        </p:grpSpPr>
        <p:cxnSp>
          <p:nvCxnSpPr>
            <p:cNvPr id="101" name="Straight Arrow Connector 100">
              <a:extLst>
                <a:ext uri="{FF2B5EF4-FFF2-40B4-BE49-F238E27FC236}">
                  <a16:creationId xmlns:a16="http://schemas.microsoft.com/office/drawing/2014/main" id="{984017B0-69C4-4CD5-B943-900AB4A2BDBF}"/>
                </a:ext>
              </a:extLst>
            </p:cNvPr>
            <p:cNvCxnSpPr/>
            <p:nvPr/>
          </p:nvCxnSpPr>
          <p:spPr>
            <a:xfrm flipH="1">
              <a:off x="2815464" y="2549360"/>
              <a:ext cx="3402773"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DD431689-68C2-4A7F-B687-5ADE8B108559}"/>
                </a:ext>
              </a:extLst>
            </p:cNvPr>
            <p:cNvCxnSpPr/>
            <p:nvPr/>
          </p:nvCxnSpPr>
          <p:spPr>
            <a:xfrm flipH="1">
              <a:off x="3658335" y="2549360"/>
              <a:ext cx="2559902"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BE978373-E2C6-4493-961A-922D0330393A}"/>
                </a:ext>
              </a:extLst>
            </p:cNvPr>
            <p:cNvCxnSpPr/>
            <p:nvPr/>
          </p:nvCxnSpPr>
          <p:spPr>
            <a:xfrm flipH="1">
              <a:off x="4501206" y="2549360"/>
              <a:ext cx="1717031"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A86CDA12-F0ED-4B87-8F03-DA2BAD75DBAE}"/>
                </a:ext>
              </a:extLst>
            </p:cNvPr>
            <p:cNvCxnSpPr/>
            <p:nvPr/>
          </p:nvCxnSpPr>
          <p:spPr>
            <a:xfrm flipH="1">
              <a:off x="6186947" y="2549360"/>
              <a:ext cx="31290"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DF31C2AD-60C8-44CA-A7D4-4500A430AE8B}"/>
                </a:ext>
              </a:extLst>
            </p:cNvPr>
            <p:cNvCxnSpPr/>
            <p:nvPr/>
          </p:nvCxnSpPr>
          <p:spPr>
            <a:xfrm flipH="1">
              <a:off x="5344077" y="2549360"/>
              <a:ext cx="874160"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7D03B71D-C44B-4F45-9EDB-A9A09A5CBF4F}"/>
                </a:ext>
              </a:extLst>
            </p:cNvPr>
            <p:cNvCxnSpPr/>
            <p:nvPr/>
          </p:nvCxnSpPr>
          <p:spPr>
            <a:xfrm>
              <a:off x="6218237" y="2549360"/>
              <a:ext cx="31290"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6E30FDD3-4F38-426B-B402-E4D9BA2A3ECB}"/>
                </a:ext>
              </a:extLst>
            </p:cNvPr>
            <p:cNvCxnSpPr/>
            <p:nvPr/>
          </p:nvCxnSpPr>
          <p:spPr>
            <a:xfrm>
              <a:off x="6218237" y="2549360"/>
              <a:ext cx="874161"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D6441D28-95A6-46E9-B5A4-856F02D256AA}"/>
                </a:ext>
              </a:extLst>
            </p:cNvPr>
            <p:cNvCxnSpPr/>
            <p:nvPr/>
          </p:nvCxnSpPr>
          <p:spPr>
            <a:xfrm>
              <a:off x="6218237" y="2549360"/>
              <a:ext cx="1717032"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54494AC9-5A95-41E5-86EF-B13A9E1F987A}"/>
                </a:ext>
              </a:extLst>
            </p:cNvPr>
            <p:cNvCxnSpPr/>
            <p:nvPr/>
          </p:nvCxnSpPr>
          <p:spPr>
            <a:xfrm>
              <a:off x="6218237" y="2549360"/>
              <a:ext cx="2559903"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00E157EE-C1C5-4523-B28F-18E434E8708C}"/>
                </a:ext>
              </a:extLst>
            </p:cNvPr>
            <p:cNvCxnSpPr/>
            <p:nvPr/>
          </p:nvCxnSpPr>
          <p:spPr>
            <a:xfrm>
              <a:off x="6218237" y="2549360"/>
              <a:ext cx="3402773"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3" name="Control To Compute">
            <a:extLst>
              <a:ext uri="{FF2B5EF4-FFF2-40B4-BE49-F238E27FC236}">
                <a16:creationId xmlns:a16="http://schemas.microsoft.com/office/drawing/2014/main" id="{56A5EB73-95AE-4022-9EB3-C7B6CF0FDD92}"/>
              </a:ext>
            </a:extLst>
          </p:cNvPr>
          <p:cNvGrpSpPr/>
          <p:nvPr/>
        </p:nvGrpSpPr>
        <p:grpSpPr>
          <a:xfrm>
            <a:off x="2815948" y="2473426"/>
            <a:ext cx="6804580" cy="642836"/>
            <a:chOff x="2815465" y="2549360"/>
            <a:chExt cx="6805547" cy="642928"/>
          </a:xfrm>
        </p:grpSpPr>
        <p:cxnSp>
          <p:nvCxnSpPr>
            <p:cNvPr id="114" name="Straight Arrow Connector 113">
              <a:extLst>
                <a:ext uri="{FF2B5EF4-FFF2-40B4-BE49-F238E27FC236}">
                  <a16:creationId xmlns:a16="http://schemas.microsoft.com/office/drawing/2014/main" id="{862E8445-6B3D-440D-B8DC-9EB9BC6F7DAE}"/>
                </a:ext>
              </a:extLst>
            </p:cNvPr>
            <p:cNvCxnSpPr/>
            <p:nvPr/>
          </p:nvCxnSpPr>
          <p:spPr>
            <a:xfrm flipH="1">
              <a:off x="2815465" y="2549360"/>
              <a:ext cx="3402774"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56137A1C-60C2-40D4-950F-E32810FE72E1}"/>
                </a:ext>
              </a:extLst>
            </p:cNvPr>
            <p:cNvCxnSpPr/>
            <p:nvPr/>
          </p:nvCxnSpPr>
          <p:spPr>
            <a:xfrm flipH="1">
              <a:off x="3658335" y="2549360"/>
              <a:ext cx="2559902"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277ACCCA-E8AF-4655-AA07-90AAF4838217}"/>
                </a:ext>
              </a:extLst>
            </p:cNvPr>
            <p:cNvCxnSpPr/>
            <p:nvPr/>
          </p:nvCxnSpPr>
          <p:spPr>
            <a:xfrm flipH="1">
              <a:off x="4501206" y="2549360"/>
              <a:ext cx="1717032"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3293F46A-5888-41E7-929E-278DCA3652E0}"/>
                </a:ext>
              </a:extLst>
            </p:cNvPr>
            <p:cNvCxnSpPr/>
            <p:nvPr/>
          </p:nvCxnSpPr>
          <p:spPr>
            <a:xfrm flipH="1">
              <a:off x="5344076" y="2549360"/>
              <a:ext cx="874160"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5C8CD9F6-7E5A-42FB-8816-075563A70FC1}"/>
                </a:ext>
              </a:extLst>
            </p:cNvPr>
            <p:cNvCxnSpPr/>
            <p:nvPr/>
          </p:nvCxnSpPr>
          <p:spPr>
            <a:xfrm flipH="1">
              <a:off x="6186948" y="2549360"/>
              <a:ext cx="31290"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497CAF4C-44A9-49FA-829E-87897F7C3853}"/>
                </a:ext>
              </a:extLst>
            </p:cNvPr>
            <p:cNvCxnSpPr/>
            <p:nvPr/>
          </p:nvCxnSpPr>
          <p:spPr>
            <a:xfrm>
              <a:off x="6218238" y="2549360"/>
              <a:ext cx="31290"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1B286807-36CF-48D0-8E5A-158F20E7BAC6}"/>
                </a:ext>
              </a:extLst>
            </p:cNvPr>
            <p:cNvCxnSpPr/>
            <p:nvPr/>
          </p:nvCxnSpPr>
          <p:spPr>
            <a:xfrm>
              <a:off x="6218238" y="2549360"/>
              <a:ext cx="874161"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4E001855-7796-4952-BA3F-02AF5137FC18}"/>
                </a:ext>
              </a:extLst>
            </p:cNvPr>
            <p:cNvCxnSpPr/>
            <p:nvPr/>
          </p:nvCxnSpPr>
          <p:spPr>
            <a:xfrm>
              <a:off x="6218238" y="2549360"/>
              <a:ext cx="1717033"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98AC9269-2776-40F6-9832-8003B1167A50}"/>
                </a:ext>
              </a:extLst>
            </p:cNvPr>
            <p:cNvCxnSpPr/>
            <p:nvPr/>
          </p:nvCxnSpPr>
          <p:spPr>
            <a:xfrm>
              <a:off x="6218238" y="2549360"/>
              <a:ext cx="2497322"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51211387-EDE5-45F2-B1E7-0CB8819A3D5C}"/>
                </a:ext>
              </a:extLst>
            </p:cNvPr>
            <p:cNvCxnSpPr/>
            <p:nvPr/>
          </p:nvCxnSpPr>
          <p:spPr>
            <a:xfrm>
              <a:off x="6218238" y="2549360"/>
              <a:ext cx="3402774"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24" name="Storage to Compute">
            <a:extLst>
              <a:ext uri="{FF2B5EF4-FFF2-40B4-BE49-F238E27FC236}">
                <a16:creationId xmlns:a16="http://schemas.microsoft.com/office/drawing/2014/main" id="{BF3638FD-0633-49BA-BB0D-6C4151257E79}"/>
              </a:ext>
            </a:extLst>
          </p:cNvPr>
          <p:cNvGrpSpPr/>
          <p:nvPr/>
        </p:nvGrpSpPr>
        <p:grpSpPr>
          <a:xfrm>
            <a:off x="2113042" y="3497262"/>
            <a:ext cx="7915195" cy="2602962"/>
            <a:chOff x="2094836" y="3582433"/>
            <a:chExt cx="7916319" cy="2603331"/>
          </a:xfrm>
        </p:grpSpPr>
        <p:cxnSp>
          <p:nvCxnSpPr>
            <p:cNvPr id="125" name="Straight Arrow Connector 124">
              <a:extLst>
                <a:ext uri="{FF2B5EF4-FFF2-40B4-BE49-F238E27FC236}">
                  <a16:creationId xmlns:a16="http://schemas.microsoft.com/office/drawing/2014/main" id="{4D116BBA-7889-4F6A-A3B7-0D530F0AC6A3}"/>
                </a:ext>
              </a:extLst>
            </p:cNvPr>
            <p:cNvCxnSpPr/>
            <p:nvPr/>
          </p:nvCxnSpPr>
          <p:spPr>
            <a:xfrm flipH="1">
              <a:off x="2099026" y="3582433"/>
              <a:ext cx="326293"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99250F76-B36B-430B-9D78-355A638DF0BD}"/>
                </a:ext>
              </a:extLst>
            </p:cNvPr>
            <p:cNvCxnSpPr/>
            <p:nvPr/>
          </p:nvCxnSpPr>
          <p:spPr>
            <a:xfrm flipH="1">
              <a:off x="2094836" y="3582433"/>
              <a:ext cx="330483"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90D6E763-E4D3-468B-BDD0-85666088F406}"/>
                </a:ext>
              </a:extLst>
            </p:cNvPr>
            <p:cNvCxnSpPr/>
            <p:nvPr/>
          </p:nvCxnSpPr>
          <p:spPr>
            <a:xfrm flipH="1">
              <a:off x="2099026" y="3582433"/>
              <a:ext cx="326293"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42F99806-5738-46A6-8ACD-A3E6CED3139D}"/>
                </a:ext>
              </a:extLst>
            </p:cNvPr>
            <p:cNvCxnSpPr/>
            <p:nvPr/>
          </p:nvCxnSpPr>
          <p:spPr>
            <a:xfrm flipH="1">
              <a:off x="2933756" y="3582433"/>
              <a:ext cx="334434"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FBFA64B6-BDFA-44DC-A15C-488550EE51FC}"/>
                </a:ext>
              </a:extLst>
            </p:cNvPr>
            <p:cNvCxnSpPr/>
            <p:nvPr/>
          </p:nvCxnSpPr>
          <p:spPr>
            <a:xfrm flipH="1">
              <a:off x="2929566" y="3582433"/>
              <a:ext cx="338624"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51FA7E90-434D-440E-A83E-C9B404857E28}"/>
                </a:ext>
              </a:extLst>
            </p:cNvPr>
            <p:cNvCxnSpPr/>
            <p:nvPr/>
          </p:nvCxnSpPr>
          <p:spPr>
            <a:xfrm flipH="1">
              <a:off x="2933756" y="3582433"/>
              <a:ext cx="334434"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BD247FDB-C156-48EE-87AC-3DCE79356777}"/>
                </a:ext>
              </a:extLst>
            </p:cNvPr>
            <p:cNvCxnSpPr/>
            <p:nvPr/>
          </p:nvCxnSpPr>
          <p:spPr>
            <a:xfrm flipH="1">
              <a:off x="3768486" y="3582433"/>
              <a:ext cx="342575"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DE0E1400-DD12-4FD1-AFF4-A12D797F0BB5}"/>
                </a:ext>
              </a:extLst>
            </p:cNvPr>
            <p:cNvCxnSpPr/>
            <p:nvPr/>
          </p:nvCxnSpPr>
          <p:spPr>
            <a:xfrm flipH="1">
              <a:off x="3764296" y="3582433"/>
              <a:ext cx="346765"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34EC1295-74F1-49B9-AA4D-F971B453848B}"/>
                </a:ext>
              </a:extLst>
            </p:cNvPr>
            <p:cNvCxnSpPr/>
            <p:nvPr/>
          </p:nvCxnSpPr>
          <p:spPr>
            <a:xfrm flipH="1">
              <a:off x="3768486" y="3582433"/>
              <a:ext cx="342575"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324275FB-F633-4CB5-A365-61A03329BF95}"/>
                </a:ext>
              </a:extLst>
            </p:cNvPr>
            <p:cNvCxnSpPr/>
            <p:nvPr/>
          </p:nvCxnSpPr>
          <p:spPr>
            <a:xfrm flipH="1">
              <a:off x="4603216" y="3582433"/>
              <a:ext cx="350716"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ABF3AA38-438E-444F-B487-53D6314A0CCA}"/>
                </a:ext>
              </a:extLst>
            </p:cNvPr>
            <p:cNvCxnSpPr/>
            <p:nvPr/>
          </p:nvCxnSpPr>
          <p:spPr>
            <a:xfrm flipH="1">
              <a:off x="4599026" y="3582433"/>
              <a:ext cx="354906"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EC38AA77-A107-4B54-AE37-F6235E56C769}"/>
                </a:ext>
              </a:extLst>
            </p:cNvPr>
            <p:cNvCxnSpPr/>
            <p:nvPr/>
          </p:nvCxnSpPr>
          <p:spPr>
            <a:xfrm flipH="1">
              <a:off x="4603216" y="3582433"/>
              <a:ext cx="350716"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FDF13B4F-9A27-4966-9E92-41B209174A0C}"/>
                </a:ext>
              </a:extLst>
            </p:cNvPr>
            <p:cNvCxnSpPr/>
            <p:nvPr/>
          </p:nvCxnSpPr>
          <p:spPr>
            <a:xfrm flipH="1">
              <a:off x="5437947" y="3582433"/>
              <a:ext cx="358855"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CF8FCAB-236A-4683-8C9F-4F236AE4EB80}"/>
                </a:ext>
              </a:extLst>
            </p:cNvPr>
            <p:cNvCxnSpPr/>
            <p:nvPr/>
          </p:nvCxnSpPr>
          <p:spPr>
            <a:xfrm flipH="1">
              <a:off x="5433757" y="3582433"/>
              <a:ext cx="363045"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A282CC70-A1FF-4A32-ACF8-64C10FC00364}"/>
                </a:ext>
              </a:extLst>
            </p:cNvPr>
            <p:cNvCxnSpPr/>
            <p:nvPr/>
          </p:nvCxnSpPr>
          <p:spPr>
            <a:xfrm flipH="1">
              <a:off x="5437947" y="3582433"/>
              <a:ext cx="358855"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717011CD-2FD0-4842-879C-A7861432E706}"/>
                </a:ext>
              </a:extLst>
            </p:cNvPr>
            <p:cNvCxnSpPr/>
            <p:nvPr/>
          </p:nvCxnSpPr>
          <p:spPr>
            <a:xfrm flipH="1">
              <a:off x="9608973" y="3582433"/>
              <a:ext cx="402182"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B1F31FE0-928D-42C7-9BB2-483FB1307B49}"/>
                </a:ext>
              </a:extLst>
            </p:cNvPr>
            <p:cNvCxnSpPr/>
            <p:nvPr/>
          </p:nvCxnSpPr>
          <p:spPr>
            <a:xfrm flipH="1">
              <a:off x="9604783" y="3582433"/>
              <a:ext cx="406372"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4ACB39D0-377B-4822-887A-90FD57A7C6B8}"/>
                </a:ext>
              </a:extLst>
            </p:cNvPr>
            <p:cNvCxnSpPr/>
            <p:nvPr/>
          </p:nvCxnSpPr>
          <p:spPr>
            <a:xfrm flipH="1">
              <a:off x="9608973" y="3582433"/>
              <a:ext cx="402182"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68CE7A09-8186-40D5-9CDF-C75DBCC59E05}"/>
                </a:ext>
              </a:extLst>
            </p:cNvPr>
            <p:cNvCxnSpPr/>
            <p:nvPr/>
          </p:nvCxnSpPr>
          <p:spPr>
            <a:xfrm flipH="1">
              <a:off x="8774242" y="3582433"/>
              <a:ext cx="394043"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85EE5899-2952-42BD-A954-EFDAD7021046}"/>
                </a:ext>
              </a:extLst>
            </p:cNvPr>
            <p:cNvCxnSpPr/>
            <p:nvPr/>
          </p:nvCxnSpPr>
          <p:spPr>
            <a:xfrm flipH="1">
              <a:off x="8770052" y="3582433"/>
              <a:ext cx="398233"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85A676F9-00DA-45C9-8649-5F52F2B2D1D8}"/>
                </a:ext>
              </a:extLst>
            </p:cNvPr>
            <p:cNvCxnSpPr/>
            <p:nvPr/>
          </p:nvCxnSpPr>
          <p:spPr>
            <a:xfrm flipH="1">
              <a:off x="8774242" y="3582433"/>
              <a:ext cx="394043"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8D8C07D4-1A24-4246-B0B4-FB84B4F41E94}"/>
                </a:ext>
              </a:extLst>
            </p:cNvPr>
            <p:cNvCxnSpPr/>
            <p:nvPr/>
          </p:nvCxnSpPr>
          <p:spPr>
            <a:xfrm flipH="1">
              <a:off x="7939512" y="3582433"/>
              <a:ext cx="385902"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7676B6D2-4EA0-4E6E-9D57-B245AAF616CD}"/>
                </a:ext>
              </a:extLst>
            </p:cNvPr>
            <p:cNvCxnSpPr/>
            <p:nvPr/>
          </p:nvCxnSpPr>
          <p:spPr>
            <a:xfrm flipH="1">
              <a:off x="7935322" y="3582433"/>
              <a:ext cx="390092"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7523F432-2C11-4E5B-A0B4-66BBEDD3E6DE}"/>
                </a:ext>
              </a:extLst>
            </p:cNvPr>
            <p:cNvCxnSpPr/>
            <p:nvPr/>
          </p:nvCxnSpPr>
          <p:spPr>
            <a:xfrm flipH="1">
              <a:off x="7939512" y="3582433"/>
              <a:ext cx="385902"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9918CE76-3C05-41A0-8B2C-D3D5241946DF}"/>
                </a:ext>
              </a:extLst>
            </p:cNvPr>
            <p:cNvCxnSpPr/>
            <p:nvPr/>
          </p:nvCxnSpPr>
          <p:spPr>
            <a:xfrm flipH="1">
              <a:off x="7104782" y="3582433"/>
              <a:ext cx="377761"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E9FE9289-22FA-41A0-81BB-349912B7CDE3}"/>
                </a:ext>
              </a:extLst>
            </p:cNvPr>
            <p:cNvCxnSpPr/>
            <p:nvPr/>
          </p:nvCxnSpPr>
          <p:spPr>
            <a:xfrm flipH="1">
              <a:off x="7046152" y="3582433"/>
              <a:ext cx="436391"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C4BBC2A6-7F87-49D0-9F1C-07B17109155B}"/>
                </a:ext>
              </a:extLst>
            </p:cNvPr>
            <p:cNvCxnSpPr/>
            <p:nvPr/>
          </p:nvCxnSpPr>
          <p:spPr>
            <a:xfrm flipH="1">
              <a:off x="7104782" y="3582433"/>
              <a:ext cx="377761"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210134E8-A569-4387-AAF2-04315F7AB52A}"/>
                </a:ext>
              </a:extLst>
            </p:cNvPr>
            <p:cNvCxnSpPr/>
            <p:nvPr/>
          </p:nvCxnSpPr>
          <p:spPr>
            <a:xfrm flipH="1">
              <a:off x="6270052" y="3582433"/>
              <a:ext cx="369620"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7C9BD360-73C6-4FA1-ADEE-E66F3762CA82}"/>
                </a:ext>
              </a:extLst>
            </p:cNvPr>
            <p:cNvCxnSpPr/>
            <p:nvPr/>
          </p:nvCxnSpPr>
          <p:spPr>
            <a:xfrm flipH="1">
              <a:off x="6265862" y="3582433"/>
              <a:ext cx="373810"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3D70F25E-8804-4901-B321-A1B7783CE1FC}"/>
                </a:ext>
              </a:extLst>
            </p:cNvPr>
            <p:cNvCxnSpPr/>
            <p:nvPr/>
          </p:nvCxnSpPr>
          <p:spPr>
            <a:xfrm flipH="1">
              <a:off x="6270052" y="3582433"/>
              <a:ext cx="369620"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6" name="Compute to Storage">
            <a:extLst>
              <a:ext uri="{FF2B5EF4-FFF2-40B4-BE49-F238E27FC236}">
                <a16:creationId xmlns:a16="http://schemas.microsoft.com/office/drawing/2014/main" id="{27534421-4E43-4DEE-9830-0EEEC6B47540}"/>
              </a:ext>
            </a:extLst>
          </p:cNvPr>
          <p:cNvGrpSpPr/>
          <p:nvPr/>
        </p:nvGrpSpPr>
        <p:grpSpPr>
          <a:xfrm>
            <a:off x="2095422" y="3497262"/>
            <a:ext cx="7915195" cy="2609262"/>
            <a:chOff x="2094836" y="3576132"/>
            <a:chExt cx="7916319" cy="2609632"/>
          </a:xfrm>
        </p:grpSpPr>
        <p:cxnSp>
          <p:nvCxnSpPr>
            <p:cNvPr id="157" name="Straight Arrow Connector 156">
              <a:extLst>
                <a:ext uri="{FF2B5EF4-FFF2-40B4-BE49-F238E27FC236}">
                  <a16:creationId xmlns:a16="http://schemas.microsoft.com/office/drawing/2014/main" id="{0AE5362C-AF6B-457F-B908-650660F053AB}"/>
                </a:ext>
              </a:extLst>
            </p:cNvPr>
            <p:cNvCxnSpPr/>
            <p:nvPr/>
          </p:nvCxnSpPr>
          <p:spPr>
            <a:xfrm flipH="1">
              <a:off x="2099026" y="3582433"/>
              <a:ext cx="326293"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119B6E13-3AA0-4A56-B6C8-823DCF70ACBF}"/>
                </a:ext>
              </a:extLst>
            </p:cNvPr>
            <p:cNvCxnSpPr/>
            <p:nvPr/>
          </p:nvCxnSpPr>
          <p:spPr>
            <a:xfrm flipH="1">
              <a:off x="2094836" y="3582433"/>
              <a:ext cx="330483"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86D2B732-469D-40D0-91B0-BE34A28C4412}"/>
                </a:ext>
              </a:extLst>
            </p:cNvPr>
            <p:cNvCxnSpPr/>
            <p:nvPr/>
          </p:nvCxnSpPr>
          <p:spPr>
            <a:xfrm flipH="1">
              <a:off x="2099026" y="3582433"/>
              <a:ext cx="326293"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42F023A5-A3A5-47A5-922C-04C75335C8FC}"/>
                </a:ext>
              </a:extLst>
            </p:cNvPr>
            <p:cNvCxnSpPr/>
            <p:nvPr/>
          </p:nvCxnSpPr>
          <p:spPr>
            <a:xfrm flipH="1">
              <a:off x="2933756" y="3582433"/>
              <a:ext cx="334434"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54E4CEFC-C861-42F4-A4E6-B1168D7C5F26}"/>
                </a:ext>
              </a:extLst>
            </p:cNvPr>
            <p:cNvCxnSpPr/>
            <p:nvPr/>
          </p:nvCxnSpPr>
          <p:spPr>
            <a:xfrm flipH="1">
              <a:off x="2929566" y="3582433"/>
              <a:ext cx="338624"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2420CFE1-16C7-49FE-AB6A-569C1EAF4669}"/>
                </a:ext>
              </a:extLst>
            </p:cNvPr>
            <p:cNvCxnSpPr/>
            <p:nvPr/>
          </p:nvCxnSpPr>
          <p:spPr>
            <a:xfrm flipH="1">
              <a:off x="2933756" y="3582433"/>
              <a:ext cx="334434"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77CC587E-B4F6-4D4F-B455-C1648551120D}"/>
                </a:ext>
              </a:extLst>
            </p:cNvPr>
            <p:cNvCxnSpPr/>
            <p:nvPr/>
          </p:nvCxnSpPr>
          <p:spPr>
            <a:xfrm flipH="1">
              <a:off x="3768486" y="3582433"/>
              <a:ext cx="342575"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E2EE7AE9-5C81-4F43-BF54-82FC4382F9B4}"/>
                </a:ext>
              </a:extLst>
            </p:cNvPr>
            <p:cNvCxnSpPr/>
            <p:nvPr/>
          </p:nvCxnSpPr>
          <p:spPr>
            <a:xfrm flipH="1">
              <a:off x="3764296" y="3582433"/>
              <a:ext cx="346765"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632239E6-8B7D-4836-8164-5A9F04FF3E69}"/>
                </a:ext>
              </a:extLst>
            </p:cNvPr>
            <p:cNvCxnSpPr/>
            <p:nvPr/>
          </p:nvCxnSpPr>
          <p:spPr>
            <a:xfrm flipH="1">
              <a:off x="3768486" y="3582433"/>
              <a:ext cx="342575"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C2796587-8FB8-43EB-8724-A179638E0830}"/>
                </a:ext>
              </a:extLst>
            </p:cNvPr>
            <p:cNvCxnSpPr/>
            <p:nvPr/>
          </p:nvCxnSpPr>
          <p:spPr>
            <a:xfrm flipH="1">
              <a:off x="4603216" y="3576132"/>
              <a:ext cx="350717" cy="887339"/>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FD185273-2173-4948-9AFB-2E6F444BC178}"/>
                </a:ext>
              </a:extLst>
            </p:cNvPr>
            <p:cNvCxnSpPr/>
            <p:nvPr/>
          </p:nvCxnSpPr>
          <p:spPr>
            <a:xfrm flipH="1">
              <a:off x="4599026" y="3582433"/>
              <a:ext cx="354906"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8544D6FF-CAF1-4CE8-AF9F-EA6C13BB9A41}"/>
                </a:ext>
              </a:extLst>
            </p:cNvPr>
            <p:cNvCxnSpPr/>
            <p:nvPr/>
          </p:nvCxnSpPr>
          <p:spPr>
            <a:xfrm flipH="1">
              <a:off x="4548776" y="3582433"/>
              <a:ext cx="405156"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939C10A5-1A61-44D6-A6B7-94B20A0BCB44}"/>
                </a:ext>
              </a:extLst>
            </p:cNvPr>
            <p:cNvCxnSpPr/>
            <p:nvPr/>
          </p:nvCxnSpPr>
          <p:spPr>
            <a:xfrm flipH="1">
              <a:off x="5437947" y="3582433"/>
              <a:ext cx="358855"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3A781C95-DA31-4FB7-AA1C-6E6C416BBC67}"/>
                </a:ext>
              </a:extLst>
            </p:cNvPr>
            <p:cNvCxnSpPr/>
            <p:nvPr/>
          </p:nvCxnSpPr>
          <p:spPr>
            <a:xfrm flipH="1">
              <a:off x="5433757" y="3582433"/>
              <a:ext cx="363045"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14D0E521-93ED-4752-A255-EEC235E0BB72}"/>
                </a:ext>
              </a:extLst>
            </p:cNvPr>
            <p:cNvCxnSpPr/>
            <p:nvPr/>
          </p:nvCxnSpPr>
          <p:spPr>
            <a:xfrm flipH="1">
              <a:off x="5437947" y="3582433"/>
              <a:ext cx="358855"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14387E38-F5D8-4188-BDE3-E29D01D08D1D}"/>
                </a:ext>
              </a:extLst>
            </p:cNvPr>
            <p:cNvCxnSpPr/>
            <p:nvPr/>
          </p:nvCxnSpPr>
          <p:spPr>
            <a:xfrm flipH="1">
              <a:off x="9608973" y="3582433"/>
              <a:ext cx="402182"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B6DBEC02-25E1-4189-93B5-CC803F899D94}"/>
                </a:ext>
              </a:extLst>
            </p:cNvPr>
            <p:cNvCxnSpPr/>
            <p:nvPr/>
          </p:nvCxnSpPr>
          <p:spPr>
            <a:xfrm flipH="1">
              <a:off x="9604783" y="3582433"/>
              <a:ext cx="406372"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3EC025DF-D285-447E-9ED1-2B82DDA3E56D}"/>
                </a:ext>
              </a:extLst>
            </p:cNvPr>
            <p:cNvCxnSpPr/>
            <p:nvPr/>
          </p:nvCxnSpPr>
          <p:spPr>
            <a:xfrm flipH="1">
              <a:off x="9608973" y="3582433"/>
              <a:ext cx="402182"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442B9680-F659-4908-8567-AA5CF7BC1B74}"/>
                </a:ext>
              </a:extLst>
            </p:cNvPr>
            <p:cNvCxnSpPr/>
            <p:nvPr/>
          </p:nvCxnSpPr>
          <p:spPr>
            <a:xfrm flipH="1">
              <a:off x="8774242" y="3582433"/>
              <a:ext cx="394043"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5BDF71EE-4F67-4EC1-84D6-541A5A5FB23E}"/>
                </a:ext>
              </a:extLst>
            </p:cNvPr>
            <p:cNvCxnSpPr/>
            <p:nvPr/>
          </p:nvCxnSpPr>
          <p:spPr>
            <a:xfrm flipH="1">
              <a:off x="8715612" y="3582433"/>
              <a:ext cx="452673"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B1B74D8C-96FB-49D7-806A-4CFDABF8BB21}"/>
                </a:ext>
              </a:extLst>
            </p:cNvPr>
            <p:cNvCxnSpPr/>
            <p:nvPr/>
          </p:nvCxnSpPr>
          <p:spPr>
            <a:xfrm flipH="1">
              <a:off x="8774242" y="3582433"/>
              <a:ext cx="394043"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36DDEA1A-154D-494E-8422-0D97AF9FC69D}"/>
                </a:ext>
              </a:extLst>
            </p:cNvPr>
            <p:cNvCxnSpPr/>
            <p:nvPr/>
          </p:nvCxnSpPr>
          <p:spPr>
            <a:xfrm flipH="1">
              <a:off x="7939512" y="3582433"/>
              <a:ext cx="385902"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DDCFF03A-241B-467A-AEFC-B83A60F0E810}"/>
                </a:ext>
              </a:extLst>
            </p:cNvPr>
            <p:cNvCxnSpPr/>
            <p:nvPr/>
          </p:nvCxnSpPr>
          <p:spPr>
            <a:xfrm flipH="1">
              <a:off x="7935322" y="3582433"/>
              <a:ext cx="390092"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DBA12DAC-0B24-4CA9-A12B-49ABC347038C}"/>
                </a:ext>
              </a:extLst>
            </p:cNvPr>
            <p:cNvCxnSpPr/>
            <p:nvPr/>
          </p:nvCxnSpPr>
          <p:spPr>
            <a:xfrm flipH="1">
              <a:off x="7939512" y="3582433"/>
              <a:ext cx="385902"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5075F8AA-F7DB-445B-A8EE-4845A2AF2947}"/>
                </a:ext>
              </a:extLst>
            </p:cNvPr>
            <p:cNvCxnSpPr/>
            <p:nvPr/>
          </p:nvCxnSpPr>
          <p:spPr>
            <a:xfrm flipH="1">
              <a:off x="7104782" y="3582433"/>
              <a:ext cx="377761"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47DFD9CB-633A-4023-AF50-B59843D93680}"/>
                </a:ext>
              </a:extLst>
            </p:cNvPr>
            <p:cNvCxnSpPr/>
            <p:nvPr/>
          </p:nvCxnSpPr>
          <p:spPr>
            <a:xfrm flipH="1">
              <a:off x="7100592" y="3582433"/>
              <a:ext cx="381951"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2AD450C7-D9FA-4260-8524-40A955F63B6D}"/>
                </a:ext>
              </a:extLst>
            </p:cNvPr>
            <p:cNvCxnSpPr/>
            <p:nvPr/>
          </p:nvCxnSpPr>
          <p:spPr>
            <a:xfrm flipH="1">
              <a:off x="7104782" y="3582433"/>
              <a:ext cx="377761"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825994CC-4BB4-4B34-9DA8-9C30A53A95DB}"/>
                </a:ext>
              </a:extLst>
            </p:cNvPr>
            <p:cNvCxnSpPr/>
            <p:nvPr/>
          </p:nvCxnSpPr>
          <p:spPr>
            <a:xfrm flipH="1">
              <a:off x="6270052" y="3582433"/>
              <a:ext cx="369620"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787B0DAC-8A42-49A4-B4DF-A21D297C2808}"/>
                </a:ext>
              </a:extLst>
            </p:cNvPr>
            <p:cNvCxnSpPr/>
            <p:nvPr/>
          </p:nvCxnSpPr>
          <p:spPr>
            <a:xfrm flipH="1">
              <a:off x="6265862" y="3582433"/>
              <a:ext cx="373810"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966F09CA-43BF-48FD-AD12-323996D2EA0F}"/>
                </a:ext>
              </a:extLst>
            </p:cNvPr>
            <p:cNvCxnSpPr/>
            <p:nvPr/>
          </p:nvCxnSpPr>
          <p:spPr>
            <a:xfrm flipH="1">
              <a:off x="6270052" y="3582433"/>
              <a:ext cx="369620"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87" name="Up Arrow 407">
            <a:extLst>
              <a:ext uri="{FF2B5EF4-FFF2-40B4-BE49-F238E27FC236}">
                <a16:creationId xmlns:a16="http://schemas.microsoft.com/office/drawing/2014/main" id="{8FAD2F63-D35C-4CD1-B4CE-6EAE67FDA4F3}"/>
              </a:ext>
            </a:extLst>
          </p:cNvPr>
          <p:cNvSpPr/>
          <p:nvPr/>
        </p:nvSpPr>
        <p:spPr bwMode="auto">
          <a:xfrm>
            <a:off x="5579453" y="729094"/>
            <a:ext cx="1285018" cy="978269"/>
          </a:xfrm>
          <a:prstGeom prst="upArrow">
            <a:avLst>
              <a:gd name="adj1" fmla="val 100000"/>
              <a:gd name="adj2" fmla="val 30962"/>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Result</a:t>
            </a:r>
          </a:p>
        </p:txBody>
      </p:sp>
    </p:spTree>
    <p:extLst>
      <p:ext uri="{BB962C8B-B14F-4D97-AF65-F5344CB8AC3E}">
        <p14:creationId xmlns:p14="http://schemas.microsoft.com/office/powerpoint/2010/main" val="7307906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1000"/>
                                        <p:tgtEl>
                                          <p:spTgt spid="9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3"/>
                                        </p:tgtEl>
                                        <p:attrNameLst>
                                          <p:attrName>style.visibility</p:attrName>
                                        </p:attrNameLst>
                                      </p:cBhvr>
                                      <p:to>
                                        <p:strVal val="visible"/>
                                      </p:to>
                                    </p:set>
                                    <p:animEffect transition="in" filter="fade">
                                      <p:cBhvr>
                                        <p:cTn id="21" dur="1000"/>
                                        <p:tgtEl>
                                          <p:spTgt spid="113"/>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156"/>
                                        </p:tgtEl>
                                        <p:attrNameLst>
                                          <p:attrName>style.visibility</p:attrName>
                                        </p:attrNameLst>
                                      </p:cBhvr>
                                      <p:to>
                                        <p:strVal val="visible"/>
                                      </p:to>
                                    </p:set>
                                    <p:animEffect transition="in" filter="fade">
                                      <p:cBhvr>
                                        <p:cTn id="25" dur="1000"/>
                                        <p:tgtEl>
                                          <p:spTgt spid="15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98"/>
                                        </p:tgtEl>
                                      </p:cBhvr>
                                    </p:animEffect>
                                    <p:set>
                                      <p:cBhvr>
                                        <p:cTn id="30" dur="1" fill="hold">
                                          <p:stCondLst>
                                            <p:cond delay="499"/>
                                          </p:stCondLst>
                                        </p:cTn>
                                        <p:tgtEl>
                                          <p:spTgt spid="98"/>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13"/>
                                        </p:tgtEl>
                                      </p:cBhvr>
                                    </p:animEffect>
                                    <p:set>
                                      <p:cBhvr>
                                        <p:cTn id="33" dur="1" fill="hold">
                                          <p:stCondLst>
                                            <p:cond delay="499"/>
                                          </p:stCondLst>
                                        </p:cTn>
                                        <p:tgtEl>
                                          <p:spTgt spid="113"/>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156"/>
                                        </p:tgtEl>
                                      </p:cBhvr>
                                    </p:animEffect>
                                    <p:set>
                                      <p:cBhvr>
                                        <p:cTn id="36" dur="1" fill="hold">
                                          <p:stCondLst>
                                            <p:cond delay="499"/>
                                          </p:stCondLst>
                                        </p:cTn>
                                        <p:tgtEl>
                                          <p:spTgt spid="156"/>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124"/>
                                        </p:tgtEl>
                                        <p:attrNameLst>
                                          <p:attrName>style.visibility</p:attrName>
                                        </p:attrNameLst>
                                      </p:cBhvr>
                                      <p:to>
                                        <p:strVal val="visible"/>
                                      </p:to>
                                    </p:set>
                                    <p:animEffect transition="in" filter="fade">
                                      <p:cBhvr>
                                        <p:cTn id="40" dur="1000"/>
                                        <p:tgtEl>
                                          <p:spTgt spid="124"/>
                                        </p:tgtEl>
                                      </p:cBhvr>
                                    </p:animEffect>
                                  </p:childTnLst>
                                </p:cTn>
                              </p:par>
                            </p:childTnLst>
                          </p:cTn>
                        </p:par>
                        <p:par>
                          <p:cTn id="41" fill="hold">
                            <p:stCondLst>
                              <p:cond delay="1500"/>
                            </p:stCondLst>
                            <p:childTnLst>
                              <p:par>
                                <p:cTn id="42" presetID="10" presetClass="entr" presetSubtype="0" fill="hold" nodeType="afterEffect">
                                  <p:stCondLst>
                                    <p:cond delay="0"/>
                                  </p:stCondLst>
                                  <p:childTnLst>
                                    <p:set>
                                      <p:cBhvr>
                                        <p:cTn id="43" dur="1" fill="hold">
                                          <p:stCondLst>
                                            <p:cond delay="0"/>
                                          </p:stCondLst>
                                        </p:cTn>
                                        <p:tgtEl>
                                          <p:spTgt spid="100"/>
                                        </p:tgtEl>
                                        <p:attrNameLst>
                                          <p:attrName>style.visibility</p:attrName>
                                        </p:attrNameLst>
                                      </p:cBhvr>
                                      <p:to>
                                        <p:strVal val="visible"/>
                                      </p:to>
                                    </p:set>
                                    <p:animEffect transition="in" filter="fade">
                                      <p:cBhvr>
                                        <p:cTn id="44" dur="1000"/>
                                        <p:tgtEl>
                                          <p:spTgt spid="100"/>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187"/>
                                        </p:tgtEl>
                                        <p:attrNameLst>
                                          <p:attrName>style.visibility</p:attrName>
                                        </p:attrNameLst>
                                      </p:cBhvr>
                                      <p:to>
                                        <p:strVal val="visible"/>
                                      </p:to>
                                    </p:set>
                                    <p:animEffect transition="in" filter="fade">
                                      <p:cBhvr>
                                        <p:cTn id="48" dur="10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8" grpId="1" animBg="1"/>
      <p:bldP spid="18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9E3A1F-AB14-48DC-9C13-0CAE78C4925F}"/>
              </a:ext>
            </a:extLst>
          </p:cNvPr>
          <p:cNvSpPr>
            <a:spLocks noGrp="1"/>
          </p:cNvSpPr>
          <p:nvPr>
            <p:ph type="title"/>
          </p:nvPr>
        </p:nvSpPr>
        <p:spPr/>
        <p:txBody>
          <a:bodyPr/>
          <a:lstStyle/>
          <a:p>
            <a:r>
              <a:rPr lang="en-US" dirty="0"/>
              <a:t>Distributing Data</a:t>
            </a:r>
          </a:p>
        </p:txBody>
      </p:sp>
      <p:sp>
        <p:nvSpPr>
          <p:cNvPr id="5" name="Text Placeholder 4">
            <a:extLst>
              <a:ext uri="{FF2B5EF4-FFF2-40B4-BE49-F238E27FC236}">
                <a16:creationId xmlns:a16="http://schemas.microsoft.com/office/drawing/2014/main" id="{34D911F2-FC70-4B13-9713-4166E2CCB2CB}"/>
              </a:ext>
            </a:extLst>
          </p:cNvPr>
          <p:cNvSpPr>
            <a:spLocks noGrp="1"/>
          </p:cNvSpPr>
          <p:nvPr>
            <p:ph type="body" sz="quarter" idx="10"/>
          </p:nvPr>
        </p:nvSpPr>
        <p:spPr>
          <a:xfrm>
            <a:off x="275481" y="1221157"/>
            <a:ext cx="11885513" cy="5662821"/>
          </a:xfrm>
        </p:spPr>
        <p:txBody>
          <a:bodyPr>
            <a:normAutofit/>
          </a:bodyPr>
          <a:lstStyle/>
          <a:p>
            <a:r>
              <a:rPr lang="en-GB" sz="1632" dirty="0">
                <a:solidFill>
                  <a:srgbClr val="0000FF"/>
                </a:solidFill>
                <a:highlight>
                  <a:srgbClr val="FFFFFF"/>
                </a:highlight>
              </a:rPr>
              <a:t>CREATE</a:t>
            </a:r>
            <a:r>
              <a:rPr lang="en-GB" sz="1632" dirty="0">
                <a:solidFill>
                  <a:srgbClr val="000000"/>
                </a:solidFill>
                <a:highlight>
                  <a:srgbClr val="FFFFFF"/>
                </a:highlight>
              </a:rPr>
              <a:t> </a:t>
            </a:r>
            <a:r>
              <a:rPr lang="en-GB" sz="1632" dirty="0">
                <a:solidFill>
                  <a:srgbClr val="0000FF"/>
                </a:solidFill>
                <a:highlight>
                  <a:srgbClr val="FFFFFF"/>
                </a:highlight>
              </a:rPr>
              <a:t>TABLE</a:t>
            </a:r>
            <a:r>
              <a:rPr lang="en-GB" sz="1632" dirty="0">
                <a:solidFill>
                  <a:srgbClr val="000000"/>
                </a:solidFill>
                <a:highlight>
                  <a:srgbClr val="FFFFFF"/>
                </a:highlight>
              </a:rPr>
              <a:t> [build]</a:t>
            </a:r>
            <a:r>
              <a:rPr lang="en-GB" sz="1632" dirty="0">
                <a:solidFill>
                  <a:srgbClr val="808080"/>
                </a:solidFill>
                <a:highlight>
                  <a:srgbClr val="FFFFFF"/>
                </a:highlight>
              </a:rPr>
              <a:t>.</a:t>
            </a:r>
            <a:r>
              <a:rPr lang="en-GB" sz="1632" dirty="0">
                <a:solidFill>
                  <a:srgbClr val="000000"/>
                </a:solidFill>
                <a:highlight>
                  <a:srgbClr val="FFFFFF"/>
                </a:highlight>
              </a:rPr>
              <a:t>[</a:t>
            </a:r>
            <a:r>
              <a:rPr lang="en-GB" sz="1632" dirty="0" err="1">
                <a:solidFill>
                  <a:srgbClr val="000000"/>
                </a:solidFill>
                <a:highlight>
                  <a:srgbClr val="FFFFFF"/>
                </a:highlight>
              </a:rPr>
              <a:t>FactOnlineSales</a:t>
            </a:r>
            <a:r>
              <a:rPr lang="en-GB" sz="1632" dirty="0">
                <a:solidFill>
                  <a:srgbClr val="000000"/>
                </a:solidFill>
                <a:highlight>
                  <a:srgbClr val="FFFFFF"/>
                </a:highlight>
              </a:rPr>
              <a:t>] </a:t>
            </a:r>
          </a:p>
          <a:p>
            <a:r>
              <a:rPr lang="en-GB" sz="1632" dirty="0">
                <a:solidFill>
                  <a:srgbClr val="808080"/>
                </a:solidFill>
                <a:highlight>
                  <a:srgbClr val="FFFFFF"/>
                </a:highlight>
              </a:rPr>
              <a:t>(</a:t>
            </a:r>
            <a:endParaRPr lang="en-GB" sz="1632" dirty="0">
              <a:solidFill>
                <a:srgbClr val="000000"/>
              </a:solidFill>
              <a:highlight>
                <a:srgbClr val="FFFFFF"/>
              </a:highlight>
            </a:endParaRPr>
          </a:p>
          <a:p>
            <a:r>
              <a:rPr lang="en-GB" sz="1632" dirty="0">
                <a:solidFill>
                  <a:srgbClr val="000000"/>
                </a:solidFill>
                <a:highlight>
                  <a:srgbClr val="FFFFFF"/>
                </a:highlight>
              </a:rPr>
              <a:t>    [</a:t>
            </a:r>
            <a:r>
              <a:rPr lang="en-GB" sz="1632" dirty="0" err="1">
                <a:solidFill>
                  <a:srgbClr val="000000"/>
                </a:solidFill>
                <a:highlight>
                  <a:srgbClr val="FFFFFF"/>
                </a:highlight>
              </a:rPr>
              <a:t>OnlineSalesKey</a:t>
            </a:r>
            <a:r>
              <a:rPr lang="en-GB" sz="1632" dirty="0">
                <a:solidFill>
                  <a:srgbClr val="000000"/>
                </a:solidFill>
                <a:highlight>
                  <a:srgbClr val="FFFFFF"/>
                </a:highlight>
              </a:rPr>
              <a:t>]        </a:t>
            </a:r>
            <a:r>
              <a:rPr lang="en-GB" sz="1632" dirty="0" err="1">
                <a:solidFill>
                  <a:srgbClr val="0000FF"/>
                </a:solidFill>
                <a:highlight>
                  <a:srgbClr val="FFFFFF"/>
                </a:highlight>
              </a:rPr>
              <a:t>int</a:t>
            </a:r>
            <a:r>
              <a:rPr lang="en-GB" sz="1632" dirty="0">
                <a:solidFill>
                  <a:srgbClr val="000000"/>
                </a:solidFill>
                <a:highlight>
                  <a:srgbClr val="FFFFFF"/>
                </a:highlight>
              </a:rPr>
              <a:t>          </a:t>
            </a:r>
            <a:r>
              <a:rPr lang="en-GB" sz="1632" dirty="0">
                <a:solidFill>
                  <a:srgbClr val="808080"/>
                </a:solidFill>
                <a:highlight>
                  <a:srgbClr val="FFFFFF"/>
                </a:highlight>
              </a:rPr>
              <a:t>NOT</a:t>
            </a:r>
            <a:r>
              <a:rPr lang="en-GB" sz="1632" dirty="0">
                <a:solidFill>
                  <a:srgbClr val="000000"/>
                </a:solidFill>
                <a:highlight>
                  <a:srgbClr val="FFFFFF"/>
                </a:highlight>
              </a:rPr>
              <a:t> </a:t>
            </a:r>
            <a:r>
              <a:rPr lang="en-GB" sz="1632" dirty="0">
                <a:solidFill>
                  <a:srgbClr val="808080"/>
                </a:solidFill>
                <a:highlight>
                  <a:srgbClr val="FFFFFF"/>
                </a:highlight>
              </a:rPr>
              <a:t>NULL</a:t>
            </a:r>
            <a:r>
              <a:rPr lang="en-GB" sz="1632" dirty="0">
                <a:solidFill>
                  <a:srgbClr val="000000"/>
                </a:solidFill>
                <a:highlight>
                  <a:srgbClr val="FFFFFF"/>
                </a:highlight>
              </a:rPr>
              <a:t> </a:t>
            </a:r>
          </a:p>
          <a:p>
            <a:r>
              <a:rPr lang="en-GB" sz="1632" dirty="0">
                <a:solidFill>
                  <a:srgbClr val="808080"/>
                </a:solidFill>
                <a:highlight>
                  <a:srgbClr val="FFFFFF"/>
                </a:highlight>
              </a:rPr>
              <a:t>,</a:t>
            </a:r>
            <a:r>
              <a:rPr lang="en-GB" sz="1632" dirty="0">
                <a:solidFill>
                  <a:srgbClr val="000000"/>
                </a:solidFill>
                <a:highlight>
                  <a:srgbClr val="FFFFFF"/>
                </a:highlight>
              </a:rPr>
              <a:t>   [</a:t>
            </a:r>
            <a:r>
              <a:rPr lang="en-GB" sz="1632" dirty="0" err="1">
                <a:solidFill>
                  <a:srgbClr val="000000"/>
                </a:solidFill>
                <a:highlight>
                  <a:srgbClr val="FFFFFF"/>
                </a:highlight>
              </a:rPr>
              <a:t>DateKey</a:t>
            </a:r>
            <a:r>
              <a:rPr lang="en-GB" sz="1632" dirty="0">
                <a:solidFill>
                  <a:srgbClr val="000000"/>
                </a:solidFill>
                <a:highlight>
                  <a:srgbClr val="FFFFFF"/>
                </a:highlight>
              </a:rPr>
              <a:t>]               </a:t>
            </a:r>
            <a:r>
              <a:rPr lang="en-GB" sz="1632" dirty="0">
                <a:solidFill>
                  <a:srgbClr val="0000FF"/>
                </a:solidFill>
                <a:highlight>
                  <a:srgbClr val="FFFFFF"/>
                </a:highlight>
              </a:rPr>
              <a:t>datetime</a:t>
            </a:r>
            <a:r>
              <a:rPr lang="en-GB" sz="1632" dirty="0">
                <a:solidFill>
                  <a:srgbClr val="000000"/>
                </a:solidFill>
                <a:highlight>
                  <a:srgbClr val="FFFFFF"/>
                </a:highlight>
              </a:rPr>
              <a:t>     </a:t>
            </a:r>
            <a:r>
              <a:rPr lang="en-GB" sz="1632" dirty="0">
                <a:solidFill>
                  <a:srgbClr val="808080"/>
                </a:solidFill>
                <a:highlight>
                  <a:srgbClr val="FFFFFF"/>
                </a:highlight>
              </a:rPr>
              <a:t>NOT</a:t>
            </a:r>
            <a:r>
              <a:rPr lang="en-GB" sz="1632" dirty="0">
                <a:solidFill>
                  <a:srgbClr val="000000"/>
                </a:solidFill>
                <a:highlight>
                  <a:srgbClr val="FFFFFF"/>
                </a:highlight>
              </a:rPr>
              <a:t> </a:t>
            </a:r>
            <a:r>
              <a:rPr lang="en-GB" sz="1632" dirty="0">
                <a:solidFill>
                  <a:srgbClr val="808080"/>
                </a:solidFill>
                <a:highlight>
                  <a:srgbClr val="FFFFFF"/>
                </a:highlight>
              </a:rPr>
              <a:t>NULL</a:t>
            </a:r>
            <a:r>
              <a:rPr lang="en-GB" sz="1632" dirty="0">
                <a:solidFill>
                  <a:srgbClr val="000000"/>
                </a:solidFill>
                <a:highlight>
                  <a:srgbClr val="FFFFFF"/>
                </a:highlight>
              </a:rPr>
              <a:t> </a:t>
            </a:r>
          </a:p>
          <a:p>
            <a:r>
              <a:rPr lang="en-GB" sz="1632" dirty="0">
                <a:solidFill>
                  <a:srgbClr val="808080"/>
                </a:solidFill>
                <a:highlight>
                  <a:srgbClr val="FFFFFF"/>
                </a:highlight>
              </a:rPr>
              <a:t>,</a:t>
            </a:r>
            <a:r>
              <a:rPr lang="en-GB" sz="1632" dirty="0">
                <a:solidFill>
                  <a:srgbClr val="000000"/>
                </a:solidFill>
                <a:highlight>
                  <a:srgbClr val="FFFFFF"/>
                </a:highlight>
              </a:rPr>
              <a:t>   [</a:t>
            </a:r>
            <a:r>
              <a:rPr lang="en-GB" sz="1632" dirty="0" err="1">
                <a:solidFill>
                  <a:srgbClr val="000000"/>
                </a:solidFill>
                <a:highlight>
                  <a:srgbClr val="FFFFFF"/>
                </a:highlight>
              </a:rPr>
              <a:t>StoreKey</a:t>
            </a:r>
            <a:r>
              <a:rPr lang="en-GB" sz="1632" dirty="0">
                <a:solidFill>
                  <a:srgbClr val="000000"/>
                </a:solidFill>
                <a:highlight>
                  <a:srgbClr val="FFFFFF"/>
                </a:highlight>
              </a:rPr>
              <a:t>]              </a:t>
            </a:r>
            <a:r>
              <a:rPr lang="en-GB" sz="1632" dirty="0" err="1">
                <a:solidFill>
                  <a:srgbClr val="0000FF"/>
                </a:solidFill>
                <a:highlight>
                  <a:srgbClr val="FFFFFF"/>
                </a:highlight>
              </a:rPr>
              <a:t>int</a:t>
            </a:r>
            <a:r>
              <a:rPr lang="en-GB" sz="1632" dirty="0">
                <a:solidFill>
                  <a:srgbClr val="000000"/>
                </a:solidFill>
                <a:highlight>
                  <a:srgbClr val="FFFFFF"/>
                </a:highlight>
              </a:rPr>
              <a:t>          </a:t>
            </a:r>
            <a:r>
              <a:rPr lang="en-GB" sz="1632" dirty="0">
                <a:solidFill>
                  <a:srgbClr val="808080"/>
                </a:solidFill>
                <a:highlight>
                  <a:srgbClr val="FFFFFF"/>
                </a:highlight>
              </a:rPr>
              <a:t>NOT</a:t>
            </a:r>
            <a:r>
              <a:rPr lang="en-GB" sz="1632" dirty="0">
                <a:solidFill>
                  <a:srgbClr val="000000"/>
                </a:solidFill>
                <a:highlight>
                  <a:srgbClr val="FFFFFF"/>
                </a:highlight>
              </a:rPr>
              <a:t> </a:t>
            </a:r>
            <a:r>
              <a:rPr lang="en-GB" sz="1632" dirty="0">
                <a:solidFill>
                  <a:srgbClr val="808080"/>
                </a:solidFill>
                <a:highlight>
                  <a:srgbClr val="FFFFFF"/>
                </a:highlight>
              </a:rPr>
              <a:t>NULL</a:t>
            </a:r>
            <a:r>
              <a:rPr lang="en-GB" sz="1632" dirty="0">
                <a:solidFill>
                  <a:srgbClr val="000000"/>
                </a:solidFill>
                <a:highlight>
                  <a:srgbClr val="FFFFFF"/>
                </a:highlight>
              </a:rPr>
              <a:t> </a:t>
            </a:r>
          </a:p>
          <a:p>
            <a:r>
              <a:rPr lang="en-GB" sz="1632" dirty="0">
                <a:solidFill>
                  <a:srgbClr val="808080"/>
                </a:solidFill>
                <a:highlight>
                  <a:srgbClr val="FFFFFF"/>
                </a:highlight>
              </a:rPr>
              <a:t>,</a:t>
            </a:r>
            <a:r>
              <a:rPr lang="en-GB" sz="1632" dirty="0">
                <a:solidFill>
                  <a:srgbClr val="000000"/>
                </a:solidFill>
                <a:highlight>
                  <a:srgbClr val="FFFFFF"/>
                </a:highlight>
              </a:rPr>
              <a:t>   [</a:t>
            </a:r>
            <a:r>
              <a:rPr lang="en-GB" sz="1632" dirty="0" err="1">
                <a:solidFill>
                  <a:srgbClr val="000000"/>
                </a:solidFill>
                <a:highlight>
                  <a:srgbClr val="FFFFFF"/>
                </a:highlight>
              </a:rPr>
              <a:t>ProductKey</a:t>
            </a:r>
            <a:r>
              <a:rPr lang="en-GB" sz="1632" dirty="0">
                <a:solidFill>
                  <a:srgbClr val="000000"/>
                </a:solidFill>
                <a:highlight>
                  <a:srgbClr val="FFFFFF"/>
                </a:highlight>
              </a:rPr>
              <a:t>]            </a:t>
            </a:r>
            <a:r>
              <a:rPr lang="en-GB" sz="1632" dirty="0" err="1">
                <a:solidFill>
                  <a:srgbClr val="0000FF"/>
                </a:solidFill>
                <a:highlight>
                  <a:srgbClr val="FFFFFF"/>
                </a:highlight>
              </a:rPr>
              <a:t>int</a:t>
            </a:r>
            <a:r>
              <a:rPr lang="en-GB" sz="1632" dirty="0">
                <a:solidFill>
                  <a:srgbClr val="000000"/>
                </a:solidFill>
                <a:highlight>
                  <a:srgbClr val="FFFFFF"/>
                </a:highlight>
              </a:rPr>
              <a:t>          </a:t>
            </a:r>
            <a:r>
              <a:rPr lang="en-GB" sz="1632" dirty="0">
                <a:solidFill>
                  <a:srgbClr val="808080"/>
                </a:solidFill>
                <a:highlight>
                  <a:srgbClr val="FFFFFF"/>
                </a:highlight>
              </a:rPr>
              <a:t>NOT</a:t>
            </a:r>
            <a:r>
              <a:rPr lang="en-GB" sz="1632" dirty="0">
                <a:solidFill>
                  <a:srgbClr val="000000"/>
                </a:solidFill>
                <a:highlight>
                  <a:srgbClr val="FFFFFF"/>
                </a:highlight>
              </a:rPr>
              <a:t> </a:t>
            </a:r>
            <a:r>
              <a:rPr lang="en-GB" sz="1632" dirty="0">
                <a:solidFill>
                  <a:srgbClr val="808080"/>
                </a:solidFill>
                <a:highlight>
                  <a:srgbClr val="FFFFFF"/>
                </a:highlight>
              </a:rPr>
              <a:t>NULL</a:t>
            </a:r>
            <a:r>
              <a:rPr lang="en-GB" sz="1632" dirty="0">
                <a:solidFill>
                  <a:srgbClr val="000000"/>
                </a:solidFill>
                <a:highlight>
                  <a:srgbClr val="FFFFFF"/>
                </a:highlight>
              </a:rPr>
              <a:t> </a:t>
            </a:r>
          </a:p>
          <a:p>
            <a:r>
              <a:rPr lang="en-GB" sz="1632" dirty="0">
                <a:solidFill>
                  <a:srgbClr val="808080"/>
                </a:solidFill>
                <a:highlight>
                  <a:srgbClr val="FFFFFF"/>
                </a:highlight>
              </a:rPr>
              <a:t>,</a:t>
            </a:r>
            <a:r>
              <a:rPr lang="en-GB" sz="1632" dirty="0">
                <a:solidFill>
                  <a:srgbClr val="000000"/>
                </a:solidFill>
                <a:highlight>
                  <a:srgbClr val="FFFFFF"/>
                </a:highlight>
              </a:rPr>
              <a:t>   [</a:t>
            </a:r>
            <a:r>
              <a:rPr lang="en-GB" sz="1632" dirty="0" err="1">
                <a:solidFill>
                  <a:srgbClr val="000000"/>
                </a:solidFill>
                <a:highlight>
                  <a:srgbClr val="FFFFFF"/>
                </a:highlight>
              </a:rPr>
              <a:t>PromotionKey</a:t>
            </a:r>
            <a:r>
              <a:rPr lang="en-GB" sz="1632" dirty="0">
                <a:solidFill>
                  <a:srgbClr val="000000"/>
                </a:solidFill>
                <a:highlight>
                  <a:srgbClr val="FFFFFF"/>
                </a:highlight>
              </a:rPr>
              <a:t>]          </a:t>
            </a:r>
            <a:r>
              <a:rPr lang="en-GB" sz="1632" dirty="0" err="1">
                <a:solidFill>
                  <a:srgbClr val="0000FF"/>
                </a:solidFill>
                <a:highlight>
                  <a:srgbClr val="FFFFFF"/>
                </a:highlight>
              </a:rPr>
              <a:t>int</a:t>
            </a:r>
            <a:r>
              <a:rPr lang="en-GB" sz="1632" dirty="0">
                <a:solidFill>
                  <a:srgbClr val="000000"/>
                </a:solidFill>
                <a:highlight>
                  <a:srgbClr val="FFFFFF"/>
                </a:highlight>
              </a:rPr>
              <a:t>          </a:t>
            </a:r>
            <a:r>
              <a:rPr lang="en-GB" sz="1632" dirty="0">
                <a:solidFill>
                  <a:srgbClr val="808080"/>
                </a:solidFill>
                <a:highlight>
                  <a:srgbClr val="FFFFFF"/>
                </a:highlight>
              </a:rPr>
              <a:t>NOT</a:t>
            </a:r>
            <a:r>
              <a:rPr lang="en-GB" sz="1632" dirty="0">
                <a:solidFill>
                  <a:srgbClr val="000000"/>
                </a:solidFill>
                <a:highlight>
                  <a:srgbClr val="FFFFFF"/>
                </a:highlight>
              </a:rPr>
              <a:t> </a:t>
            </a:r>
            <a:r>
              <a:rPr lang="en-GB" sz="1632" dirty="0">
                <a:solidFill>
                  <a:srgbClr val="808080"/>
                </a:solidFill>
                <a:highlight>
                  <a:srgbClr val="FFFFFF"/>
                </a:highlight>
              </a:rPr>
              <a:t>NULL</a:t>
            </a:r>
            <a:r>
              <a:rPr lang="en-GB" sz="1632" dirty="0">
                <a:solidFill>
                  <a:srgbClr val="000000"/>
                </a:solidFill>
                <a:highlight>
                  <a:srgbClr val="FFFFFF"/>
                </a:highlight>
              </a:rPr>
              <a:t> </a:t>
            </a:r>
          </a:p>
          <a:p>
            <a:r>
              <a:rPr lang="en-GB" sz="1632" dirty="0">
                <a:solidFill>
                  <a:srgbClr val="808080"/>
                </a:solidFill>
                <a:highlight>
                  <a:srgbClr val="FFFFFF"/>
                </a:highlight>
              </a:rPr>
              <a:t>,</a:t>
            </a:r>
            <a:r>
              <a:rPr lang="en-GB" sz="1632" dirty="0">
                <a:solidFill>
                  <a:srgbClr val="000000"/>
                </a:solidFill>
                <a:highlight>
                  <a:srgbClr val="FFFFFF"/>
                </a:highlight>
              </a:rPr>
              <a:t>   [</a:t>
            </a:r>
            <a:r>
              <a:rPr lang="en-GB" sz="1632" dirty="0" err="1">
                <a:solidFill>
                  <a:srgbClr val="000000"/>
                </a:solidFill>
                <a:highlight>
                  <a:srgbClr val="FFFFFF"/>
                </a:highlight>
              </a:rPr>
              <a:t>CurrencyKey</a:t>
            </a:r>
            <a:r>
              <a:rPr lang="en-GB" sz="1632" dirty="0">
                <a:solidFill>
                  <a:srgbClr val="000000"/>
                </a:solidFill>
                <a:highlight>
                  <a:srgbClr val="FFFFFF"/>
                </a:highlight>
              </a:rPr>
              <a:t>]           </a:t>
            </a:r>
            <a:r>
              <a:rPr lang="en-GB" sz="1632" dirty="0" err="1">
                <a:solidFill>
                  <a:srgbClr val="0000FF"/>
                </a:solidFill>
                <a:highlight>
                  <a:srgbClr val="FFFFFF"/>
                </a:highlight>
              </a:rPr>
              <a:t>int</a:t>
            </a:r>
            <a:r>
              <a:rPr lang="en-GB" sz="1632" dirty="0">
                <a:solidFill>
                  <a:srgbClr val="000000"/>
                </a:solidFill>
                <a:highlight>
                  <a:srgbClr val="FFFFFF"/>
                </a:highlight>
              </a:rPr>
              <a:t>          </a:t>
            </a:r>
            <a:r>
              <a:rPr lang="en-GB" sz="1632" dirty="0">
                <a:solidFill>
                  <a:srgbClr val="808080"/>
                </a:solidFill>
                <a:highlight>
                  <a:srgbClr val="FFFFFF"/>
                </a:highlight>
              </a:rPr>
              <a:t>NOT</a:t>
            </a:r>
            <a:r>
              <a:rPr lang="en-GB" sz="1632" dirty="0">
                <a:solidFill>
                  <a:srgbClr val="000000"/>
                </a:solidFill>
                <a:highlight>
                  <a:srgbClr val="FFFFFF"/>
                </a:highlight>
              </a:rPr>
              <a:t> </a:t>
            </a:r>
            <a:r>
              <a:rPr lang="en-GB" sz="1632" dirty="0">
                <a:solidFill>
                  <a:srgbClr val="808080"/>
                </a:solidFill>
                <a:highlight>
                  <a:srgbClr val="FFFFFF"/>
                </a:highlight>
              </a:rPr>
              <a:t>NULL</a:t>
            </a:r>
            <a:r>
              <a:rPr lang="en-GB" sz="1632" dirty="0">
                <a:solidFill>
                  <a:srgbClr val="000000"/>
                </a:solidFill>
                <a:highlight>
                  <a:srgbClr val="FFFFFF"/>
                </a:highlight>
              </a:rPr>
              <a:t> </a:t>
            </a:r>
          </a:p>
          <a:p>
            <a:r>
              <a:rPr lang="en-GB" sz="1632" dirty="0">
                <a:solidFill>
                  <a:srgbClr val="808080"/>
                </a:solidFill>
                <a:highlight>
                  <a:srgbClr val="FFFFFF"/>
                </a:highlight>
              </a:rPr>
              <a:t>,</a:t>
            </a:r>
            <a:r>
              <a:rPr lang="en-GB" sz="1632" dirty="0">
                <a:solidFill>
                  <a:srgbClr val="000000"/>
                </a:solidFill>
                <a:highlight>
                  <a:srgbClr val="FFFFFF"/>
                </a:highlight>
              </a:rPr>
              <a:t>   [</a:t>
            </a:r>
            <a:r>
              <a:rPr lang="en-GB" sz="1632" dirty="0" err="1">
                <a:solidFill>
                  <a:srgbClr val="000000"/>
                </a:solidFill>
                <a:highlight>
                  <a:srgbClr val="FFFFFF"/>
                </a:highlight>
              </a:rPr>
              <a:t>CustomerKey</a:t>
            </a:r>
            <a:r>
              <a:rPr lang="en-GB" sz="1632" dirty="0">
                <a:solidFill>
                  <a:srgbClr val="000000"/>
                </a:solidFill>
                <a:highlight>
                  <a:srgbClr val="FFFFFF"/>
                </a:highlight>
              </a:rPr>
              <a:t>]           </a:t>
            </a:r>
            <a:r>
              <a:rPr lang="en-GB" sz="1632" dirty="0" err="1">
                <a:solidFill>
                  <a:srgbClr val="0000FF"/>
                </a:solidFill>
                <a:highlight>
                  <a:srgbClr val="FFFFFF"/>
                </a:highlight>
              </a:rPr>
              <a:t>int</a:t>
            </a:r>
            <a:r>
              <a:rPr lang="en-GB" sz="1632" dirty="0">
                <a:solidFill>
                  <a:srgbClr val="000000"/>
                </a:solidFill>
                <a:highlight>
                  <a:srgbClr val="FFFFFF"/>
                </a:highlight>
              </a:rPr>
              <a:t>          </a:t>
            </a:r>
            <a:r>
              <a:rPr lang="en-GB" sz="1632" dirty="0">
                <a:solidFill>
                  <a:srgbClr val="808080"/>
                </a:solidFill>
                <a:highlight>
                  <a:srgbClr val="FFFFFF"/>
                </a:highlight>
              </a:rPr>
              <a:t>NOT</a:t>
            </a:r>
            <a:r>
              <a:rPr lang="en-GB" sz="1632" dirty="0">
                <a:solidFill>
                  <a:srgbClr val="000000"/>
                </a:solidFill>
                <a:highlight>
                  <a:srgbClr val="FFFFFF"/>
                </a:highlight>
              </a:rPr>
              <a:t> </a:t>
            </a:r>
            <a:r>
              <a:rPr lang="en-GB" sz="1632" dirty="0">
                <a:solidFill>
                  <a:srgbClr val="808080"/>
                </a:solidFill>
                <a:highlight>
                  <a:srgbClr val="FFFFFF"/>
                </a:highlight>
              </a:rPr>
              <a:t>NULL</a:t>
            </a:r>
            <a:r>
              <a:rPr lang="en-GB" sz="1632" dirty="0">
                <a:solidFill>
                  <a:srgbClr val="000000"/>
                </a:solidFill>
                <a:highlight>
                  <a:srgbClr val="FFFFFF"/>
                </a:highlight>
              </a:rPr>
              <a:t> </a:t>
            </a:r>
          </a:p>
          <a:p>
            <a:r>
              <a:rPr lang="en-GB" sz="1632" dirty="0">
                <a:solidFill>
                  <a:srgbClr val="808080"/>
                </a:solidFill>
                <a:highlight>
                  <a:srgbClr val="FFFFFF"/>
                </a:highlight>
              </a:rPr>
              <a:t>,</a:t>
            </a:r>
            <a:r>
              <a:rPr lang="en-GB" sz="1632" dirty="0">
                <a:solidFill>
                  <a:srgbClr val="000000"/>
                </a:solidFill>
                <a:highlight>
                  <a:srgbClr val="FFFFFF"/>
                </a:highlight>
              </a:rPr>
              <a:t>   [</a:t>
            </a:r>
            <a:r>
              <a:rPr lang="en-GB" sz="1632" dirty="0" err="1">
                <a:solidFill>
                  <a:srgbClr val="000000"/>
                </a:solidFill>
                <a:highlight>
                  <a:srgbClr val="FFFFFF"/>
                </a:highlight>
              </a:rPr>
              <a:t>SalesOrderNumber</a:t>
            </a:r>
            <a:r>
              <a:rPr lang="en-GB" sz="1632" dirty="0">
                <a:solidFill>
                  <a:srgbClr val="000000"/>
                </a:solidFill>
                <a:highlight>
                  <a:srgbClr val="FFFFFF"/>
                </a:highlight>
              </a:rPr>
              <a:t>]      </a:t>
            </a:r>
            <a:r>
              <a:rPr lang="en-GB" sz="1632" dirty="0" err="1">
                <a:solidFill>
                  <a:srgbClr val="0000FF"/>
                </a:solidFill>
                <a:highlight>
                  <a:srgbClr val="FFFFFF"/>
                </a:highlight>
              </a:rPr>
              <a:t>nvarchar</a:t>
            </a:r>
            <a:r>
              <a:rPr lang="en-GB" sz="1632" dirty="0">
                <a:solidFill>
                  <a:srgbClr val="808080"/>
                </a:solidFill>
                <a:highlight>
                  <a:srgbClr val="FFFFFF"/>
                </a:highlight>
              </a:rPr>
              <a:t>(</a:t>
            </a:r>
            <a:r>
              <a:rPr lang="en-GB" sz="1632" dirty="0">
                <a:solidFill>
                  <a:srgbClr val="000000"/>
                </a:solidFill>
                <a:highlight>
                  <a:srgbClr val="FFFFFF"/>
                </a:highlight>
              </a:rPr>
              <a:t>20</a:t>
            </a:r>
            <a:r>
              <a:rPr lang="en-GB" sz="1632" dirty="0">
                <a:solidFill>
                  <a:srgbClr val="808080"/>
                </a:solidFill>
                <a:highlight>
                  <a:srgbClr val="FFFFFF"/>
                </a:highlight>
              </a:rPr>
              <a:t>)</a:t>
            </a:r>
            <a:r>
              <a:rPr lang="en-GB" sz="1632" dirty="0">
                <a:solidFill>
                  <a:srgbClr val="000000"/>
                </a:solidFill>
                <a:highlight>
                  <a:srgbClr val="FFFFFF"/>
                </a:highlight>
              </a:rPr>
              <a:t> </a:t>
            </a:r>
            <a:r>
              <a:rPr lang="en-GB" sz="1632" dirty="0">
                <a:solidFill>
                  <a:srgbClr val="808080"/>
                </a:solidFill>
                <a:highlight>
                  <a:srgbClr val="FFFFFF"/>
                </a:highlight>
              </a:rPr>
              <a:t>NOT</a:t>
            </a:r>
            <a:r>
              <a:rPr lang="en-GB" sz="1632" dirty="0">
                <a:solidFill>
                  <a:srgbClr val="000000"/>
                </a:solidFill>
                <a:highlight>
                  <a:srgbClr val="FFFFFF"/>
                </a:highlight>
              </a:rPr>
              <a:t> </a:t>
            </a:r>
            <a:r>
              <a:rPr lang="en-GB" sz="1632" dirty="0">
                <a:solidFill>
                  <a:srgbClr val="808080"/>
                </a:solidFill>
                <a:highlight>
                  <a:srgbClr val="FFFFFF"/>
                </a:highlight>
              </a:rPr>
              <a:t>NULL</a:t>
            </a:r>
            <a:r>
              <a:rPr lang="en-GB" sz="1632" dirty="0">
                <a:solidFill>
                  <a:srgbClr val="000000"/>
                </a:solidFill>
                <a:highlight>
                  <a:srgbClr val="FFFFFF"/>
                </a:highlight>
              </a:rPr>
              <a:t> </a:t>
            </a:r>
          </a:p>
          <a:p>
            <a:r>
              <a:rPr lang="en-GB" sz="1632" dirty="0">
                <a:solidFill>
                  <a:srgbClr val="808080"/>
                </a:solidFill>
                <a:highlight>
                  <a:srgbClr val="FFFFFF"/>
                </a:highlight>
              </a:rPr>
              <a:t>,</a:t>
            </a:r>
            <a:r>
              <a:rPr lang="en-GB" sz="1632" dirty="0">
                <a:solidFill>
                  <a:srgbClr val="000000"/>
                </a:solidFill>
                <a:highlight>
                  <a:srgbClr val="FFFFFF"/>
                </a:highlight>
              </a:rPr>
              <a:t>   [</a:t>
            </a:r>
            <a:r>
              <a:rPr lang="en-GB" sz="1632" dirty="0" err="1">
                <a:solidFill>
                  <a:srgbClr val="000000"/>
                </a:solidFill>
                <a:highlight>
                  <a:srgbClr val="FFFFFF"/>
                </a:highlight>
              </a:rPr>
              <a:t>SalesOrderLineNumber</a:t>
            </a:r>
            <a:r>
              <a:rPr lang="en-GB" sz="1632" dirty="0">
                <a:solidFill>
                  <a:srgbClr val="000000"/>
                </a:solidFill>
                <a:highlight>
                  <a:srgbClr val="FFFFFF"/>
                </a:highlight>
              </a:rPr>
              <a:t>]  </a:t>
            </a:r>
            <a:r>
              <a:rPr lang="en-GB" sz="1632" dirty="0" err="1">
                <a:solidFill>
                  <a:srgbClr val="0000FF"/>
                </a:solidFill>
                <a:highlight>
                  <a:srgbClr val="FFFFFF"/>
                </a:highlight>
              </a:rPr>
              <a:t>int</a:t>
            </a:r>
            <a:r>
              <a:rPr lang="en-GB" sz="1632" dirty="0">
                <a:solidFill>
                  <a:srgbClr val="000000"/>
                </a:solidFill>
                <a:highlight>
                  <a:srgbClr val="FFFFFF"/>
                </a:highlight>
              </a:rPr>
              <a:t>              </a:t>
            </a:r>
            <a:r>
              <a:rPr lang="en-GB" sz="1632" dirty="0">
                <a:solidFill>
                  <a:srgbClr val="808080"/>
                </a:solidFill>
                <a:highlight>
                  <a:srgbClr val="FFFFFF"/>
                </a:highlight>
              </a:rPr>
              <a:t>NULL</a:t>
            </a:r>
            <a:r>
              <a:rPr lang="en-GB" sz="1632" dirty="0">
                <a:solidFill>
                  <a:srgbClr val="000000"/>
                </a:solidFill>
                <a:highlight>
                  <a:srgbClr val="FFFFFF"/>
                </a:highlight>
              </a:rPr>
              <a:t> </a:t>
            </a:r>
          </a:p>
          <a:p>
            <a:r>
              <a:rPr lang="en-GB" sz="1632" dirty="0">
                <a:solidFill>
                  <a:srgbClr val="808080"/>
                </a:solidFill>
                <a:highlight>
                  <a:srgbClr val="FFFFFF"/>
                </a:highlight>
              </a:rPr>
              <a:t>,</a:t>
            </a:r>
            <a:r>
              <a:rPr lang="en-GB" sz="1632" dirty="0">
                <a:solidFill>
                  <a:srgbClr val="000000"/>
                </a:solidFill>
                <a:highlight>
                  <a:srgbClr val="FFFFFF"/>
                </a:highlight>
              </a:rPr>
              <a:t>   [</a:t>
            </a:r>
            <a:r>
              <a:rPr lang="en-GB" sz="1632" dirty="0" err="1">
                <a:solidFill>
                  <a:srgbClr val="000000"/>
                </a:solidFill>
                <a:highlight>
                  <a:srgbClr val="FFFFFF"/>
                </a:highlight>
              </a:rPr>
              <a:t>SalesQuantity</a:t>
            </a:r>
            <a:r>
              <a:rPr lang="en-GB" sz="1632" dirty="0">
                <a:solidFill>
                  <a:srgbClr val="000000"/>
                </a:solidFill>
                <a:highlight>
                  <a:srgbClr val="FFFFFF"/>
                </a:highlight>
              </a:rPr>
              <a:t>]         </a:t>
            </a:r>
            <a:r>
              <a:rPr lang="en-GB" sz="1632" dirty="0" err="1">
                <a:solidFill>
                  <a:srgbClr val="0000FF"/>
                </a:solidFill>
                <a:highlight>
                  <a:srgbClr val="FFFFFF"/>
                </a:highlight>
              </a:rPr>
              <a:t>int</a:t>
            </a:r>
            <a:r>
              <a:rPr lang="en-GB" sz="1632" dirty="0">
                <a:solidFill>
                  <a:srgbClr val="000000"/>
                </a:solidFill>
                <a:highlight>
                  <a:srgbClr val="FFFFFF"/>
                </a:highlight>
              </a:rPr>
              <a:t>          </a:t>
            </a:r>
            <a:r>
              <a:rPr lang="en-GB" sz="1632" dirty="0">
                <a:solidFill>
                  <a:srgbClr val="808080"/>
                </a:solidFill>
                <a:highlight>
                  <a:srgbClr val="FFFFFF"/>
                </a:highlight>
              </a:rPr>
              <a:t>NOT</a:t>
            </a:r>
            <a:r>
              <a:rPr lang="en-GB" sz="1632" dirty="0">
                <a:solidFill>
                  <a:srgbClr val="000000"/>
                </a:solidFill>
                <a:highlight>
                  <a:srgbClr val="FFFFFF"/>
                </a:highlight>
              </a:rPr>
              <a:t> </a:t>
            </a:r>
            <a:r>
              <a:rPr lang="en-GB" sz="1632" dirty="0">
                <a:solidFill>
                  <a:srgbClr val="808080"/>
                </a:solidFill>
                <a:highlight>
                  <a:srgbClr val="FFFFFF"/>
                </a:highlight>
              </a:rPr>
              <a:t>NULL</a:t>
            </a:r>
            <a:r>
              <a:rPr lang="en-GB" sz="1632" dirty="0">
                <a:solidFill>
                  <a:srgbClr val="000000"/>
                </a:solidFill>
                <a:highlight>
                  <a:srgbClr val="FFFFFF"/>
                </a:highlight>
              </a:rPr>
              <a:t> </a:t>
            </a:r>
          </a:p>
          <a:p>
            <a:r>
              <a:rPr lang="en-GB" sz="1632" dirty="0">
                <a:solidFill>
                  <a:srgbClr val="808080"/>
                </a:solidFill>
                <a:highlight>
                  <a:srgbClr val="FFFFFF"/>
                </a:highlight>
              </a:rPr>
              <a:t>,</a:t>
            </a:r>
            <a:r>
              <a:rPr lang="en-GB" sz="1632" dirty="0">
                <a:solidFill>
                  <a:srgbClr val="000000"/>
                </a:solidFill>
                <a:highlight>
                  <a:srgbClr val="FFFFFF"/>
                </a:highlight>
              </a:rPr>
              <a:t>   [</a:t>
            </a:r>
            <a:r>
              <a:rPr lang="en-GB" sz="1632" dirty="0" err="1">
                <a:solidFill>
                  <a:srgbClr val="000000"/>
                </a:solidFill>
                <a:highlight>
                  <a:srgbClr val="FFFFFF"/>
                </a:highlight>
              </a:rPr>
              <a:t>SalesAmount</a:t>
            </a:r>
            <a:r>
              <a:rPr lang="en-GB" sz="1632" dirty="0">
                <a:solidFill>
                  <a:srgbClr val="000000"/>
                </a:solidFill>
                <a:highlight>
                  <a:srgbClr val="FFFFFF"/>
                </a:highlight>
              </a:rPr>
              <a:t>]           </a:t>
            </a:r>
            <a:r>
              <a:rPr lang="en-GB" sz="1632" dirty="0">
                <a:solidFill>
                  <a:srgbClr val="0000FF"/>
                </a:solidFill>
                <a:highlight>
                  <a:srgbClr val="FFFFFF"/>
                </a:highlight>
              </a:rPr>
              <a:t>money</a:t>
            </a:r>
            <a:r>
              <a:rPr lang="en-GB" sz="1632" dirty="0">
                <a:solidFill>
                  <a:srgbClr val="000000"/>
                </a:solidFill>
                <a:highlight>
                  <a:srgbClr val="FFFFFF"/>
                </a:highlight>
              </a:rPr>
              <a:t>        </a:t>
            </a:r>
            <a:r>
              <a:rPr lang="en-GB" sz="1632" dirty="0">
                <a:solidFill>
                  <a:srgbClr val="808080"/>
                </a:solidFill>
                <a:highlight>
                  <a:srgbClr val="FFFFFF"/>
                </a:highlight>
              </a:rPr>
              <a:t>NOT</a:t>
            </a:r>
            <a:r>
              <a:rPr lang="en-GB" sz="1632" dirty="0">
                <a:solidFill>
                  <a:srgbClr val="000000"/>
                </a:solidFill>
                <a:highlight>
                  <a:srgbClr val="FFFFFF"/>
                </a:highlight>
              </a:rPr>
              <a:t> </a:t>
            </a:r>
            <a:r>
              <a:rPr lang="en-GB" sz="1632" dirty="0">
                <a:solidFill>
                  <a:srgbClr val="808080"/>
                </a:solidFill>
                <a:highlight>
                  <a:srgbClr val="FFFFFF"/>
                </a:highlight>
              </a:rPr>
              <a:t>NULL</a:t>
            </a:r>
            <a:r>
              <a:rPr lang="en-GB" sz="1632" dirty="0">
                <a:solidFill>
                  <a:srgbClr val="000000"/>
                </a:solidFill>
                <a:highlight>
                  <a:srgbClr val="FFFFFF"/>
                </a:highlight>
              </a:rPr>
              <a:t> </a:t>
            </a:r>
          </a:p>
          <a:p>
            <a:r>
              <a:rPr lang="en-GB" sz="1632" dirty="0">
                <a:solidFill>
                  <a:srgbClr val="808080"/>
                </a:solidFill>
                <a:highlight>
                  <a:srgbClr val="FFFFFF"/>
                </a:highlight>
              </a:rPr>
              <a:t>)</a:t>
            </a:r>
            <a:endParaRPr lang="en-GB" sz="1632" dirty="0">
              <a:solidFill>
                <a:srgbClr val="000000"/>
              </a:solidFill>
              <a:highlight>
                <a:srgbClr val="FFFFFF"/>
              </a:highlight>
            </a:endParaRPr>
          </a:p>
          <a:p>
            <a:r>
              <a:rPr lang="en-GB" sz="1632" dirty="0">
                <a:solidFill>
                  <a:srgbClr val="0000FF"/>
                </a:solidFill>
                <a:highlight>
                  <a:srgbClr val="FFFFFF"/>
                </a:highlight>
              </a:rPr>
              <a:t>WITH</a:t>
            </a:r>
            <a:r>
              <a:rPr lang="en-GB" sz="1632" dirty="0">
                <a:solidFill>
                  <a:srgbClr val="000000"/>
                </a:solidFill>
                <a:highlight>
                  <a:srgbClr val="FFFFFF"/>
                </a:highlight>
              </a:rPr>
              <a:t> </a:t>
            </a:r>
          </a:p>
          <a:p>
            <a:r>
              <a:rPr lang="en-GB" sz="1632" dirty="0">
                <a:solidFill>
                  <a:srgbClr val="808080"/>
                </a:solidFill>
                <a:highlight>
                  <a:srgbClr val="FFFFFF"/>
                </a:highlight>
              </a:rPr>
              <a:t>(</a:t>
            </a:r>
          </a:p>
          <a:p>
            <a:r>
              <a:rPr lang="en-GB" sz="1632" dirty="0">
                <a:solidFill>
                  <a:srgbClr val="000000"/>
                </a:solidFill>
                <a:highlight>
                  <a:srgbClr val="FFFFFF"/>
                </a:highlight>
              </a:rPr>
              <a:t>   </a:t>
            </a:r>
            <a:r>
              <a:rPr lang="en-GB" sz="1632" dirty="0">
                <a:solidFill>
                  <a:srgbClr val="0000FF"/>
                </a:solidFill>
                <a:highlight>
                  <a:srgbClr val="FFFFFF"/>
                </a:highlight>
              </a:rPr>
              <a:t>DISTRIBUTION</a:t>
            </a:r>
            <a:r>
              <a:rPr lang="en-GB" sz="1632" dirty="0">
                <a:solidFill>
                  <a:srgbClr val="000000"/>
                </a:solidFill>
                <a:highlight>
                  <a:srgbClr val="FFFFFF"/>
                </a:highlight>
              </a:rPr>
              <a:t> </a:t>
            </a:r>
            <a:r>
              <a:rPr lang="en-GB" sz="1632" dirty="0">
                <a:solidFill>
                  <a:srgbClr val="808080"/>
                </a:solidFill>
                <a:highlight>
                  <a:srgbClr val="FFFFFF"/>
                </a:highlight>
              </a:rPr>
              <a:t>=</a:t>
            </a:r>
            <a:r>
              <a:rPr lang="en-GB" sz="1632" dirty="0">
                <a:solidFill>
                  <a:srgbClr val="000000"/>
                </a:solidFill>
                <a:highlight>
                  <a:srgbClr val="FFFFFF"/>
                </a:highlight>
              </a:rPr>
              <a:t> </a:t>
            </a:r>
            <a:r>
              <a:rPr lang="en-GB" sz="1632" dirty="0">
                <a:solidFill>
                  <a:srgbClr val="0000FF"/>
                </a:solidFill>
                <a:highlight>
                  <a:srgbClr val="FFFFFF"/>
                </a:highlight>
              </a:rPr>
              <a:t>HASH</a:t>
            </a:r>
            <a:r>
              <a:rPr lang="en-GB" sz="1632" dirty="0">
                <a:solidFill>
                  <a:srgbClr val="808080"/>
                </a:solidFill>
                <a:highlight>
                  <a:srgbClr val="FFFFFF"/>
                </a:highlight>
              </a:rPr>
              <a:t>(</a:t>
            </a:r>
            <a:r>
              <a:rPr lang="en-GB" sz="1632" dirty="0">
                <a:solidFill>
                  <a:srgbClr val="000000"/>
                </a:solidFill>
                <a:highlight>
                  <a:srgbClr val="FFFFFF"/>
                </a:highlight>
              </a:rPr>
              <a:t>[</a:t>
            </a:r>
            <a:r>
              <a:rPr lang="en-GB" sz="1632" dirty="0" err="1">
                <a:solidFill>
                  <a:srgbClr val="000000"/>
                </a:solidFill>
                <a:highlight>
                  <a:srgbClr val="FFFFFF"/>
                </a:highlight>
              </a:rPr>
              <a:t>ProductKey</a:t>
            </a:r>
            <a:r>
              <a:rPr lang="en-GB" sz="1632" dirty="0">
                <a:solidFill>
                  <a:srgbClr val="000000"/>
                </a:solidFill>
                <a:highlight>
                  <a:srgbClr val="FFFFFF"/>
                </a:highlight>
              </a:rPr>
              <a:t>]</a:t>
            </a:r>
            <a:r>
              <a:rPr lang="en-GB" sz="1632" dirty="0">
                <a:solidFill>
                  <a:srgbClr val="808080"/>
                </a:solidFill>
                <a:highlight>
                  <a:srgbClr val="FFFFFF"/>
                </a:highlight>
              </a:rPr>
              <a:t>)</a:t>
            </a:r>
            <a:endParaRPr lang="en-GB" sz="1632" dirty="0">
              <a:solidFill>
                <a:srgbClr val="000000"/>
              </a:solidFill>
              <a:highlight>
                <a:srgbClr val="FFFFFF"/>
              </a:highlight>
            </a:endParaRPr>
          </a:p>
          <a:p>
            <a:r>
              <a:rPr lang="en-GB" sz="1632" dirty="0">
                <a:solidFill>
                  <a:srgbClr val="808080"/>
                </a:solidFill>
                <a:highlight>
                  <a:srgbClr val="FFFFFF"/>
                </a:highlight>
              </a:rPr>
              <a:t>)</a:t>
            </a:r>
            <a:endParaRPr lang="en-GB" sz="1632" dirty="0">
              <a:solidFill>
                <a:srgbClr val="000000"/>
              </a:solidFill>
              <a:highlight>
                <a:srgbClr val="FFFFFF"/>
              </a:highlight>
            </a:endParaRPr>
          </a:p>
          <a:p>
            <a:r>
              <a:rPr lang="en-GB" sz="1632" dirty="0">
                <a:solidFill>
                  <a:srgbClr val="808080"/>
                </a:solidFill>
                <a:highlight>
                  <a:srgbClr val="FFFFFF"/>
                </a:highlight>
              </a:rPr>
              <a:t>;</a:t>
            </a:r>
            <a:endParaRPr lang="en-GB" sz="1632" dirty="0"/>
          </a:p>
          <a:p>
            <a:endParaRPr lang="en-US" sz="1632" dirty="0"/>
          </a:p>
        </p:txBody>
      </p:sp>
    </p:spTree>
    <p:extLst>
      <p:ext uri="{BB962C8B-B14F-4D97-AF65-F5344CB8AC3E}">
        <p14:creationId xmlns:p14="http://schemas.microsoft.com/office/powerpoint/2010/main" val="180189878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Row Store &amp; Column Store</a:t>
            </a:r>
            <a:br>
              <a:rPr lang="en-GB"/>
            </a:br>
            <a:endParaRPr lang="en-US" dirty="0"/>
          </a:p>
        </p:txBody>
      </p:sp>
      <p:grpSp>
        <p:nvGrpSpPr>
          <p:cNvPr id="12" name="Group 11"/>
          <p:cNvGrpSpPr/>
          <p:nvPr/>
        </p:nvGrpSpPr>
        <p:grpSpPr>
          <a:xfrm>
            <a:off x="882081" y="1354390"/>
            <a:ext cx="4895556" cy="4895556"/>
            <a:chOff x="300507" y="995966"/>
            <a:chExt cx="3600000" cy="3600000"/>
          </a:xfrm>
        </p:grpSpPr>
        <p:sp>
          <p:nvSpPr>
            <p:cNvPr id="3" name="Rectangle 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5" name="Rectangle 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 name="Rectangle 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 name="Rectangle 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8" name="Rectangle 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9" name="Rectangle 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0" name="Rectangle 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13" name="Group 12"/>
          <p:cNvGrpSpPr/>
          <p:nvPr/>
        </p:nvGrpSpPr>
        <p:grpSpPr>
          <a:xfrm rot="5400000">
            <a:off x="6658837" y="1354390"/>
            <a:ext cx="4895556" cy="4895556"/>
            <a:chOff x="300507" y="995966"/>
            <a:chExt cx="3600000" cy="3600000"/>
          </a:xfrm>
        </p:grpSpPr>
        <p:sp>
          <p:nvSpPr>
            <p:cNvPr id="14" name="Rectangle 1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5" name="Rectangle 1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 name="Rectangle 1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7" name="Rectangle 1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8" name="Rectangle 1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9" name="Rectangle 1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0" name="Rectangle 1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22" name="Freeform 84"/>
          <p:cNvSpPr>
            <a:spLocks/>
          </p:cNvSpPr>
          <p:nvPr/>
        </p:nvSpPr>
        <p:spPr bwMode="auto">
          <a:xfrm>
            <a:off x="10156895" y="4586128"/>
            <a:ext cx="1725252" cy="1663819"/>
          </a:xfrm>
          <a:custGeom>
            <a:avLst/>
            <a:gdLst/>
            <a:ahLst/>
            <a:cxnLst>
              <a:cxn ang="0">
                <a:pos x="590" y="0"/>
              </a:cxn>
              <a:cxn ang="0">
                <a:pos x="604" y="23"/>
              </a:cxn>
              <a:cxn ang="0">
                <a:pos x="360" y="258"/>
              </a:cxn>
              <a:cxn ang="0">
                <a:pos x="198" y="537"/>
              </a:cxn>
              <a:cxn ang="0">
                <a:pos x="178" y="550"/>
              </a:cxn>
              <a:cxn ang="0">
                <a:pos x="134" y="583"/>
              </a:cxn>
              <a:cxn ang="0">
                <a:pos x="117" y="531"/>
              </a:cxn>
              <a:cxn ang="0">
                <a:pos x="106" y="506"/>
              </a:cxn>
              <a:cxn ang="0">
                <a:pos x="50" y="390"/>
              </a:cxn>
              <a:cxn ang="0">
                <a:pos x="0" y="354"/>
              </a:cxn>
              <a:cxn ang="0">
                <a:pos x="63" y="321"/>
              </a:cxn>
              <a:cxn ang="0">
                <a:pos x="144" y="421"/>
              </a:cxn>
              <a:cxn ang="0">
                <a:pos x="161" y="457"/>
              </a:cxn>
              <a:cxn ang="0">
                <a:pos x="352" y="195"/>
              </a:cxn>
              <a:cxn ang="0">
                <a:pos x="590" y="0"/>
              </a:cxn>
            </a:cxnLst>
            <a:rect l="0" t="0" r="r" b="b"/>
            <a:pathLst>
              <a:path w="604" h="583">
                <a:moveTo>
                  <a:pt x="590" y="0"/>
                </a:moveTo>
                <a:cubicBezTo>
                  <a:pt x="604" y="23"/>
                  <a:pt x="604" y="23"/>
                  <a:pt x="604" y="23"/>
                </a:cubicBezTo>
                <a:cubicBezTo>
                  <a:pt x="516" y="85"/>
                  <a:pt x="435" y="164"/>
                  <a:pt x="360" y="258"/>
                </a:cubicBezTo>
                <a:cubicBezTo>
                  <a:pt x="285" y="353"/>
                  <a:pt x="231" y="446"/>
                  <a:pt x="198" y="537"/>
                </a:cubicBezTo>
                <a:cubicBezTo>
                  <a:pt x="178" y="550"/>
                  <a:pt x="178" y="550"/>
                  <a:pt x="178" y="550"/>
                </a:cubicBezTo>
                <a:cubicBezTo>
                  <a:pt x="161" y="561"/>
                  <a:pt x="146" y="572"/>
                  <a:pt x="134" y="583"/>
                </a:cubicBezTo>
                <a:cubicBezTo>
                  <a:pt x="132" y="573"/>
                  <a:pt x="126" y="555"/>
                  <a:pt x="117" y="531"/>
                </a:cubicBezTo>
                <a:cubicBezTo>
                  <a:pt x="106" y="506"/>
                  <a:pt x="106" y="506"/>
                  <a:pt x="106" y="506"/>
                </a:cubicBezTo>
                <a:cubicBezTo>
                  <a:pt x="84" y="450"/>
                  <a:pt x="65" y="412"/>
                  <a:pt x="50" y="390"/>
                </a:cubicBezTo>
                <a:cubicBezTo>
                  <a:pt x="34" y="368"/>
                  <a:pt x="17" y="356"/>
                  <a:pt x="0" y="354"/>
                </a:cubicBezTo>
                <a:cubicBezTo>
                  <a:pt x="24" y="332"/>
                  <a:pt x="45" y="321"/>
                  <a:pt x="63" y="321"/>
                </a:cubicBezTo>
                <a:cubicBezTo>
                  <a:pt x="88" y="321"/>
                  <a:pt x="115" y="354"/>
                  <a:pt x="144" y="421"/>
                </a:cubicBezTo>
                <a:cubicBezTo>
                  <a:pt x="161" y="457"/>
                  <a:pt x="161" y="457"/>
                  <a:pt x="161" y="457"/>
                </a:cubicBezTo>
                <a:cubicBezTo>
                  <a:pt x="214" y="362"/>
                  <a:pt x="278" y="275"/>
                  <a:pt x="352" y="195"/>
                </a:cubicBezTo>
                <a:cubicBezTo>
                  <a:pt x="427" y="115"/>
                  <a:pt x="507" y="50"/>
                  <a:pt x="590" y="0"/>
                </a:cubicBezTo>
                <a:close/>
              </a:path>
            </a:pathLst>
          </a:custGeom>
          <a:solidFill>
            <a:schemeClr val="tx2"/>
          </a:solidFill>
          <a:ln w="9525">
            <a:noFill/>
            <a:round/>
            <a:headEnd/>
            <a:tailEnd/>
          </a:ln>
        </p:spPr>
        <p:txBody>
          <a:bodyPr vert="horz" wrap="square" lIns="93260" tIns="46630" rIns="93260" bIns="46630"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189417346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Scale out = Distributed tables</a:t>
            </a:r>
            <a:br>
              <a:rPr lang="en-GB" dirty="0"/>
            </a:br>
            <a:endParaRPr lang="en-US" dirty="0"/>
          </a:p>
        </p:txBody>
      </p:sp>
      <p:grpSp>
        <p:nvGrpSpPr>
          <p:cNvPr id="11" name="Group 10"/>
          <p:cNvGrpSpPr/>
          <p:nvPr/>
        </p:nvGrpSpPr>
        <p:grpSpPr>
          <a:xfrm>
            <a:off x="474118" y="1811858"/>
            <a:ext cx="5507500" cy="3671667"/>
            <a:chOff x="707698" y="1327955"/>
            <a:chExt cx="6066603" cy="3525145"/>
          </a:xfrm>
        </p:grpSpPr>
        <p:grpSp>
          <p:nvGrpSpPr>
            <p:cNvPr id="1577" name="Group 1576"/>
            <p:cNvGrpSpPr/>
            <p:nvPr/>
          </p:nvGrpSpPr>
          <p:grpSpPr>
            <a:xfrm>
              <a:off x="707698" y="1327955"/>
              <a:ext cx="504000" cy="504000"/>
              <a:chOff x="300507" y="995966"/>
              <a:chExt cx="3600000" cy="3600000"/>
            </a:xfrm>
          </p:grpSpPr>
          <p:sp>
            <p:nvSpPr>
              <p:cNvPr id="1578" name="Rectangle 157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579" name="Rectangle 157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0" name="Rectangle 157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1" name="Rectangle 158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2" name="Rectangle 158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3" name="Rectangle 158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4" name="Rectangle 158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1587" name="Group 1586"/>
            <p:cNvGrpSpPr/>
            <p:nvPr/>
          </p:nvGrpSpPr>
          <p:grpSpPr>
            <a:xfrm>
              <a:off x="1325765" y="1327955"/>
              <a:ext cx="504000" cy="504000"/>
              <a:chOff x="300507" y="995966"/>
              <a:chExt cx="3600000" cy="3600000"/>
            </a:xfrm>
          </p:grpSpPr>
          <p:sp>
            <p:nvSpPr>
              <p:cNvPr id="1588" name="Rectangle 158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589" name="Rectangle 158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0" name="Rectangle 158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1" name="Rectangle 159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2" name="Rectangle 159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3" name="Rectangle 159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4" name="Rectangle 159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1595" name="Group 1594"/>
            <p:cNvGrpSpPr/>
            <p:nvPr/>
          </p:nvGrpSpPr>
          <p:grpSpPr>
            <a:xfrm>
              <a:off x="1943832" y="1327955"/>
              <a:ext cx="504000" cy="504000"/>
              <a:chOff x="300507" y="995966"/>
              <a:chExt cx="3600000" cy="3600000"/>
            </a:xfrm>
          </p:grpSpPr>
          <p:sp>
            <p:nvSpPr>
              <p:cNvPr id="1596" name="Rectangle 159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597" name="Rectangle 159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8" name="Rectangle 159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9" name="Rectangle 159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0" name="Rectangle 159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1" name="Rectangle 160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2" name="Rectangle 160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1603" name="Group 1602"/>
            <p:cNvGrpSpPr/>
            <p:nvPr/>
          </p:nvGrpSpPr>
          <p:grpSpPr>
            <a:xfrm>
              <a:off x="2561899" y="1327955"/>
              <a:ext cx="504000" cy="504000"/>
              <a:chOff x="300507" y="995966"/>
              <a:chExt cx="3600000" cy="3600000"/>
            </a:xfrm>
          </p:grpSpPr>
          <p:sp>
            <p:nvSpPr>
              <p:cNvPr id="1604" name="Rectangle 160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605" name="Rectangle 160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6" name="Rectangle 160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7" name="Rectangle 160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8" name="Rectangle 160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9" name="Rectangle 160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0" name="Rectangle 160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1611" name="Group 1610"/>
            <p:cNvGrpSpPr/>
            <p:nvPr/>
          </p:nvGrpSpPr>
          <p:grpSpPr>
            <a:xfrm>
              <a:off x="3179966" y="1327955"/>
              <a:ext cx="504000" cy="504000"/>
              <a:chOff x="300507" y="995966"/>
              <a:chExt cx="3600000" cy="3600000"/>
            </a:xfrm>
          </p:grpSpPr>
          <p:sp>
            <p:nvSpPr>
              <p:cNvPr id="1612" name="Rectangle 161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613" name="Rectangle 161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4" name="Rectangle 161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5" name="Rectangle 161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6" name="Rectangle 161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7" name="Rectangle 161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8" name="Rectangle 161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1619" name="Group 1618"/>
            <p:cNvGrpSpPr/>
            <p:nvPr/>
          </p:nvGrpSpPr>
          <p:grpSpPr>
            <a:xfrm>
              <a:off x="3798033" y="1327955"/>
              <a:ext cx="504000" cy="504000"/>
              <a:chOff x="300507" y="995966"/>
              <a:chExt cx="3600000" cy="3600000"/>
            </a:xfrm>
          </p:grpSpPr>
          <p:sp>
            <p:nvSpPr>
              <p:cNvPr id="1620" name="Rectangle 161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621" name="Rectangle 162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2" name="Rectangle 162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3" name="Rectangle 162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4" name="Rectangle 162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5" name="Rectangle 162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6" name="Rectangle 162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1643" name="Group 1642"/>
            <p:cNvGrpSpPr/>
            <p:nvPr/>
          </p:nvGrpSpPr>
          <p:grpSpPr>
            <a:xfrm>
              <a:off x="707698" y="1932184"/>
              <a:ext cx="504000" cy="504000"/>
              <a:chOff x="300507" y="995966"/>
              <a:chExt cx="3600000" cy="3600000"/>
            </a:xfrm>
          </p:grpSpPr>
          <p:sp>
            <p:nvSpPr>
              <p:cNvPr id="1644" name="Rectangle 164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645" name="Rectangle 164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452" name="Rectangle 245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43" name="Rectangle 254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44" name="Rectangle 254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45" name="Rectangle 254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46" name="Rectangle 254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2547" name="Group 2546"/>
            <p:cNvGrpSpPr/>
            <p:nvPr/>
          </p:nvGrpSpPr>
          <p:grpSpPr>
            <a:xfrm>
              <a:off x="1325765" y="1932184"/>
              <a:ext cx="504000" cy="504000"/>
              <a:chOff x="300507" y="995966"/>
              <a:chExt cx="3600000" cy="3600000"/>
            </a:xfrm>
          </p:grpSpPr>
          <p:sp>
            <p:nvSpPr>
              <p:cNvPr id="2548" name="Rectangle 254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49" name="Rectangle 254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0" name="Rectangle 254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1" name="Rectangle 255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2" name="Rectangle 255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3" name="Rectangle 255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4" name="Rectangle 255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2555" name="Group 2554"/>
            <p:cNvGrpSpPr/>
            <p:nvPr/>
          </p:nvGrpSpPr>
          <p:grpSpPr>
            <a:xfrm>
              <a:off x="1943832" y="1932184"/>
              <a:ext cx="504000" cy="504000"/>
              <a:chOff x="300507" y="995966"/>
              <a:chExt cx="3600000" cy="3600000"/>
            </a:xfrm>
          </p:grpSpPr>
          <p:sp>
            <p:nvSpPr>
              <p:cNvPr id="2556" name="Rectangle 255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57" name="Rectangle 255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8" name="Rectangle 255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9" name="Rectangle 255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0" name="Rectangle 255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1" name="Rectangle 256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2" name="Rectangle 256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2563" name="Group 2562"/>
            <p:cNvGrpSpPr/>
            <p:nvPr/>
          </p:nvGrpSpPr>
          <p:grpSpPr>
            <a:xfrm>
              <a:off x="2561899" y="1932184"/>
              <a:ext cx="504000" cy="504000"/>
              <a:chOff x="300507" y="995966"/>
              <a:chExt cx="3600000" cy="3600000"/>
            </a:xfrm>
          </p:grpSpPr>
          <p:sp>
            <p:nvSpPr>
              <p:cNvPr id="2564" name="Rectangle 256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65" name="Rectangle 256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6" name="Rectangle 256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7" name="Rectangle 256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8" name="Rectangle 256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9" name="Rectangle 256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0" name="Rectangle 256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2571" name="Group 2570"/>
            <p:cNvGrpSpPr/>
            <p:nvPr/>
          </p:nvGrpSpPr>
          <p:grpSpPr>
            <a:xfrm>
              <a:off x="3179966" y="1932184"/>
              <a:ext cx="504000" cy="504000"/>
              <a:chOff x="300507" y="995966"/>
              <a:chExt cx="3600000" cy="3600000"/>
            </a:xfrm>
          </p:grpSpPr>
          <p:sp>
            <p:nvSpPr>
              <p:cNvPr id="2572" name="Rectangle 257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73" name="Rectangle 257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4" name="Rectangle 257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5" name="Rectangle 257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6" name="Rectangle 257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7" name="Rectangle 257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8" name="Rectangle 257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2579" name="Group 2578"/>
            <p:cNvGrpSpPr/>
            <p:nvPr/>
          </p:nvGrpSpPr>
          <p:grpSpPr>
            <a:xfrm>
              <a:off x="3798033" y="1932184"/>
              <a:ext cx="504000" cy="504000"/>
              <a:chOff x="300507" y="995966"/>
              <a:chExt cx="3600000" cy="3600000"/>
            </a:xfrm>
          </p:grpSpPr>
          <p:sp>
            <p:nvSpPr>
              <p:cNvPr id="2580" name="Rectangle 257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81" name="Rectangle 258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2" name="Rectangle 258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3" name="Rectangle 258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4" name="Rectangle 258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5" name="Rectangle 258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6" name="Rectangle 258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479" name="Group 3478"/>
            <p:cNvGrpSpPr/>
            <p:nvPr/>
          </p:nvGrpSpPr>
          <p:grpSpPr>
            <a:xfrm>
              <a:off x="4416100" y="1327955"/>
              <a:ext cx="504000" cy="504000"/>
              <a:chOff x="300507" y="995966"/>
              <a:chExt cx="3600000" cy="3600000"/>
            </a:xfrm>
          </p:grpSpPr>
          <p:sp>
            <p:nvSpPr>
              <p:cNvPr id="3480" name="Rectangle 347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481" name="Rectangle 348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2" name="Rectangle 348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3" name="Rectangle 348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4" name="Rectangle 348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5" name="Rectangle 348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6" name="Rectangle 348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487" name="Group 3486"/>
            <p:cNvGrpSpPr/>
            <p:nvPr/>
          </p:nvGrpSpPr>
          <p:grpSpPr>
            <a:xfrm>
              <a:off x="5034167" y="1327955"/>
              <a:ext cx="504000" cy="504000"/>
              <a:chOff x="300507" y="995966"/>
              <a:chExt cx="3600000" cy="3600000"/>
            </a:xfrm>
          </p:grpSpPr>
          <p:sp>
            <p:nvSpPr>
              <p:cNvPr id="3488" name="Rectangle 348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489" name="Rectangle 348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0" name="Rectangle 348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1" name="Rectangle 349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2" name="Rectangle 349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3" name="Rectangle 349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4" name="Rectangle 349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495" name="Group 3494"/>
            <p:cNvGrpSpPr/>
            <p:nvPr/>
          </p:nvGrpSpPr>
          <p:grpSpPr>
            <a:xfrm>
              <a:off x="4416100" y="1932184"/>
              <a:ext cx="504000" cy="504000"/>
              <a:chOff x="300507" y="995966"/>
              <a:chExt cx="3600000" cy="3600000"/>
            </a:xfrm>
          </p:grpSpPr>
          <p:sp>
            <p:nvSpPr>
              <p:cNvPr id="3496" name="Rectangle 349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497" name="Rectangle 349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8" name="Rectangle 349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9" name="Rectangle 349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0" name="Rectangle 349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1" name="Rectangle 350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2" name="Rectangle 350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03" name="Group 3502"/>
            <p:cNvGrpSpPr/>
            <p:nvPr/>
          </p:nvGrpSpPr>
          <p:grpSpPr>
            <a:xfrm>
              <a:off x="5034167" y="1932184"/>
              <a:ext cx="504000" cy="504000"/>
              <a:chOff x="300507" y="995966"/>
              <a:chExt cx="3600000" cy="3600000"/>
            </a:xfrm>
          </p:grpSpPr>
          <p:sp>
            <p:nvSpPr>
              <p:cNvPr id="3504" name="Rectangle 350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05" name="Rectangle 350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6" name="Rectangle 350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7" name="Rectangle 350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8" name="Rectangle 350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9" name="Rectangle 350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0" name="Rectangle 350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11" name="Group 3510"/>
            <p:cNvGrpSpPr/>
            <p:nvPr/>
          </p:nvGrpSpPr>
          <p:grpSpPr>
            <a:xfrm>
              <a:off x="5652234" y="1327955"/>
              <a:ext cx="504000" cy="504000"/>
              <a:chOff x="300507" y="995966"/>
              <a:chExt cx="3600000" cy="3600000"/>
            </a:xfrm>
          </p:grpSpPr>
          <p:sp>
            <p:nvSpPr>
              <p:cNvPr id="3512" name="Rectangle 351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13" name="Rectangle 351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4" name="Rectangle 351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5" name="Rectangle 351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6" name="Rectangle 351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7" name="Rectangle 351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8" name="Rectangle 351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19" name="Group 3518"/>
            <p:cNvGrpSpPr/>
            <p:nvPr/>
          </p:nvGrpSpPr>
          <p:grpSpPr>
            <a:xfrm>
              <a:off x="6270301" y="1327955"/>
              <a:ext cx="504000" cy="504000"/>
              <a:chOff x="300507" y="995966"/>
              <a:chExt cx="3600000" cy="3600000"/>
            </a:xfrm>
          </p:grpSpPr>
          <p:sp>
            <p:nvSpPr>
              <p:cNvPr id="3520" name="Rectangle 351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21" name="Rectangle 352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2" name="Rectangle 352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3" name="Rectangle 352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4" name="Rectangle 352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5" name="Rectangle 352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6" name="Rectangle 352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27" name="Group 3526"/>
            <p:cNvGrpSpPr/>
            <p:nvPr/>
          </p:nvGrpSpPr>
          <p:grpSpPr>
            <a:xfrm>
              <a:off x="5652234" y="1932184"/>
              <a:ext cx="504000" cy="504000"/>
              <a:chOff x="300507" y="995966"/>
              <a:chExt cx="3600000" cy="3600000"/>
            </a:xfrm>
          </p:grpSpPr>
          <p:sp>
            <p:nvSpPr>
              <p:cNvPr id="3528" name="Rectangle 352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29" name="Rectangle 352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0" name="Rectangle 352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1" name="Rectangle 353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2" name="Rectangle 353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3" name="Rectangle 353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4" name="Rectangle 353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35" name="Group 3534"/>
            <p:cNvGrpSpPr/>
            <p:nvPr/>
          </p:nvGrpSpPr>
          <p:grpSpPr>
            <a:xfrm>
              <a:off x="6270301" y="1932184"/>
              <a:ext cx="504000" cy="504000"/>
              <a:chOff x="300507" y="995966"/>
              <a:chExt cx="3600000" cy="3600000"/>
            </a:xfrm>
          </p:grpSpPr>
          <p:sp>
            <p:nvSpPr>
              <p:cNvPr id="3536" name="Rectangle 353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37" name="Rectangle 353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8" name="Rectangle 353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9" name="Rectangle 353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0" name="Rectangle 353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1" name="Rectangle 354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2" name="Rectangle 354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43" name="Group 3542"/>
            <p:cNvGrpSpPr/>
            <p:nvPr/>
          </p:nvGrpSpPr>
          <p:grpSpPr>
            <a:xfrm>
              <a:off x="707698" y="2536413"/>
              <a:ext cx="504000" cy="504000"/>
              <a:chOff x="300507" y="995966"/>
              <a:chExt cx="3600000" cy="3600000"/>
            </a:xfrm>
          </p:grpSpPr>
          <p:sp>
            <p:nvSpPr>
              <p:cNvPr id="3544" name="Rectangle 354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45" name="Rectangle 354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6" name="Rectangle 354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7" name="Rectangle 354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8" name="Rectangle 354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9" name="Rectangle 354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0" name="Rectangle 354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51" name="Group 3550"/>
            <p:cNvGrpSpPr/>
            <p:nvPr/>
          </p:nvGrpSpPr>
          <p:grpSpPr>
            <a:xfrm>
              <a:off x="1325765" y="2536413"/>
              <a:ext cx="504000" cy="504000"/>
              <a:chOff x="300507" y="995966"/>
              <a:chExt cx="3600000" cy="3600000"/>
            </a:xfrm>
          </p:grpSpPr>
          <p:sp>
            <p:nvSpPr>
              <p:cNvPr id="3552" name="Rectangle 355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53" name="Rectangle 355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4" name="Rectangle 355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5" name="Rectangle 355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6" name="Rectangle 355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7" name="Rectangle 355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8" name="Rectangle 355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59" name="Group 3558"/>
            <p:cNvGrpSpPr/>
            <p:nvPr/>
          </p:nvGrpSpPr>
          <p:grpSpPr>
            <a:xfrm>
              <a:off x="1943832" y="2536413"/>
              <a:ext cx="504000" cy="504000"/>
              <a:chOff x="300507" y="995966"/>
              <a:chExt cx="3600000" cy="3600000"/>
            </a:xfrm>
          </p:grpSpPr>
          <p:sp>
            <p:nvSpPr>
              <p:cNvPr id="3560" name="Rectangle 355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61" name="Rectangle 356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2" name="Rectangle 356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3" name="Rectangle 356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4" name="Rectangle 356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5" name="Rectangle 356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6" name="Rectangle 356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67" name="Group 3566"/>
            <p:cNvGrpSpPr/>
            <p:nvPr/>
          </p:nvGrpSpPr>
          <p:grpSpPr>
            <a:xfrm>
              <a:off x="2561899" y="2536413"/>
              <a:ext cx="504000" cy="504000"/>
              <a:chOff x="300507" y="995966"/>
              <a:chExt cx="3600000" cy="3600000"/>
            </a:xfrm>
          </p:grpSpPr>
          <p:sp>
            <p:nvSpPr>
              <p:cNvPr id="3568" name="Rectangle 356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69" name="Rectangle 356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0" name="Rectangle 356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1" name="Rectangle 357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2" name="Rectangle 357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3" name="Rectangle 357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4" name="Rectangle 357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75" name="Group 3574"/>
            <p:cNvGrpSpPr/>
            <p:nvPr/>
          </p:nvGrpSpPr>
          <p:grpSpPr>
            <a:xfrm>
              <a:off x="3179966" y="2536413"/>
              <a:ext cx="504000" cy="504000"/>
              <a:chOff x="300507" y="995966"/>
              <a:chExt cx="3600000" cy="3600000"/>
            </a:xfrm>
          </p:grpSpPr>
          <p:sp>
            <p:nvSpPr>
              <p:cNvPr id="3576" name="Rectangle 357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77" name="Rectangle 357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8" name="Rectangle 357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9" name="Rectangle 357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0" name="Rectangle 357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1" name="Rectangle 358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2" name="Rectangle 358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83" name="Group 3582"/>
            <p:cNvGrpSpPr/>
            <p:nvPr/>
          </p:nvGrpSpPr>
          <p:grpSpPr>
            <a:xfrm>
              <a:off x="3798033" y="2536413"/>
              <a:ext cx="504000" cy="504000"/>
              <a:chOff x="300507" y="995966"/>
              <a:chExt cx="3600000" cy="3600000"/>
            </a:xfrm>
          </p:grpSpPr>
          <p:sp>
            <p:nvSpPr>
              <p:cNvPr id="3584" name="Rectangle 358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85" name="Rectangle 358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6" name="Rectangle 358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7" name="Rectangle 358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8" name="Rectangle 358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9" name="Rectangle 358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0" name="Rectangle 358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91" name="Group 3590"/>
            <p:cNvGrpSpPr/>
            <p:nvPr/>
          </p:nvGrpSpPr>
          <p:grpSpPr>
            <a:xfrm>
              <a:off x="707698" y="3140642"/>
              <a:ext cx="504000" cy="504000"/>
              <a:chOff x="300507" y="995966"/>
              <a:chExt cx="3600000" cy="3600000"/>
            </a:xfrm>
          </p:grpSpPr>
          <p:sp>
            <p:nvSpPr>
              <p:cNvPr id="3592" name="Rectangle 359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93" name="Rectangle 359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4" name="Rectangle 359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5" name="Rectangle 359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6" name="Rectangle 359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7" name="Rectangle 359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8" name="Rectangle 359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99" name="Group 3598"/>
            <p:cNvGrpSpPr/>
            <p:nvPr/>
          </p:nvGrpSpPr>
          <p:grpSpPr>
            <a:xfrm>
              <a:off x="1325765" y="3140642"/>
              <a:ext cx="504000" cy="504000"/>
              <a:chOff x="300507" y="995966"/>
              <a:chExt cx="3600000" cy="3600000"/>
            </a:xfrm>
          </p:grpSpPr>
          <p:sp>
            <p:nvSpPr>
              <p:cNvPr id="3600" name="Rectangle 359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01" name="Rectangle 360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2" name="Rectangle 360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3" name="Rectangle 360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4" name="Rectangle 360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5" name="Rectangle 360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6" name="Rectangle 360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07" name="Group 3606"/>
            <p:cNvGrpSpPr/>
            <p:nvPr/>
          </p:nvGrpSpPr>
          <p:grpSpPr>
            <a:xfrm>
              <a:off x="1943832" y="3140642"/>
              <a:ext cx="504000" cy="504000"/>
              <a:chOff x="300507" y="995966"/>
              <a:chExt cx="3600000" cy="3600000"/>
            </a:xfrm>
          </p:grpSpPr>
          <p:sp>
            <p:nvSpPr>
              <p:cNvPr id="3608" name="Rectangle 360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09" name="Rectangle 360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0" name="Rectangle 360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1" name="Rectangle 361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2" name="Rectangle 361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3" name="Rectangle 361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4" name="Rectangle 361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15" name="Group 3614"/>
            <p:cNvGrpSpPr/>
            <p:nvPr/>
          </p:nvGrpSpPr>
          <p:grpSpPr>
            <a:xfrm>
              <a:off x="2561899" y="3140642"/>
              <a:ext cx="504000" cy="504000"/>
              <a:chOff x="300507" y="995966"/>
              <a:chExt cx="3600000" cy="3600000"/>
            </a:xfrm>
          </p:grpSpPr>
          <p:sp>
            <p:nvSpPr>
              <p:cNvPr id="3616" name="Rectangle 361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17" name="Rectangle 361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8" name="Rectangle 361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9" name="Rectangle 361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0" name="Rectangle 361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1" name="Rectangle 362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2" name="Rectangle 362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23" name="Group 3622"/>
            <p:cNvGrpSpPr/>
            <p:nvPr/>
          </p:nvGrpSpPr>
          <p:grpSpPr>
            <a:xfrm>
              <a:off x="3179966" y="3140642"/>
              <a:ext cx="504000" cy="504000"/>
              <a:chOff x="300507" y="995966"/>
              <a:chExt cx="3600000" cy="3600000"/>
            </a:xfrm>
          </p:grpSpPr>
          <p:sp>
            <p:nvSpPr>
              <p:cNvPr id="3624" name="Rectangle 362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25" name="Rectangle 362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6" name="Rectangle 362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7" name="Rectangle 362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8" name="Rectangle 362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9" name="Rectangle 362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0" name="Rectangle 362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31" name="Group 3630"/>
            <p:cNvGrpSpPr/>
            <p:nvPr/>
          </p:nvGrpSpPr>
          <p:grpSpPr>
            <a:xfrm>
              <a:off x="3798033" y="3140642"/>
              <a:ext cx="504000" cy="504000"/>
              <a:chOff x="300507" y="995966"/>
              <a:chExt cx="3600000" cy="3600000"/>
            </a:xfrm>
          </p:grpSpPr>
          <p:sp>
            <p:nvSpPr>
              <p:cNvPr id="3632" name="Rectangle 363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33" name="Rectangle 363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4" name="Rectangle 363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5" name="Rectangle 363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6" name="Rectangle 363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7" name="Rectangle 363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8" name="Rectangle 363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39" name="Group 3638"/>
            <p:cNvGrpSpPr/>
            <p:nvPr/>
          </p:nvGrpSpPr>
          <p:grpSpPr>
            <a:xfrm>
              <a:off x="4416100" y="2536413"/>
              <a:ext cx="504000" cy="504000"/>
              <a:chOff x="300507" y="995966"/>
              <a:chExt cx="3600000" cy="3600000"/>
            </a:xfrm>
          </p:grpSpPr>
          <p:sp>
            <p:nvSpPr>
              <p:cNvPr id="3640" name="Rectangle 363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41" name="Rectangle 364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2" name="Rectangle 364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3" name="Rectangle 364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4" name="Rectangle 364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5" name="Rectangle 364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6" name="Rectangle 364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47" name="Group 3646"/>
            <p:cNvGrpSpPr/>
            <p:nvPr/>
          </p:nvGrpSpPr>
          <p:grpSpPr>
            <a:xfrm>
              <a:off x="5034167" y="2536413"/>
              <a:ext cx="504000" cy="504000"/>
              <a:chOff x="300507" y="995966"/>
              <a:chExt cx="3600000" cy="3600000"/>
            </a:xfrm>
          </p:grpSpPr>
          <p:sp>
            <p:nvSpPr>
              <p:cNvPr id="3648" name="Rectangle 364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49" name="Rectangle 364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0" name="Rectangle 364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1" name="Rectangle 365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2" name="Rectangle 365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3" name="Rectangle 365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4" name="Rectangle 365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55" name="Group 3654"/>
            <p:cNvGrpSpPr/>
            <p:nvPr/>
          </p:nvGrpSpPr>
          <p:grpSpPr>
            <a:xfrm>
              <a:off x="4416100" y="3140642"/>
              <a:ext cx="504000" cy="504000"/>
              <a:chOff x="300507" y="995966"/>
              <a:chExt cx="3600000" cy="3600000"/>
            </a:xfrm>
          </p:grpSpPr>
          <p:sp>
            <p:nvSpPr>
              <p:cNvPr id="3656" name="Rectangle 365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57" name="Rectangle 365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8" name="Rectangle 365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9" name="Rectangle 365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0" name="Rectangle 365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1" name="Rectangle 366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2" name="Rectangle 366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63" name="Group 3662"/>
            <p:cNvGrpSpPr/>
            <p:nvPr/>
          </p:nvGrpSpPr>
          <p:grpSpPr>
            <a:xfrm>
              <a:off x="5034167" y="3140642"/>
              <a:ext cx="504000" cy="504000"/>
              <a:chOff x="300507" y="995966"/>
              <a:chExt cx="3600000" cy="3600000"/>
            </a:xfrm>
          </p:grpSpPr>
          <p:sp>
            <p:nvSpPr>
              <p:cNvPr id="3664" name="Rectangle 366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65" name="Rectangle 366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6" name="Rectangle 366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7" name="Rectangle 366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8" name="Rectangle 366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9" name="Rectangle 366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0" name="Rectangle 366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71" name="Group 3670"/>
            <p:cNvGrpSpPr/>
            <p:nvPr/>
          </p:nvGrpSpPr>
          <p:grpSpPr>
            <a:xfrm>
              <a:off x="5652234" y="2536413"/>
              <a:ext cx="504000" cy="504000"/>
              <a:chOff x="300507" y="995966"/>
              <a:chExt cx="3600000" cy="3600000"/>
            </a:xfrm>
          </p:grpSpPr>
          <p:sp>
            <p:nvSpPr>
              <p:cNvPr id="3672" name="Rectangle 367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73" name="Rectangle 367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4" name="Rectangle 367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5" name="Rectangle 367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6" name="Rectangle 367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7" name="Rectangle 367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8" name="Rectangle 367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79" name="Group 3678"/>
            <p:cNvGrpSpPr/>
            <p:nvPr/>
          </p:nvGrpSpPr>
          <p:grpSpPr>
            <a:xfrm>
              <a:off x="6270301" y="2536413"/>
              <a:ext cx="504000" cy="504000"/>
              <a:chOff x="300507" y="995966"/>
              <a:chExt cx="3600000" cy="3600000"/>
            </a:xfrm>
          </p:grpSpPr>
          <p:sp>
            <p:nvSpPr>
              <p:cNvPr id="3680" name="Rectangle 367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81" name="Rectangle 368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2" name="Rectangle 368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3" name="Rectangle 368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4" name="Rectangle 368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5" name="Rectangle 368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6" name="Rectangle 368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87" name="Group 3686"/>
            <p:cNvGrpSpPr/>
            <p:nvPr/>
          </p:nvGrpSpPr>
          <p:grpSpPr>
            <a:xfrm>
              <a:off x="5652234" y="3140642"/>
              <a:ext cx="504000" cy="504000"/>
              <a:chOff x="300507" y="995966"/>
              <a:chExt cx="3600000" cy="3600000"/>
            </a:xfrm>
          </p:grpSpPr>
          <p:sp>
            <p:nvSpPr>
              <p:cNvPr id="3688" name="Rectangle 368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89" name="Rectangle 368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0" name="Rectangle 368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1" name="Rectangle 369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2" name="Rectangle 369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3" name="Rectangle 369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4" name="Rectangle 369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95" name="Group 3694"/>
            <p:cNvGrpSpPr/>
            <p:nvPr/>
          </p:nvGrpSpPr>
          <p:grpSpPr>
            <a:xfrm>
              <a:off x="6270301" y="3140642"/>
              <a:ext cx="504000" cy="504000"/>
              <a:chOff x="300507" y="995966"/>
              <a:chExt cx="3600000" cy="3600000"/>
            </a:xfrm>
          </p:grpSpPr>
          <p:sp>
            <p:nvSpPr>
              <p:cNvPr id="3696" name="Rectangle 369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97" name="Rectangle 369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8" name="Rectangle 369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9" name="Rectangle 369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0" name="Rectangle 369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1" name="Rectangle 370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2" name="Rectangle 370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03" name="Group 3702"/>
            <p:cNvGrpSpPr/>
            <p:nvPr/>
          </p:nvGrpSpPr>
          <p:grpSpPr>
            <a:xfrm>
              <a:off x="707698" y="3744871"/>
              <a:ext cx="504000" cy="504000"/>
              <a:chOff x="300507" y="995966"/>
              <a:chExt cx="3600000" cy="3600000"/>
            </a:xfrm>
          </p:grpSpPr>
          <p:sp>
            <p:nvSpPr>
              <p:cNvPr id="3704" name="Rectangle 370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05" name="Rectangle 370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6" name="Rectangle 370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7" name="Rectangle 370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8" name="Rectangle 370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9" name="Rectangle 370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0" name="Rectangle 370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11" name="Group 3710"/>
            <p:cNvGrpSpPr/>
            <p:nvPr/>
          </p:nvGrpSpPr>
          <p:grpSpPr>
            <a:xfrm>
              <a:off x="1325765" y="3744871"/>
              <a:ext cx="504000" cy="504000"/>
              <a:chOff x="300507" y="995966"/>
              <a:chExt cx="3600000" cy="3600000"/>
            </a:xfrm>
          </p:grpSpPr>
          <p:sp>
            <p:nvSpPr>
              <p:cNvPr id="3712" name="Rectangle 371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13" name="Rectangle 371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4" name="Rectangle 371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5" name="Rectangle 371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6" name="Rectangle 371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7" name="Rectangle 371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8" name="Rectangle 371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19" name="Group 3718"/>
            <p:cNvGrpSpPr/>
            <p:nvPr/>
          </p:nvGrpSpPr>
          <p:grpSpPr>
            <a:xfrm>
              <a:off x="1943832" y="3744871"/>
              <a:ext cx="504000" cy="504000"/>
              <a:chOff x="300507" y="995966"/>
              <a:chExt cx="3600000" cy="3600000"/>
            </a:xfrm>
          </p:grpSpPr>
          <p:sp>
            <p:nvSpPr>
              <p:cNvPr id="3720" name="Rectangle 371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21" name="Rectangle 372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2" name="Rectangle 372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3" name="Rectangle 372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4" name="Rectangle 372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5" name="Rectangle 372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6" name="Rectangle 372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27" name="Group 3726"/>
            <p:cNvGrpSpPr/>
            <p:nvPr/>
          </p:nvGrpSpPr>
          <p:grpSpPr>
            <a:xfrm>
              <a:off x="2561899" y="3744871"/>
              <a:ext cx="504000" cy="504000"/>
              <a:chOff x="300507" y="995966"/>
              <a:chExt cx="3600000" cy="3600000"/>
            </a:xfrm>
          </p:grpSpPr>
          <p:sp>
            <p:nvSpPr>
              <p:cNvPr id="3728" name="Rectangle 372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29" name="Rectangle 372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0" name="Rectangle 372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1" name="Rectangle 373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2" name="Rectangle 373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3" name="Rectangle 373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4" name="Rectangle 373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35" name="Group 3734"/>
            <p:cNvGrpSpPr/>
            <p:nvPr/>
          </p:nvGrpSpPr>
          <p:grpSpPr>
            <a:xfrm>
              <a:off x="3179966" y="3744871"/>
              <a:ext cx="504000" cy="504000"/>
              <a:chOff x="300507" y="995966"/>
              <a:chExt cx="3600000" cy="3600000"/>
            </a:xfrm>
          </p:grpSpPr>
          <p:sp>
            <p:nvSpPr>
              <p:cNvPr id="3736" name="Rectangle 373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37" name="Rectangle 373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8" name="Rectangle 373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9" name="Rectangle 373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0" name="Rectangle 373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1" name="Rectangle 374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2" name="Rectangle 374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43" name="Group 3742"/>
            <p:cNvGrpSpPr/>
            <p:nvPr/>
          </p:nvGrpSpPr>
          <p:grpSpPr>
            <a:xfrm>
              <a:off x="3798033" y="3744871"/>
              <a:ext cx="504000" cy="504000"/>
              <a:chOff x="300507" y="995966"/>
              <a:chExt cx="3600000" cy="3600000"/>
            </a:xfrm>
          </p:grpSpPr>
          <p:sp>
            <p:nvSpPr>
              <p:cNvPr id="3744" name="Rectangle 374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45" name="Rectangle 374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6" name="Rectangle 374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7" name="Rectangle 374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8" name="Rectangle 374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9" name="Rectangle 374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0" name="Rectangle 374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51" name="Group 3750"/>
            <p:cNvGrpSpPr/>
            <p:nvPr/>
          </p:nvGrpSpPr>
          <p:grpSpPr>
            <a:xfrm>
              <a:off x="707698" y="4349100"/>
              <a:ext cx="504000" cy="504000"/>
              <a:chOff x="300507" y="995966"/>
              <a:chExt cx="3600000" cy="3600000"/>
            </a:xfrm>
          </p:grpSpPr>
          <p:sp>
            <p:nvSpPr>
              <p:cNvPr id="3752" name="Rectangle 375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53" name="Rectangle 375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4" name="Rectangle 375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5" name="Rectangle 375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6" name="Rectangle 375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7" name="Rectangle 375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8" name="Rectangle 375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59" name="Group 3758"/>
            <p:cNvGrpSpPr/>
            <p:nvPr/>
          </p:nvGrpSpPr>
          <p:grpSpPr>
            <a:xfrm>
              <a:off x="1325765" y="4349100"/>
              <a:ext cx="504000" cy="504000"/>
              <a:chOff x="300507" y="995966"/>
              <a:chExt cx="3600000" cy="3600000"/>
            </a:xfrm>
          </p:grpSpPr>
          <p:sp>
            <p:nvSpPr>
              <p:cNvPr id="3760" name="Rectangle 375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61" name="Rectangle 376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2" name="Rectangle 376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3" name="Rectangle 376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4" name="Rectangle 376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5" name="Rectangle 376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6" name="Rectangle 376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67" name="Group 3766"/>
            <p:cNvGrpSpPr/>
            <p:nvPr/>
          </p:nvGrpSpPr>
          <p:grpSpPr>
            <a:xfrm>
              <a:off x="1943832" y="4349100"/>
              <a:ext cx="504000" cy="504000"/>
              <a:chOff x="300507" y="995966"/>
              <a:chExt cx="3600000" cy="3600000"/>
            </a:xfrm>
          </p:grpSpPr>
          <p:sp>
            <p:nvSpPr>
              <p:cNvPr id="3768" name="Rectangle 376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69" name="Rectangle 376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0" name="Rectangle 376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1" name="Rectangle 377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2" name="Rectangle 377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3" name="Rectangle 377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4" name="Rectangle 377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75" name="Group 3774"/>
            <p:cNvGrpSpPr/>
            <p:nvPr/>
          </p:nvGrpSpPr>
          <p:grpSpPr>
            <a:xfrm>
              <a:off x="2561899" y="4349100"/>
              <a:ext cx="504000" cy="504000"/>
              <a:chOff x="300507" y="995966"/>
              <a:chExt cx="3600000" cy="3600000"/>
            </a:xfrm>
          </p:grpSpPr>
          <p:sp>
            <p:nvSpPr>
              <p:cNvPr id="3776" name="Rectangle 377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77" name="Rectangle 377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8" name="Rectangle 377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9" name="Rectangle 377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0" name="Rectangle 377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1" name="Rectangle 378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2" name="Rectangle 378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83" name="Group 3782"/>
            <p:cNvGrpSpPr/>
            <p:nvPr/>
          </p:nvGrpSpPr>
          <p:grpSpPr>
            <a:xfrm>
              <a:off x="3179966" y="4349100"/>
              <a:ext cx="504000" cy="504000"/>
              <a:chOff x="300507" y="995966"/>
              <a:chExt cx="3600000" cy="3600000"/>
            </a:xfrm>
          </p:grpSpPr>
          <p:sp>
            <p:nvSpPr>
              <p:cNvPr id="3784" name="Rectangle 378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85" name="Rectangle 378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6" name="Rectangle 378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7" name="Rectangle 378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8" name="Rectangle 378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9" name="Rectangle 378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0" name="Rectangle 378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91" name="Group 3790"/>
            <p:cNvGrpSpPr/>
            <p:nvPr/>
          </p:nvGrpSpPr>
          <p:grpSpPr>
            <a:xfrm>
              <a:off x="3798033" y="4349100"/>
              <a:ext cx="504000" cy="504000"/>
              <a:chOff x="300507" y="995966"/>
              <a:chExt cx="3600000" cy="3600000"/>
            </a:xfrm>
          </p:grpSpPr>
          <p:sp>
            <p:nvSpPr>
              <p:cNvPr id="3792" name="Rectangle 379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93" name="Rectangle 379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4" name="Rectangle 379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5" name="Rectangle 379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6" name="Rectangle 379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7" name="Rectangle 379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8" name="Rectangle 379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99" name="Group 3798"/>
            <p:cNvGrpSpPr/>
            <p:nvPr/>
          </p:nvGrpSpPr>
          <p:grpSpPr>
            <a:xfrm>
              <a:off x="4416100" y="3744871"/>
              <a:ext cx="504000" cy="504000"/>
              <a:chOff x="300507" y="995966"/>
              <a:chExt cx="3600000" cy="3600000"/>
            </a:xfrm>
          </p:grpSpPr>
          <p:sp>
            <p:nvSpPr>
              <p:cNvPr id="3800" name="Rectangle 379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01" name="Rectangle 380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2" name="Rectangle 380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3" name="Rectangle 380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4" name="Rectangle 380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5" name="Rectangle 380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6" name="Rectangle 380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07" name="Group 3806"/>
            <p:cNvGrpSpPr/>
            <p:nvPr/>
          </p:nvGrpSpPr>
          <p:grpSpPr>
            <a:xfrm>
              <a:off x="5034167" y="3744871"/>
              <a:ext cx="504000" cy="504000"/>
              <a:chOff x="300507" y="995966"/>
              <a:chExt cx="3600000" cy="3600000"/>
            </a:xfrm>
          </p:grpSpPr>
          <p:sp>
            <p:nvSpPr>
              <p:cNvPr id="3808" name="Rectangle 380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09" name="Rectangle 380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0" name="Rectangle 380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1" name="Rectangle 381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2" name="Rectangle 381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3" name="Rectangle 381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4" name="Rectangle 381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15" name="Group 3814"/>
            <p:cNvGrpSpPr/>
            <p:nvPr/>
          </p:nvGrpSpPr>
          <p:grpSpPr>
            <a:xfrm>
              <a:off x="4416100" y="4349100"/>
              <a:ext cx="504000" cy="504000"/>
              <a:chOff x="300507" y="995966"/>
              <a:chExt cx="3600000" cy="3600000"/>
            </a:xfrm>
          </p:grpSpPr>
          <p:sp>
            <p:nvSpPr>
              <p:cNvPr id="3816" name="Rectangle 381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17" name="Rectangle 381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8" name="Rectangle 381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9" name="Rectangle 381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0" name="Rectangle 381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1" name="Rectangle 382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2" name="Rectangle 382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23" name="Group 3822"/>
            <p:cNvGrpSpPr/>
            <p:nvPr/>
          </p:nvGrpSpPr>
          <p:grpSpPr>
            <a:xfrm>
              <a:off x="5034167" y="4349100"/>
              <a:ext cx="504000" cy="504000"/>
              <a:chOff x="300507" y="995966"/>
              <a:chExt cx="3600000" cy="3600000"/>
            </a:xfrm>
          </p:grpSpPr>
          <p:sp>
            <p:nvSpPr>
              <p:cNvPr id="3824" name="Rectangle 382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25" name="Rectangle 382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6" name="Rectangle 382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7" name="Rectangle 382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8" name="Rectangle 382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9" name="Rectangle 382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0" name="Rectangle 382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31" name="Group 3830"/>
            <p:cNvGrpSpPr/>
            <p:nvPr/>
          </p:nvGrpSpPr>
          <p:grpSpPr>
            <a:xfrm>
              <a:off x="5652234" y="3744871"/>
              <a:ext cx="504000" cy="504000"/>
              <a:chOff x="300507" y="995966"/>
              <a:chExt cx="3600000" cy="3600000"/>
            </a:xfrm>
          </p:grpSpPr>
          <p:sp>
            <p:nvSpPr>
              <p:cNvPr id="3832" name="Rectangle 383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33" name="Rectangle 383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4" name="Rectangle 383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5" name="Rectangle 383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6" name="Rectangle 383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7" name="Rectangle 383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8" name="Rectangle 383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39" name="Group 3838"/>
            <p:cNvGrpSpPr/>
            <p:nvPr/>
          </p:nvGrpSpPr>
          <p:grpSpPr>
            <a:xfrm>
              <a:off x="6270301" y="3744871"/>
              <a:ext cx="504000" cy="504000"/>
              <a:chOff x="300507" y="995966"/>
              <a:chExt cx="3600000" cy="3600000"/>
            </a:xfrm>
          </p:grpSpPr>
          <p:sp>
            <p:nvSpPr>
              <p:cNvPr id="3840" name="Rectangle 383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41" name="Rectangle 384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2" name="Rectangle 384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3" name="Rectangle 384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4" name="Rectangle 384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5" name="Rectangle 384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6" name="Rectangle 384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47" name="Group 3846"/>
            <p:cNvGrpSpPr/>
            <p:nvPr/>
          </p:nvGrpSpPr>
          <p:grpSpPr>
            <a:xfrm>
              <a:off x="5652234" y="4349100"/>
              <a:ext cx="504000" cy="504000"/>
              <a:chOff x="300507" y="995966"/>
              <a:chExt cx="3600000" cy="3600000"/>
            </a:xfrm>
          </p:grpSpPr>
          <p:sp>
            <p:nvSpPr>
              <p:cNvPr id="3848" name="Rectangle 384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49" name="Rectangle 384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0" name="Rectangle 384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1" name="Rectangle 385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2" name="Rectangle 385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3" name="Rectangle 385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4" name="Rectangle 385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55" name="Group 3854"/>
            <p:cNvGrpSpPr/>
            <p:nvPr/>
          </p:nvGrpSpPr>
          <p:grpSpPr>
            <a:xfrm>
              <a:off x="6270301" y="4349100"/>
              <a:ext cx="504000" cy="504000"/>
              <a:chOff x="300507" y="995966"/>
              <a:chExt cx="3600000" cy="3600000"/>
            </a:xfrm>
          </p:grpSpPr>
          <p:sp>
            <p:nvSpPr>
              <p:cNvPr id="3856" name="Rectangle 385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57" name="Rectangle 385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8" name="Rectangle 385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9" name="Rectangle 385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60" name="Rectangle 385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61" name="Rectangle 386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62" name="Rectangle 386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grpSp>
        <p:nvGrpSpPr>
          <p:cNvPr id="6871" name="Group 6870"/>
          <p:cNvGrpSpPr/>
          <p:nvPr/>
        </p:nvGrpSpPr>
        <p:grpSpPr>
          <a:xfrm>
            <a:off x="6454856" y="1811858"/>
            <a:ext cx="5507500" cy="3671667"/>
            <a:chOff x="1798222" y="2114591"/>
            <a:chExt cx="5994358" cy="3489428"/>
          </a:xfrm>
        </p:grpSpPr>
        <p:grpSp>
          <p:nvGrpSpPr>
            <p:cNvPr id="6872" name="Group 6871"/>
            <p:cNvGrpSpPr/>
            <p:nvPr/>
          </p:nvGrpSpPr>
          <p:grpSpPr>
            <a:xfrm>
              <a:off x="1798222" y="2114591"/>
              <a:ext cx="504000" cy="504000"/>
              <a:chOff x="6528000" y="1327955"/>
              <a:chExt cx="4800000" cy="4800000"/>
            </a:xfrm>
          </p:grpSpPr>
          <p:grpSp>
            <p:nvGrpSpPr>
              <p:cNvPr id="7758" name="Group 7757"/>
              <p:cNvGrpSpPr/>
              <p:nvPr/>
            </p:nvGrpSpPr>
            <p:grpSpPr>
              <a:xfrm rot="5400000">
                <a:off x="6528000" y="1327955"/>
                <a:ext cx="4800000" cy="4800000"/>
                <a:chOff x="300507" y="995966"/>
                <a:chExt cx="3600000" cy="3600000"/>
              </a:xfrm>
            </p:grpSpPr>
            <p:sp>
              <p:nvSpPr>
                <p:cNvPr id="7765" name="Rectangle 776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66" name="Rectangle 776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7" name="Rectangle 776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8" name="Rectangle 776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9" name="Rectangle 776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70" name="Rectangle 776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71" name="Rectangle 777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759" name="Rectangle 775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0" name="Rectangle 775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1" name="Rectangle 776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2" name="Rectangle 776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3" name="Rectangle 776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4" name="Rectangle 776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3" name="Group 6872"/>
            <p:cNvGrpSpPr/>
            <p:nvPr/>
          </p:nvGrpSpPr>
          <p:grpSpPr>
            <a:xfrm>
              <a:off x="2408747" y="2114591"/>
              <a:ext cx="504000" cy="504000"/>
              <a:chOff x="6528000" y="1327955"/>
              <a:chExt cx="4800000" cy="4800000"/>
            </a:xfrm>
          </p:grpSpPr>
          <p:grpSp>
            <p:nvGrpSpPr>
              <p:cNvPr id="7744" name="Group 7743"/>
              <p:cNvGrpSpPr/>
              <p:nvPr/>
            </p:nvGrpSpPr>
            <p:grpSpPr>
              <a:xfrm rot="5400000">
                <a:off x="6528000" y="1327955"/>
                <a:ext cx="4800000" cy="4800000"/>
                <a:chOff x="300507" y="995966"/>
                <a:chExt cx="3600000" cy="3600000"/>
              </a:xfrm>
            </p:grpSpPr>
            <p:sp>
              <p:nvSpPr>
                <p:cNvPr id="7751" name="Rectangle 775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52" name="Rectangle 775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3" name="Rectangle 775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4" name="Rectangle 775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5" name="Rectangle 775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6" name="Rectangle 775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7" name="Rectangle 775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745" name="Rectangle 774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6" name="Rectangle 774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7" name="Rectangle 774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8" name="Rectangle 774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9" name="Rectangle 774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0" name="Rectangle 774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4" name="Group 6873"/>
            <p:cNvGrpSpPr/>
            <p:nvPr/>
          </p:nvGrpSpPr>
          <p:grpSpPr>
            <a:xfrm>
              <a:off x="3019272" y="2114591"/>
              <a:ext cx="504000" cy="504000"/>
              <a:chOff x="6528000" y="1327955"/>
              <a:chExt cx="4800000" cy="4800000"/>
            </a:xfrm>
          </p:grpSpPr>
          <p:grpSp>
            <p:nvGrpSpPr>
              <p:cNvPr id="7730" name="Group 7729"/>
              <p:cNvGrpSpPr/>
              <p:nvPr/>
            </p:nvGrpSpPr>
            <p:grpSpPr>
              <a:xfrm rot="5400000">
                <a:off x="6528000" y="1327955"/>
                <a:ext cx="4800000" cy="4800000"/>
                <a:chOff x="300507" y="995966"/>
                <a:chExt cx="3600000" cy="3600000"/>
              </a:xfrm>
            </p:grpSpPr>
            <p:sp>
              <p:nvSpPr>
                <p:cNvPr id="7737" name="Rectangle 773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38" name="Rectangle 773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9" name="Rectangle 773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0" name="Rectangle 773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1" name="Rectangle 774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2" name="Rectangle 774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3" name="Rectangle 774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731" name="Rectangle 773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2" name="Rectangle 773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3" name="Rectangle 773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4" name="Rectangle 773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5" name="Rectangle 773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6" name="Rectangle 773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5" name="Group 6874"/>
            <p:cNvGrpSpPr/>
            <p:nvPr/>
          </p:nvGrpSpPr>
          <p:grpSpPr>
            <a:xfrm>
              <a:off x="3629797" y="2114591"/>
              <a:ext cx="504000" cy="504000"/>
              <a:chOff x="6528000" y="1327955"/>
              <a:chExt cx="4800000" cy="4800000"/>
            </a:xfrm>
          </p:grpSpPr>
          <p:grpSp>
            <p:nvGrpSpPr>
              <p:cNvPr id="7716" name="Group 7715"/>
              <p:cNvGrpSpPr/>
              <p:nvPr/>
            </p:nvGrpSpPr>
            <p:grpSpPr>
              <a:xfrm rot="5400000">
                <a:off x="6528000" y="1327955"/>
                <a:ext cx="4800000" cy="4800000"/>
                <a:chOff x="300507" y="995966"/>
                <a:chExt cx="3600000" cy="3600000"/>
              </a:xfrm>
            </p:grpSpPr>
            <p:sp>
              <p:nvSpPr>
                <p:cNvPr id="7723" name="Rectangle 772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24" name="Rectangle 772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5" name="Rectangle 772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6" name="Rectangle 772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7" name="Rectangle 772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8" name="Rectangle 772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9" name="Rectangle 772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717" name="Rectangle 771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8" name="Rectangle 771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9" name="Rectangle 771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0" name="Rectangle 771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1" name="Rectangle 772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2" name="Rectangle 772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6" name="Group 6875"/>
            <p:cNvGrpSpPr/>
            <p:nvPr/>
          </p:nvGrpSpPr>
          <p:grpSpPr>
            <a:xfrm>
              <a:off x="4235955" y="2114591"/>
              <a:ext cx="504000" cy="504000"/>
              <a:chOff x="6528000" y="1327955"/>
              <a:chExt cx="4800000" cy="4800000"/>
            </a:xfrm>
          </p:grpSpPr>
          <p:grpSp>
            <p:nvGrpSpPr>
              <p:cNvPr id="7702" name="Group 7701"/>
              <p:cNvGrpSpPr/>
              <p:nvPr/>
            </p:nvGrpSpPr>
            <p:grpSpPr>
              <a:xfrm rot="5400000">
                <a:off x="6528000" y="1327955"/>
                <a:ext cx="4800000" cy="4800000"/>
                <a:chOff x="300507" y="995966"/>
                <a:chExt cx="3600000" cy="3600000"/>
              </a:xfrm>
            </p:grpSpPr>
            <p:sp>
              <p:nvSpPr>
                <p:cNvPr id="7709" name="Rectangle 770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10" name="Rectangle 770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1" name="Rectangle 771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2" name="Rectangle 771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3" name="Rectangle 771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4" name="Rectangle 771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5" name="Rectangle 771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703" name="Rectangle 770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4" name="Rectangle 770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5" name="Rectangle 770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6" name="Rectangle 770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7" name="Rectangle 770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8" name="Rectangle 770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7" name="Group 6876"/>
            <p:cNvGrpSpPr/>
            <p:nvPr/>
          </p:nvGrpSpPr>
          <p:grpSpPr>
            <a:xfrm>
              <a:off x="4846480" y="2114591"/>
              <a:ext cx="504000" cy="504000"/>
              <a:chOff x="6528000" y="1327955"/>
              <a:chExt cx="4800000" cy="4800000"/>
            </a:xfrm>
          </p:grpSpPr>
          <p:grpSp>
            <p:nvGrpSpPr>
              <p:cNvPr id="7688" name="Group 7687"/>
              <p:cNvGrpSpPr/>
              <p:nvPr/>
            </p:nvGrpSpPr>
            <p:grpSpPr>
              <a:xfrm rot="5400000">
                <a:off x="6528000" y="1327955"/>
                <a:ext cx="4800000" cy="4800000"/>
                <a:chOff x="300507" y="995966"/>
                <a:chExt cx="3600000" cy="3600000"/>
              </a:xfrm>
            </p:grpSpPr>
            <p:sp>
              <p:nvSpPr>
                <p:cNvPr id="7695" name="Rectangle 769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96" name="Rectangle 769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7" name="Rectangle 769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8" name="Rectangle 769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9" name="Rectangle 769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0" name="Rectangle 769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1" name="Rectangle 770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89" name="Rectangle 768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0" name="Rectangle 768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1" name="Rectangle 769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2" name="Rectangle 769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3" name="Rectangle 769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4" name="Rectangle 769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8" name="Group 6877"/>
            <p:cNvGrpSpPr/>
            <p:nvPr/>
          </p:nvGrpSpPr>
          <p:grpSpPr>
            <a:xfrm>
              <a:off x="5457005" y="2114591"/>
              <a:ext cx="504000" cy="504000"/>
              <a:chOff x="6528000" y="1327955"/>
              <a:chExt cx="4800000" cy="4800000"/>
            </a:xfrm>
          </p:grpSpPr>
          <p:grpSp>
            <p:nvGrpSpPr>
              <p:cNvPr id="7674" name="Group 7673"/>
              <p:cNvGrpSpPr/>
              <p:nvPr/>
            </p:nvGrpSpPr>
            <p:grpSpPr>
              <a:xfrm rot="5400000">
                <a:off x="6528000" y="1327955"/>
                <a:ext cx="4800000" cy="4800000"/>
                <a:chOff x="300507" y="995966"/>
                <a:chExt cx="3600000" cy="3600000"/>
              </a:xfrm>
            </p:grpSpPr>
            <p:sp>
              <p:nvSpPr>
                <p:cNvPr id="7681" name="Rectangle 768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82" name="Rectangle 768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3" name="Rectangle 768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4" name="Rectangle 768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5" name="Rectangle 768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6" name="Rectangle 768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7" name="Rectangle 768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75" name="Rectangle 767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6" name="Rectangle 767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7" name="Rectangle 767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8" name="Rectangle 767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9" name="Rectangle 767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0" name="Rectangle 767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9" name="Group 6878"/>
            <p:cNvGrpSpPr/>
            <p:nvPr/>
          </p:nvGrpSpPr>
          <p:grpSpPr>
            <a:xfrm>
              <a:off x="6067530" y="2114591"/>
              <a:ext cx="504000" cy="504000"/>
              <a:chOff x="6528000" y="1327955"/>
              <a:chExt cx="4800000" cy="4800000"/>
            </a:xfrm>
          </p:grpSpPr>
          <p:grpSp>
            <p:nvGrpSpPr>
              <p:cNvPr id="7660" name="Group 7659"/>
              <p:cNvGrpSpPr/>
              <p:nvPr/>
            </p:nvGrpSpPr>
            <p:grpSpPr>
              <a:xfrm rot="5400000">
                <a:off x="6528000" y="1327955"/>
                <a:ext cx="4800000" cy="4800000"/>
                <a:chOff x="300507" y="995966"/>
                <a:chExt cx="3600000" cy="3600000"/>
              </a:xfrm>
            </p:grpSpPr>
            <p:sp>
              <p:nvSpPr>
                <p:cNvPr id="7667" name="Rectangle 766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68" name="Rectangle 766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9" name="Rectangle 766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0" name="Rectangle 766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1" name="Rectangle 767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2" name="Rectangle 767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3" name="Rectangle 767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61" name="Rectangle 766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2" name="Rectangle 766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3" name="Rectangle 766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4" name="Rectangle 766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5" name="Rectangle 766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6" name="Rectangle 766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0" name="Group 6879"/>
            <p:cNvGrpSpPr/>
            <p:nvPr/>
          </p:nvGrpSpPr>
          <p:grpSpPr>
            <a:xfrm>
              <a:off x="6678055" y="2114591"/>
              <a:ext cx="504000" cy="504000"/>
              <a:chOff x="6528000" y="1327955"/>
              <a:chExt cx="4800000" cy="4800000"/>
            </a:xfrm>
          </p:grpSpPr>
          <p:grpSp>
            <p:nvGrpSpPr>
              <p:cNvPr id="7646" name="Group 7645"/>
              <p:cNvGrpSpPr/>
              <p:nvPr/>
            </p:nvGrpSpPr>
            <p:grpSpPr>
              <a:xfrm rot="5400000">
                <a:off x="6528000" y="1327955"/>
                <a:ext cx="4800000" cy="4800000"/>
                <a:chOff x="300507" y="995966"/>
                <a:chExt cx="3600000" cy="3600000"/>
              </a:xfrm>
            </p:grpSpPr>
            <p:sp>
              <p:nvSpPr>
                <p:cNvPr id="7653" name="Rectangle 765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54" name="Rectangle 765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5" name="Rectangle 765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6" name="Rectangle 765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7" name="Rectangle 765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8" name="Rectangle 765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9" name="Rectangle 765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47" name="Rectangle 764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8" name="Rectangle 764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9" name="Rectangle 764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0" name="Rectangle 764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1" name="Rectangle 765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2" name="Rectangle 765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1" name="Group 6880"/>
            <p:cNvGrpSpPr/>
            <p:nvPr/>
          </p:nvGrpSpPr>
          <p:grpSpPr>
            <a:xfrm>
              <a:off x="7288580" y="2114591"/>
              <a:ext cx="504000" cy="504000"/>
              <a:chOff x="6528000" y="1327955"/>
              <a:chExt cx="4800000" cy="4800000"/>
            </a:xfrm>
          </p:grpSpPr>
          <p:grpSp>
            <p:nvGrpSpPr>
              <p:cNvPr id="7632" name="Group 7631"/>
              <p:cNvGrpSpPr/>
              <p:nvPr/>
            </p:nvGrpSpPr>
            <p:grpSpPr>
              <a:xfrm rot="5400000">
                <a:off x="6528000" y="1327955"/>
                <a:ext cx="4800000" cy="4800000"/>
                <a:chOff x="300507" y="995966"/>
                <a:chExt cx="3600000" cy="3600000"/>
              </a:xfrm>
            </p:grpSpPr>
            <p:sp>
              <p:nvSpPr>
                <p:cNvPr id="7639" name="Rectangle 763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40" name="Rectangle 763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1" name="Rectangle 764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2" name="Rectangle 764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3" name="Rectangle 764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4" name="Rectangle 764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5" name="Rectangle 764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33" name="Rectangle 763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4" name="Rectangle 763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5" name="Rectangle 763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6" name="Rectangle 763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7" name="Rectangle 763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8" name="Rectangle 763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2" name="Group 6881"/>
            <p:cNvGrpSpPr/>
            <p:nvPr/>
          </p:nvGrpSpPr>
          <p:grpSpPr>
            <a:xfrm>
              <a:off x="1798222" y="2710980"/>
              <a:ext cx="504000" cy="504000"/>
              <a:chOff x="6528000" y="1327955"/>
              <a:chExt cx="4800000" cy="4800000"/>
            </a:xfrm>
          </p:grpSpPr>
          <p:grpSp>
            <p:nvGrpSpPr>
              <p:cNvPr id="7618" name="Group 7617"/>
              <p:cNvGrpSpPr/>
              <p:nvPr/>
            </p:nvGrpSpPr>
            <p:grpSpPr>
              <a:xfrm rot="5400000">
                <a:off x="6528000" y="1327955"/>
                <a:ext cx="4800000" cy="4800000"/>
                <a:chOff x="300507" y="995966"/>
                <a:chExt cx="3600000" cy="3600000"/>
              </a:xfrm>
            </p:grpSpPr>
            <p:sp>
              <p:nvSpPr>
                <p:cNvPr id="7625" name="Rectangle 762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26" name="Rectangle 762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7" name="Rectangle 762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8" name="Rectangle 762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9" name="Rectangle 762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0" name="Rectangle 762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1" name="Rectangle 763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19" name="Rectangle 761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0" name="Rectangle 761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1" name="Rectangle 762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2" name="Rectangle 762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3" name="Rectangle 762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4" name="Rectangle 762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3" name="Group 6882"/>
            <p:cNvGrpSpPr/>
            <p:nvPr/>
          </p:nvGrpSpPr>
          <p:grpSpPr>
            <a:xfrm>
              <a:off x="2408747" y="2710980"/>
              <a:ext cx="504000" cy="504000"/>
              <a:chOff x="6528000" y="1327955"/>
              <a:chExt cx="4800000" cy="4800000"/>
            </a:xfrm>
          </p:grpSpPr>
          <p:grpSp>
            <p:nvGrpSpPr>
              <p:cNvPr id="7604" name="Group 7603"/>
              <p:cNvGrpSpPr/>
              <p:nvPr/>
            </p:nvGrpSpPr>
            <p:grpSpPr>
              <a:xfrm rot="5400000">
                <a:off x="6528000" y="1327955"/>
                <a:ext cx="4800000" cy="4800000"/>
                <a:chOff x="300507" y="995966"/>
                <a:chExt cx="3600000" cy="3600000"/>
              </a:xfrm>
            </p:grpSpPr>
            <p:sp>
              <p:nvSpPr>
                <p:cNvPr id="7611" name="Rectangle 761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12" name="Rectangle 761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3" name="Rectangle 761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4" name="Rectangle 761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5" name="Rectangle 761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6" name="Rectangle 761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7" name="Rectangle 761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05" name="Rectangle 760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6" name="Rectangle 760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7" name="Rectangle 760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8" name="Rectangle 760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9" name="Rectangle 760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0" name="Rectangle 760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4" name="Group 6883"/>
            <p:cNvGrpSpPr/>
            <p:nvPr/>
          </p:nvGrpSpPr>
          <p:grpSpPr>
            <a:xfrm>
              <a:off x="3019272" y="2710980"/>
              <a:ext cx="504000" cy="504000"/>
              <a:chOff x="6528000" y="1327955"/>
              <a:chExt cx="4800000" cy="4800000"/>
            </a:xfrm>
          </p:grpSpPr>
          <p:grpSp>
            <p:nvGrpSpPr>
              <p:cNvPr id="7590" name="Group 7589"/>
              <p:cNvGrpSpPr/>
              <p:nvPr/>
            </p:nvGrpSpPr>
            <p:grpSpPr>
              <a:xfrm rot="5400000">
                <a:off x="6528000" y="1327955"/>
                <a:ext cx="4800000" cy="4800000"/>
                <a:chOff x="300507" y="995966"/>
                <a:chExt cx="3600000" cy="3600000"/>
              </a:xfrm>
            </p:grpSpPr>
            <p:sp>
              <p:nvSpPr>
                <p:cNvPr id="7597" name="Rectangle 759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98" name="Rectangle 759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9" name="Rectangle 759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0" name="Rectangle 759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1" name="Rectangle 760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2" name="Rectangle 760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3" name="Rectangle 760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91" name="Rectangle 759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2" name="Rectangle 759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3" name="Rectangle 759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4" name="Rectangle 759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5" name="Rectangle 759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6" name="Rectangle 759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5" name="Group 6884"/>
            <p:cNvGrpSpPr/>
            <p:nvPr/>
          </p:nvGrpSpPr>
          <p:grpSpPr>
            <a:xfrm>
              <a:off x="3629797" y="2710980"/>
              <a:ext cx="504000" cy="504000"/>
              <a:chOff x="6528000" y="1327955"/>
              <a:chExt cx="4800000" cy="4800000"/>
            </a:xfrm>
          </p:grpSpPr>
          <p:grpSp>
            <p:nvGrpSpPr>
              <p:cNvPr id="7576" name="Group 7575"/>
              <p:cNvGrpSpPr/>
              <p:nvPr/>
            </p:nvGrpSpPr>
            <p:grpSpPr>
              <a:xfrm rot="5400000">
                <a:off x="6528000" y="1327955"/>
                <a:ext cx="4800000" cy="4800000"/>
                <a:chOff x="300507" y="995966"/>
                <a:chExt cx="3600000" cy="3600000"/>
              </a:xfrm>
            </p:grpSpPr>
            <p:sp>
              <p:nvSpPr>
                <p:cNvPr id="7583" name="Rectangle 758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84" name="Rectangle 758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5" name="Rectangle 758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6" name="Rectangle 758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7" name="Rectangle 758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8" name="Rectangle 758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9" name="Rectangle 758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77" name="Rectangle 757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8" name="Rectangle 757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9" name="Rectangle 757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0" name="Rectangle 757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1" name="Rectangle 758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2" name="Rectangle 758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6" name="Group 6885"/>
            <p:cNvGrpSpPr/>
            <p:nvPr/>
          </p:nvGrpSpPr>
          <p:grpSpPr>
            <a:xfrm>
              <a:off x="4235955" y="2710980"/>
              <a:ext cx="504000" cy="504000"/>
              <a:chOff x="6528000" y="1327955"/>
              <a:chExt cx="4800000" cy="4800000"/>
            </a:xfrm>
          </p:grpSpPr>
          <p:grpSp>
            <p:nvGrpSpPr>
              <p:cNvPr id="7562" name="Group 7561"/>
              <p:cNvGrpSpPr/>
              <p:nvPr/>
            </p:nvGrpSpPr>
            <p:grpSpPr>
              <a:xfrm rot="5400000">
                <a:off x="6528000" y="1327955"/>
                <a:ext cx="4800000" cy="4800000"/>
                <a:chOff x="300507" y="995966"/>
                <a:chExt cx="3600000" cy="3600000"/>
              </a:xfrm>
            </p:grpSpPr>
            <p:sp>
              <p:nvSpPr>
                <p:cNvPr id="7569" name="Rectangle 756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70" name="Rectangle 756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1" name="Rectangle 757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2" name="Rectangle 757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3" name="Rectangle 757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4" name="Rectangle 757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5" name="Rectangle 757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63" name="Rectangle 756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4" name="Rectangle 756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5" name="Rectangle 756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6" name="Rectangle 756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7" name="Rectangle 756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8" name="Rectangle 756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7" name="Group 6886"/>
            <p:cNvGrpSpPr/>
            <p:nvPr/>
          </p:nvGrpSpPr>
          <p:grpSpPr>
            <a:xfrm>
              <a:off x="4846480" y="2710980"/>
              <a:ext cx="504000" cy="504000"/>
              <a:chOff x="6528000" y="1327955"/>
              <a:chExt cx="4800000" cy="4800000"/>
            </a:xfrm>
          </p:grpSpPr>
          <p:grpSp>
            <p:nvGrpSpPr>
              <p:cNvPr id="7548" name="Group 7547"/>
              <p:cNvGrpSpPr/>
              <p:nvPr/>
            </p:nvGrpSpPr>
            <p:grpSpPr>
              <a:xfrm rot="5400000">
                <a:off x="6528000" y="1327955"/>
                <a:ext cx="4800000" cy="4800000"/>
                <a:chOff x="300507" y="995966"/>
                <a:chExt cx="3600000" cy="3600000"/>
              </a:xfrm>
            </p:grpSpPr>
            <p:sp>
              <p:nvSpPr>
                <p:cNvPr id="7555" name="Rectangle 755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56" name="Rectangle 755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7" name="Rectangle 755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8" name="Rectangle 755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9" name="Rectangle 755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0" name="Rectangle 755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1" name="Rectangle 756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49" name="Rectangle 754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0" name="Rectangle 754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1" name="Rectangle 755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2" name="Rectangle 755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3" name="Rectangle 755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4" name="Rectangle 755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8" name="Group 6887"/>
            <p:cNvGrpSpPr/>
            <p:nvPr/>
          </p:nvGrpSpPr>
          <p:grpSpPr>
            <a:xfrm>
              <a:off x="5457005" y="2710980"/>
              <a:ext cx="504000" cy="504000"/>
              <a:chOff x="6528000" y="1327955"/>
              <a:chExt cx="4800000" cy="4800000"/>
            </a:xfrm>
          </p:grpSpPr>
          <p:grpSp>
            <p:nvGrpSpPr>
              <p:cNvPr id="7534" name="Group 7533"/>
              <p:cNvGrpSpPr/>
              <p:nvPr/>
            </p:nvGrpSpPr>
            <p:grpSpPr>
              <a:xfrm rot="5400000">
                <a:off x="6528000" y="1327955"/>
                <a:ext cx="4800000" cy="4800000"/>
                <a:chOff x="300507" y="995966"/>
                <a:chExt cx="3600000" cy="3600000"/>
              </a:xfrm>
            </p:grpSpPr>
            <p:sp>
              <p:nvSpPr>
                <p:cNvPr id="7541" name="Rectangle 754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42" name="Rectangle 754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3" name="Rectangle 754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4" name="Rectangle 754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5" name="Rectangle 754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6" name="Rectangle 754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7" name="Rectangle 754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35" name="Rectangle 753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6" name="Rectangle 753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7" name="Rectangle 753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8" name="Rectangle 753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9" name="Rectangle 753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0" name="Rectangle 753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9" name="Group 6888"/>
            <p:cNvGrpSpPr/>
            <p:nvPr/>
          </p:nvGrpSpPr>
          <p:grpSpPr>
            <a:xfrm>
              <a:off x="6067530" y="2710980"/>
              <a:ext cx="504000" cy="504000"/>
              <a:chOff x="6528000" y="1327955"/>
              <a:chExt cx="4800000" cy="4800000"/>
            </a:xfrm>
          </p:grpSpPr>
          <p:grpSp>
            <p:nvGrpSpPr>
              <p:cNvPr id="7520" name="Group 7519"/>
              <p:cNvGrpSpPr/>
              <p:nvPr/>
            </p:nvGrpSpPr>
            <p:grpSpPr>
              <a:xfrm rot="5400000">
                <a:off x="6528000" y="1327955"/>
                <a:ext cx="4800000" cy="4800000"/>
                <a:chOff x="300507" y="995966"/>
                <a:chExt cx="3600000" cy="3600000"/>
              </a:xfrm>
            </p:grpSpPr>
            <p:sp>
              <p:nvSpPr>
                <p:cNvPr id="7527" name="Rectangle 752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28" name="Rectangle 752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9" name="Rectangle 752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0" name="Rectangle 752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1" name="Rectangle 753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2" name="Rectangle 753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3" name="Rectangle 753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21" name="Rectangle 752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2" name="Rectangle 752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3" name="Rectangle 752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4" name="Rectangle 752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5" name="Rectangle 752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6" name="Rectangle 752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0" name="Group 6889"/>
            <p:cNvGrpSpPr/>
            <p:nvPr/>
          </p:nvGrpSpPr>
          <p:grpSpPr>
            <a:xfrm>
              <a:off x="6678055" y="2710980"/>
              <a:ext cx="504000" cy="504000"/>
              <a:chOff x="6528000" y="1327955"/>
              <a:chExt cx="4800000" cy="4800000"/>
            </a:xfrm>
          </p:grpSpPr>
          <p:grpSp>
            <p:nvGrpSpPr>
              <p:cNvPr id="7506" name="Group 7505"/>
              <p:cNvGrpSpPr/>
              <p:nvPr/>
            </p:nvGrpSpPr>
            <p:grpSpPr>
              <a:xfrm rot="5400000">
                <a:off x="6528000" y="1327955"/>
                <a:ext cx="4800000" cy="4800000"/>
                <a:chOff x="300507" y="995966"/>
                <a:chExt cx="3600000" cy="3600000"/>
              </a:xfrm>
            </p:grpSpPr>
            <p:sp>
              <p:nvSpPr>
                <p:cNvPr id="7513" name="Rectangle 751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14" name="Rectangle 751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5" name="Rectangle 751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6" name="Rectangle 751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7" name="Rectangle 751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8" name="Rectangle 751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9" name="Rectangle 751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07" name="Rectangle 750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8" name="Rectangle 750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9" name="Rectangle 750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0" name="Rectangle 750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1" name="Rectangle 751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2" name="Rectangle 751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1" name="Group 6890"/>
            <p:cNvGrpSpPr/>
            <p:nvPr/>
          </p:nvGrpSpPr>
          <p:grpSpPr>
            <a:xfrm>
              <a:off x="7288580" y="2710980"/>
              <a:ext cx="504000" cy="504000"/>
              <a:chOff x="6528000" y="1327955"/>
              <a:chExt cx="4800000" cy="4800000"/>
            </a:xfrm>
          </p:grpSpPr>
          <p:grpSp>
            <p:nvGrpSpPr>
              <p:cNvPr id="7492" name="Group 7491"/>
              <p:cNvGrpSpPr/>
              <p:nvPr/>
            </p:nvGrpSpPr>
            <p:grpSpPr>
              <a:xfrm rot="5400000">
                <a:off x="6528000" y="1327955"/>
                <a:ext cx="4800000" cy="4800000"/>
                <a:chOff x="300507" y="995966"/>
                <a:chExt cx="3600000" cy="3600000"/>
              </a:xfrm>
            </p:grpSpPr>
            <p:sp>
              <p:nvSpPr>
                <p:cNvPr id="7499" name="Rectangle 749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00" name="Rectangle 749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1" name="Rectangle 750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2" name="Rectangle 750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3" name="Rectangle 750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4" name="Rectangle 750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5" name="Rectangle 750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93" name="Rectangle 749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4" name="Rectangle 749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5" name="Rectangle 749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6" name="Rectangle 749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7" name="Rectangle 749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8" name="Rectangle 749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2" name="Group 6891"/>
            <p:cNvGrpSpPr/>
            <p:nvPr/>
          </p:nvGrpSpPr>
          <p:grpSpPr>
            <a:xfrm>
              <a:off x="1798222" y="3310853"/>
              <a:ext cx="504000" cy="504000"/>
              <a:chOff x="6528000" y="1327955"/>
              <a:chExt cx="4800000" cy="4800000"/>
            </a:xfrm>
          </p:grpSpPr>
          <p:grpSp>
            <p:nvGrpSpPr>
              <p:cNvPr id="7478" name="Group 7477"/>
              <p:cNvGrpSpPr/>
              <p:nvPr/>
            </p:nvGrpSpPr>
            <p:grpSpPr>
              <a:xfrm rot="5400000">
                <a:off x="6528000" y="1327955"/>
                <a:ext cx="4800000" cy="4800000"/>
                <a:chOff x="300507" y="995966"/>
                <a:chExt cx="3600000" cy="3600000"/>
              </a:xfrm>
            </p:grpSpPr>
            <p:sp>
              <p:nvSpPr>
                <p:cNvPr id="7485" name="Rectangle 748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86" name="Rectangle 748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7" name="Rectangle 748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8" name="Rectangle 748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9" name="Rectangle 748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0" name="Rectangle 748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1" name="Rectangle 749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79" name="Rectangle 747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0" name="Rectangle 747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1" name="Rectangle 748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2" name="Rectangle 748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3" name="Rectangle 748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4" name="Rectangle 748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3" name="Group 6892"/>
            <p:cNvGrpSpPr/>
            <p:nvPr/>
          </p:nvGrpSpPr>
          <p:grpSpPr>
            <a:xfrm>
              <a:off x="2408747" y="3310853"/>
              <a:ext cx="504000" cy="504000"/>
              <a:chOff x="6528000" y="1327955"/>
              <a:chExt cx="4800000" cy="4800000"/>
            </a:xfrm>
          </p:grpSpPr>
          <p:grpSp>
            <p:nvGrpSpPr>
              <p:cNvPr id="7464" name="Group 7463"/>
              <p:cNvGrpSpPr/>
              <p:nvPr/>
            </p:nvGrpSpPr>
            <p:grpSpPr>
              <a:xfrm rot="5400000">
                <a:off x="6528000" y="1327955"/>
                <a:ext cx="4800000" cy="4800000"/>
                <a:chOff x="300507" y="995966"/>
                <a:chExt cx="3600000" cy="3600000"/>
              </a:xfrm>
            </p:grpSpPr>
            <p:sp>
              <p:nvSpPr>
                <p:cNvPr id="7471" name="Rectangle 747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72" name="Rectangle 747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3" name="Rectangle 747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4" name="Rectangle 747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5" name="Rectangle 747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6" name="Rectangle 747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7" name="Rectangle 747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65" name="Rectangle 746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6" name="Rectangle 746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7" name="Rectangle 746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8" name="Rectangle 746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9" name="Rectangle 746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0" name="Rectangle 746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4" name="Group 6893"/>
            <p:cNvGrpSpPr/>
            <p:nvPr/>
          </p:nvGrpSpPr>
          <p:grpSpPr>
            <a:xfrm>
              <a:off x="3019272" y="3310853"/>
              <a:ext cx="504000" cy="504000"/>
              <a:chOff x="6528000" y="1327955"/>
              <a:chExt cx="4800000" cy="4800000"/>
            </a:xfrm>
          </p:grpSpPr>
          <p:grpSp>
            <p:nvGrpSpPr>
              <p:cNvPr id="7450" name="Group 7449"/>
              <p:cNvGrpSpPr/>
              <p:nvPr/>
            </p:nvGrpSpPr>
            <p:grpSpPr>
              <a:xfrm rot="5400000">
                <a:off x="6528000" y="1327955"/>
                <a:ext cx="4800000" cy="4800000"/>
                <a:chOff x="300507" y="995966"/>
                <a:chExt cx="3600000" cy="3600000"/>
              </a:xfrm>
            </p:grpSpPr>
            <p:sp>
              <p:nvSpPr>
                <p:cNvPr id="7457" name="Rectangle 745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58" name="Rectangle 745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9" name="Rectangle 745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0" name="Rectangle 745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1" name="Rectangle 746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2" name="Rectangle 746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3" name="Rectangle 746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51" name="Rectangle 745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2" name="Rectangle 745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3" name="Rectangle 745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4" name="Rectangle 745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5" name="Rectangle 745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6" name="Rectangle 745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5" name="Group 6894"/>
            <p:cNvGrpSpPr/>
            <p:nvPr/>
          </p:nvGrpSpPr>
          <p:grpSpPr>
            <a:xfrm>
              <a:off x="3629797" y="3310853"/>
              <a:ext cx="504000" cy="504000"/>
              <a:chOff x="6528000" y="1327955"/>
              <a:chExt cx="4800000" cy="4800000"/>
            </a:xfrm>
          </p:grpSpPr>
          <p:grpSp>
            <p:nvGrpSpPr>
              <p:cNvPr id="7436" name="Group 7435"/>
              <p:cNvGrpSpPr/>
              <p:nvPr/>
            </p:nvGrpSpPr>
            <p:grpSpPr>
              <a:xfrm rot="5400000">
                <a:off x="6528000" y="1327955"/>
                <a:ext cx="4800000" cy="4800000"/>
                <a:chOff x="300507" y="995966"/>
                <a:chExt cx="3600000" cy="3600000"/>
              </a:xfrm>
            </p:grpSpPr>
            <p:sp>
              <p:nvSpPr>
                <p:cNvPr id="7443" name="Rectangle 744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44" name="Rectangle 744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5" name="Rectangle 744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6" name="Rectangle 744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7" name="Rectangle 744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8" name="Rectangle 744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9" name="Rectangle 744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37" name="Rectangle 743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8" name="Rectangle 743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9" name="Rectangle 743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0" name="Rectangle 743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1" name="Rectangle 744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2" name="Rectangle 744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6" name="Group 6895"/>
            <p:cNvGrpSpPr/>
            <p:nvPr/>
          </p:nvGrpSpPr>
          <p:grpSpPr>
            <a:xfrm>
              <a:off x="4235955" y="3310853"/>
              <a:ext cx="504000" cy="504000"/>
              <a:chOff x="6528000" y="1327955"/>
              <a:chExt cx="4800000" cy="4800000"/>
            </a:xfrm>
          </p:grpSpPr>
          <p:grpSp>
            <p:nvGrpSpPr>
              <p:cNvPr id="7422" name="Group 7421"/>
              <p:cNvGrpSpPr/>
              <p:nvPr/>
            </p:nvGrpSpPr>
            <p:grpSpPr>
              <a:xfrm rot="5400000">
                <a:off x="6528000" y="1327955"/>
                <a:ext cx="4800000" cy="4800000"/>
                <a:chOff x="300507" y="995966"/>
                <a:chExt cx="3600000" cy="3600000"/>
              </a:xfrm>
            </p:grpSpPr>
            <p:sp>
              <p:nvSpPr>
                <p:cNvPr id="7429" name="Rectangle 742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30" name="Rectangle 742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1" name="Rectangle 743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2" name="Rectangle 743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3" name="Rectangle 743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4" name="Rectangle 743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5" name="Rectangle 743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23" name="Rectangle 742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4" name="Rectangle 742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5" name="Rectangle 742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6" name="Rectangle 742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7" name="Rectangle 742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8" name="Rectangle 742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7" name="Group 6896"/>
            <p:cNvGrpSpPr/>
            <p:nvPr/>
          </p:nvGrpSpPr>
          <p:grpSpPr>
            <a:xfrm>
              <a:off x="4846480" y="3310853"/>
              <a:ext cx="504000" cy="504000"/>
              <a:chOff x="6528000" y="1327955"/>
              <a:chExt cx="4800000" cy="4800000"/>
            </a:xfrm>
          </p:grpSpPr>
          <p:grpSp>
            <p:nvGrpSpPr>
              <p:cNvPr id="7408" name="Group 7407"/>
              <p:cNvGrpSpPr/>
              <p:nvPr/>
            </p:nvGrpSpPr>
            <p:grpSpPr>
              <a:xfrm rot="5400000">
                <a:off x="6528000" y="1327955"/>
                <a:ext cx="4800000" cy="4800000"/>
                <a:chOff x="300507" y="995966"/>
                <a:chExt cx="3600000" cy="3600000"/>
              </a:xfrm>
            </p:grpSpPr>
            <p:sp>
              <p:nvSpPr>
                <p:cNvPr id="7415" name="Rectangle 741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16" name="Rectangle 741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7" name="Rectangle 741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8" name="Rectangle 741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9" name="Rectangle 741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0" name="Rectangle 741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1" name="Rectangle 742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09" name="Rectangle 740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0" name="Rectangle 740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1" name="Rectangle 741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2" name="Rectangle 741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3" name="Rectangle 741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4" name="Rectangle 741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8" name="Group 6897"/>
            <p:cNvGrpSpPr/>
            <p:nvPr/>
          </p:nvGrpSpPr>
          <p:grpSpPr>
            <a:xfrm>
              <a:off x="5457005" y="3310853"/>
              <a:ext cx="504000" cy="504000"/>
              <a:chOff x="6528000" y="1327955"/>
              <a:chExt cx="4800000" cy="4800000"/>
            </a:xfrm>
          </p:grpSpPr>
          <p:grpSp>
            <p:nvGrpSpPr>
              <p:cNvPr id="7394" name="Group 7393"/>
              <p:cNvGrpSpPr/>
              <p:nvPr/>
            </p:nvGrpSpPr>
            <p:grpSpPr>
              <a:xfrm rot="5400000">
                <a:off x="6528000" y="1327955"/>
                <a:ext cx="4800000" cy="4800000"/>
                <a:chOff x="300507" y="995966"/>
                <a:chExt cx="3600000" cy="3600000"/>
              </a:xfrm>
            </p:grpSpPr>
            <p:sp>
              <p:nvSpPr>
                <p:cNvPr id="7401" name="Rectangle 740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02" name="Rectangle 740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3" name="Rectangle 740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4" name="Rectangle 740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5" name="Rectangle 740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6" name="Rectangle 740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7" name="Rectangle 740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95" name="Rectangle 739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6" name="Rectangle 739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7" name="Rectangle 739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8" name="Rectangle 739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9" name="Rectangle 739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0" name="Rectangle 739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9" name="Group 6898"/>
            <p:cNvGrpSpPr/>
            <p:nvPr/>
          </p:nvGrpSpPr>
          <p:grpSpPr>
            <a:xfrm>
              <a:off x="6067530" y="3310853"/>
              <a:ext cx="504000" cy="504000"/>
              <a:chOff x="6528000" y="1327955"/>
              <a:chExt cx="4800000" cy="4800000"/>
            </a:xfrm>
          </p:grpSpPr>
          <p:grpSp>
            <p:nvGrpSpPr>
              <p:cNvPr id="7380" name="Group 7379"/>
              <p:cNvGrpSpPr/>
              <p:nvPr/>
            </p:nvGrpSpPr>
            <p:grpSpPr>
              <a:xfrm rot="5400000">
                <a:off x="6528000" y="1327955"/>
                <a:ext cx="4800000" cy="4800000"/>
                <a:chOff x="300507" y="995966"/>
                <a:chExt cx="3600000" cy="3600000"/>
              </a:xfrm>
            </p:grpSpPr>
            <p:sp>
              <p:nvSpPr>
                <p:cNvPr id="7387" name="Rectangle 738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88" name="Rectangle 738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9" name="Rectangle 738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0" name="Rectangle 738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1" name="Rectangle 739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2" name="Rectangle 739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3" name="Rectangle 739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81" name="Rectangle 738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2" name="Rectangle 738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3" name="Rectangle 738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4" name="Rectangle 738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5" name="Rectangle 738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6" name="Rectangle 738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0" name="Group 6899"/>
            <p:cNvGrpSpPr/>
            <p:nvPr/>
          </p:nvGrpSpPr>
          <p:grpSpPr>
            <a:xfrm>
              <a:off x="6678055" y="3310853"/>
              <a:ext cx="504000" cy="504000"/>
              <a:chOff x="6528000" y="1327955"/>
              <a:chExt cx="4800000" cy="4800000"/>
            </a:xfrm>
          </p:grpSpPr>
          <p:grpSp>
            <p:nvGrpSpPr>
              <p:cNvPr id="7366" name="Group 7365"/>
              <p:cNvGrpSpPr/>
              <p:nvPr/>
            </p:nvGrpSpPr>
            <p:grpSpPr>
              <a:xfrm rot="5400000">
                <a:off x="6528000" y="1327955"/>
                <a:ext cx="4800000" cy="4800000"/>
                <a:chOff x="300507" y="995966"/>
                <a:chExt cx="3600000" cy="3600000"/>
              </a:xfrm>
            </p:grpSpPr>
            <p:sp>
              <p:nvSpPr>
                <p:cNvPr id="7373" name="Rectangle 737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74" name="Rectangle 737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5" name="Rectangle 737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6" name="Rectangle 737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7" name="Rectangle 737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8" name="Rectangle 737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9" name="Rectangle 737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67" name="Rectangle 736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8" name="Rectangle 736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9" name="Rectangle 736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0" name="Rectangle 736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1" name="Rectangle 737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2" name="Rectangle 737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1" name="Group 6900"/>
            <p:cNvGrpSpPr/>
            <p:nvPr/>
          </p:nvGrpSpPr>
          <p:grpSpPr>
            <a:xfrm>
              <a:off x="7288580" y="3310853"/>
              <a:ext cx="504000" cy="504000"/>
              <a:chOff x="6528000" y="1327955"/>
              <a:chExt cx="4800000" cy="4800000"/>
            </a:xfrm>
          </p:grpSpPr>
          <p:grpSp>
            <p:nvGrpSpPr>
              <p:cNvPr id="7352" name="Group 7351"/>
              <p:cNvGrpSpPr/>
              <p:nvPr/>
            </p:nvGrpSpPr>
            <p:grpSpPr>
              <a:xfrm rot="5400000">
                <a:off x="6528000" y="1327955"/>
                <a:ext cx="4800000" cy="4800000"/>
                <a:chOff x="300507" y="995966"/>
                <a:chExt cx="3600000" cy="3600000"/>
              </a:xfrm>
            </p:grpSpPr>
            <p:sp>
              <p:nvSpPr>
                <p:cNvPr id="7359" name="Rectangle 735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60" name="Rectangle 735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1" name="Rectangle 736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2" name="Rectangle 736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3" name="Rectangle 736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4" name="Rectangle 736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5" name="Rectangle 736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53" name="Rectangle 735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4" name="Rectangle 735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5" name="Rectangle 735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6" name="Rectangle 735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7" name="Rectangle 735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8" name="Rectangle 735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2" name="Group 6901"/>
            <p:cNvGrpSpPr/>
            <p:nvPr/>
          </p:nvGrpSpPr>
          <p:grpSpPr>
            <a:xfrm>
              <a:off x="1798222" y="3907242"/>
              <a:ext cx="504000" cy="504000"/>
              <a:chOff x="6528000" y="1327955"/>
              <a:chExt cx="4800000" cy="4800000"/>
            </a:xfrm>
          </p:grpSpPr>
          <p:grpSp>
            <p:nvGrpSpPr>
              <p:cNvPr id="7338" name="Group 7337"/>
              <p:cNvGrpSpPr/>
              <p:nvPr/>
            </p:nvGrpSpPr>
            <p:grpSpPr>
              <a:xfrm rot="5400000">
                <a:off x="6528000" y="1327955"/>
                <a:ext cx="4800000" cy="4800000"/>
                <a:chOff x="300507" y="995966"/>
                <a:chExt cx="3600000" cy="3600000"/>
              </a:xfrm>
            </p:grpSpPr>
            <p:sp>
              <p:nvSpPr>
                <p:cNvPr id="7345" name="Rectangle 734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46" name="Rectangle 734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7" name="Rectangle 734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8" name="Rectangle 734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9" name="Rectangle 734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0" name="Rectangle 734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1" name="Rectangle 735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39" name="Rectangle 733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0" name="Rectangle 733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1" name="Rectangle 734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2" name="Rectangle 734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3" name="Rectangle 734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4" name="Rectangle 734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3" name="Group 6902"/>
            <p:cNvGrpSpPr/>
            <p:nvPr/>
          </p:nvGrpSpPr>
          <p:grpSpPr>
            <a:xfrm>
              <a:off x="2408747" y="3907242"/>
              <a:ext cx="504000" cy="504000"/>
              <a:chOff x="6528000" y="1327955"/>
              <a:chExt cx="4800000" cy="4800000"/>
            </a:xfrm>
          </p:grpSpPr>
          <p:grpSp>
            <p:nvGrpSpPr>
              <p:cNvPr id="7324" name="Group 7323"/>
              <p:cNvGrpSpPr/>
              <p:nvPr/>
            </p:nvGrpSpPr>
            <p:grpSpPr>
              <a:xfrm rot="5400000">
                <a:off x="6528000" y="1327955"/>
                <a:ext cx="4800000" cy="4800000"/>
                <a:chOff x="300507" y="995966"/>
                <a:chExt cx="3600000" cy="3600000"/>
              </a:xfrm>
            </p:grpSpPr>
            <p:sp>
              <p:nvSpPr>
                <p:cNvPr id="7331" name="Rectangle 733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32" name="Rectangle 733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3" name="Rectangle 733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4" name="Rectangle 733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5" name="Rectangle 733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6" name="Rectangle 733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7" name="Rectangle 733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25" name="Rectangle 732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6" name="Rectangle 732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7" name="Rectangle 732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8" name="Rectangle 732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9" name="Rectangle 732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0" name="Rectangle 732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4" name="Group 6903"/>
            <p:cNvGrpSpPr/>
            <p:nvPr/>
          </p:nvGrpSpPr>
          <p:grpSpPr>
            <a:xfrm>
              <a:off x="3019272" y="3907242"/>
              <a:ext cx="504000" cy="504000"/>
              <a:chOff x="6528000" y="1327955"/>
              <a:chExt cx="4800000" cy="4800000"/>
            </a:xfrm>
          </p:grpSpPr>
          <p:grpSp>
            <p:nvGrpSpPr>
              <p:cNvPr id="7310" name="Group 7309"/>
              <p:cNvGrpSpPr/>
              <p:nvPr/>
            </p:nvGrpSpPr>
            <p:grpSpPr>
              <a:xfrm rot="5400000">
                <a:off x="6528000" y="1327955"/>
                <a:ext cx="4800000" cy="4800000"/>
                <a:chOff x="300507" y="995966"/>
                <a:chExt cx="3600000" cy="3600000"/>
              </a:xfrm>
            </p:grpSpPr>
            <p:sp>
              <p:nvSpPr>
                <p:cNvPr id="7317" name="Rectangle 731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18" name="Rectangle 731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9" name="Rectangle 731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0" name="Rectangle 731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1" name="Rectangle 732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2" name="Rectangle 732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3" name="Rectangle 732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11" name="Rectangle 731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2" name="Rectangle 731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3" name="Rectangle 731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4" name="Rectangle 731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5" name="Rectangle 731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6" name="Rectangle 731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5" name="Group 6904"/>
            <p:cNvGrpSpPr/>
            <p:nvPr/>
          </p:nvGrpSpPr>
          <p:grpSpPr>
            <a:xfrm>
              <a:off x="3629797" y="3907242"/>
              <a:ext cx="504000" cy="504000"/>
              <a:chOff x="6528000" y="1327955"/>
              <a:chExt cx="4800000" cy="4800000"/>
            </a:xfrm>
          </p:grpSpPr>
          <p:grpSp>
            <p:nvGrpSpPr>
              <p:cNvPr id="7296" name="Group 7295"/>
              <p:cNvGrpSpPr/>
              <p:nvPr/>
            </p:nvGrpSpPr>
            <p:grpSpPr>
              <a:xfrm rot="5400000">
                <a:off x="6528000" y="1327955"/>
                <a:ext cx="4800000" cy="4800000"/>
                <a:chOff x="300507" y="995966"/>
                <a:chExt cx="3600000" cy="3600000"/>
              </a:xfrm>
            </p:grpSpPr>
            <p:sp>
              <p:nvSpPr>
                <p:cNvPr id="7303" name="Rectangle 730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04" name="Rectangle 730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5" name="Rectangle 730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6" name="Rectangle 730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7" name="Rectangle 730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8" name="Rectangle 730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9" name="Rectangle 730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97" name="Rectangle 729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8" name="Rectangle 729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9" name="Rectangle 729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0" name="Rectangle 729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1" name="Rectangle 730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2" name="Rectangle 730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6" name="Group 6905"/>
            <p:cNvGrpSpPr/>
            <p:nvPr/>
          </p:nvGrpSpPr>
          <p:grpSpPr>
            <a:xfrm>
              <a:off x="4235955" y="3907242"/>
              <a:ext cx="504000" cy="504000"/>
              <a:chOff x="6528000" y="1327955"/>
              <a:chExt cx="4800000" cy="4800000"/>
            </a:xfrm>
          </p:grpSpPr>
          <p:grpSp>
            <p:nvGrpSpPr>
              <p:cNvPr id="7282" name="Group 7281"/>
              <p:cNvGrpSpPr/>
              <p:nvPr/>
            </p:nvGrpSpPr>
            <p:grpSpPr>
              <a:xfrm rot="5400000">
                <a:off x="6528000" y="1327955"/>
                <a:ext cx="4800000" cy="4800000"/>
                <a:chOff x="300507" y="995966"/>
                <a:chExt cx="3600000" cy="3600000"/>
              </a:xfrm>
            </p:grpSpPr>
            <p:sp>
              <p:nvSpPr>
                <p:cNvPr id="7289" name="Rectangle 728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90" name="Rectangle 728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1" name="Rectangle 729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2" name="Rectangle 729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3" name="Rectangle 729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4" name="Rectangle 729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5" name="Rectangle 729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83" name="Rectangle 728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4" name="Rectangle 728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5" name="Rectangle 728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6" name="Rectangle 728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7" name="Rectangle 728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8" name="Rectangle 728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7" name="Group 6906"/>
            <p:cNvGrpSpPr/>
            <p:nvPr/>
          </p:nvGrpSpPr>
          <p:grpSpPr>
            <a:xfrm>
              <a:off x="4846480" y="3907242"/>
              <a:ext cx="504000" cy="504000"/>
              <a:chOff x="6528000" y="1327955"/>
              <a:chExt cx="4800000" cy="4800000"/>
            </a:xfrm>
          </p:grpSpPr>
          <p:grpSp>
            <p:nvGrpSpPr>
              <p:cNvPr id="7268" name="Group 7267"/>
              <p:cNvGrpSpPr/>
              <p:nvPr/>
            </p:nvGrpSpPr>
            <p:grpSpPr>
              <a:xfrm rot="5400000">
                <a:off x="6528000" y="1327955"/>
                <a:ext cx="4800000" cy="4800000"/>
                <a:chOff x="300507" y="995966"/>
                <a:chExt cx="3600000" cy="3600000"/>
              </a:xfrm>
            </p:grpSpPr>
            <p:sp>
              <p:nvSpPr>
                <p:cNvPr id="7275" name="Rectangle 727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76" name="Rectangle 727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7" name="Rectangle 727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8" name="Rectangle 727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9" name="Rectangle 727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0" name="Rectangle 727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1" name="Rectangle 728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69" name="Rectangle 726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0" name="Rectangle 726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1" name="Rectangle 727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2" name="Rectangle 727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3" name="Rectangle 727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4" name="Rectangle 727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8" name="Group 6907"/>
            <p:cNvGrpSpPr/>
            <p:nvPr/>
          </p:nvGrpSpPr>
          <p:grpSpPr>
            <a:xfrm>
              <a:off x="5457005" y="3907242"/>
              <a:ext cx="504000" cy="504000"/>
              <a:chOff x="6528000" y="1327955"/>
              <a:chExt cx="4800000" cy="4800000"/>
            </a:xfrm>
          </p:grpSpPr>
          <p:grpSp>
            <p:nvGrpSpPr>
              <p:cNvPr id="7254" name="Group 7253"/>
              <p:cNvGrpSpPr/>
              <p:nvPr/>
            </p:nvGrpSpPr>
            <p:grpSpPr>
              <a:xfrm rot="5400000">
                <a:off x="6528000" y="1327955"/>
                <a:ext cx="4800000" cy="4800000"/>
                <a:chOff x="300507" y="995966"/>
                <a:chExt cx="3600000" cy="3600000"/>
              </a:xfrm>
            </p:grpSpPr>
            <p:sp>
              <p:nvSpPr>
                <p:cNvPr id="7261" name="Rectangle 726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62" name="Rectangle 726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3" name="Rectangle 726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4" name="Rectangle 726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5" name="Rectangle 726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6" name="Rectangle 726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7" name="Rectangle 726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55" name="Rectangle 725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6" name="Rectangle 725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7" name="Rectangle 725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8" name="Rectangle 725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9" name="Rectangle 725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0" name="Rectangle 725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9" name="Group 6908"/>
            <p:cNvGrpSpPr/>
            <p:nvPr/>
          </p:nvGrpSpPr>
          <p:grpSpPr>
            <a:xfrm>
              <a:off x="6067530" y="3907242"/>
              <a:ext cx="504000" cy="504000"/>
              <a:chOff x="6528000" y="1327955"/>
              <a:chExt cx="4800000" cy="4800000"/>
            </a:xfrm>
          </p:grpSpPr>
          <p:grpSp>
            <p:nvGrpSpPr>
              <p:cNvPr id="7240" name="Group 7239"/>
              <p:cNvGrpSpPr/>
              <p:nvPr/>
            </p:nvGrpSpPr>
            <p:grpSpPr>
              <a:xfrm rot="5400000">
                <a:off x="6528000" y="1327955"/>
                <a:ext cx="4800000" cy="4800000"/>
                <a:chOff x="300507" y="995966"/>
                <a:chExt cx="3600000" cy="3600000"/>
              </a:xfrm>
            </p:grpSpPr>
            <p:sp>
              <p:nvSpPr>
                <p:cNvPr id="7247" name="Rectangle 724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48" name="Rectangle 724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9" name="Rectangle 724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0" name="Rectangle 724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1" name="Rectangle 725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2" name="Rectangle 725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3" name="Rectangle 725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41" name="Rectangle 724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2" name="Rectangle 724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3" name="Rectangle 724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4" name="Rectangle 724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5" name="Rectangle 724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6" name="Rectangle 724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0" name="Group 6909"/>
            <p:cNvGrpSpPr/>
            <p:nvPr/>
          </p:nvGrpSpPr>
          <p:grpSpPr>
            <a:xfrm>
              <a:off x="6678055" y="3907242"/>
              <a:ext cx="504000" cy="504000"/>
              <a:chOff x="6528000" y="1327955"/>
              <a:chExt cx="4800000" cy="4800000"/>
            </a:xfrm>
          </p:grpSpPr>
          <p:grpSp>
            <p:nvGrpSpPr>
              <p:cNvPr id="7226" name="Group 7225"/>
              <p:cNvGrpSpPr/>
              <p:nvPr/>
            </p:nvGrpSpPr>
            <p:grpSpPr>
              <a:xfrm rot="5400000">
                <a:off x="6528000" y="1327955"/>
                <a:ext cx="4800000" cy="4800000"/>
                <a:chOff x="300507" y="995966"/>
                <a:chExt cx="3600000" cy="3600000"/>
              </a:xfrm>
            </p:grpSpPr>
            <p:sp>
              <p:nvSpPr>
                <p:cNvPr id="7233" name="Rectangle 723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34" name="Rectangle 723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5" name="Rectangle 723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6" name="Rectangle 723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7" name="Rectangle 723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8" name="Rectangle 723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9" name="Rectangle 723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27" name="Rectangle 722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8" name="Rectangle 722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9" name="Rectangle 722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0" name="Rectangle 722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1" name="Rectangle 723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2" name="Rectangle 723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1" name="Group 6910"/>
            <p:cNvGrpSpPr/>
            <p:nvPr/>
          </p:nvGrpSpPr>
          <p:grpSpPr>
            <a:xfrm>
              <a:off x="7288580" y="3907242"/>
              <a:ext cx="504000" cy="504000"/>
              <a:chOff x="6528000" y="1327955"/>
              <a:chExt cx="4800000" cy="4800000"/>
            </a:xfrm>
          </p:grpSpPr>
          <p:grpSp>
            <p:nvGrpSpPr>
              <p:cNvPr id="7212" name="Group 7211"/>
              <p:cNvGrpSpPr/>
              <p:nvPr/>
            </p:nvGrpSpPr>
            <p:grpSpPr>
              <a:xfrm rot="5400000">
                <a:off x="6528000" y="1327955"/>
                <a:ext cx="4800000" cy="4800000"/>
                <a:chOff x="300507" y="995966"/>
                <a:chExt cx="3600000" cy="3600000"/>
              </a:xfrm>
            </p:grpSpPr>
            <p:sp>
              <p:nvSpPr>
                <p:cNvPr id="7219" name="Rectangle 721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20" name="Rectangle 721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1" name="Rectangle 722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2" name="Rectangle 722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3" name="Rectangle 722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4" name="Rectangle 722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5" name="Rectangle 722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13" name="Rectangle 721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4" name="Rectangle 721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5" name="Rectangle 721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6" name="Rectangle 721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7" name="Rectangle 721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8" name="Rectangle 721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2" name="Group 6911"/>
            <p:cNvGrpSpPr/>
            <p:nvPr/>
          </p:nvGrpSpPr>
          <p:grpSpPr>
            <a:xfrm>
              <a:off x="1798222" y="4503630"/>
              <a:ext cx="504000" cy="504000"/>
              <a:chOff x="6528000" y="1327955"/>
              <a:chExt cx="4800000" cy="4800000"/>
            </a:xfrm>
          </p:grpSpPr>
          <p:grpSp>
            <p:nvGrpSpPr>
              <p:cNvPr id="7198" name="Group 7197"/>
              <p:cNvGrpSpPr/>
              <p:nvPr/>
            </p:nvGrpSpPr>
            <p:grpSpPr>
              <a:xfrm rot="5400000">
                <a:off x="6528000" y="1327955"/>
                <a:ext cx="4800000" cy="4800000"/>
                <a:chOff x="300507" y="995966"/>
                <a:chExt cx="3600000" cy="3600000"/>
              </a:xfrm>
            </p:grpSpPr>
            <p:sp>
              <p:nvSpPr>
                <p:cNvPr id="7205" name="Rectangle 720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06" name="Rectangle 720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7" name="Rectangle 720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8" name="Rectangle 720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9" name="Rectangle 720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0" name="Rectangle 720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1" name="Rectangle 721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99" name="Rectangle 719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0" name="Rectangle 719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1" name="Rectangle 720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2" name="Rectangle 720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3" name="Rectangle 720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4" name="Rectangle 720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3" name="Group 6912"/>
            <p:cNvGrpSpPr/>
            <p:nvPr/>
          </p:nvGrpSpPr>
          <p:grpSpPr>
            <a:xfrm>
              <a:off x="2408747" y="4503630"/>
              <a:ext cx="504000" cy="504000"/>
              <a:chOff x="6528000" y="1327955"/>
              <a:chExt cx="4800000" cy="4800000"/>
            </a:xfrm>
          </p:grpSpPr>
          <p:grpSp>
            <p:nvGrpSpPr>
              <p:cNvPr id="7184" name="Group 7183"/>
              <p:cNvGrpSpPr/>
              <p:nvPr/>
            </p:nvGrpSpPr>
            <p:grpSpPr>
              <a:xfrm rot="5400000">
                <a:off x="6528000" y="1327955"/>
                <a:ext cx="4800000" cy="4800000"/>
                <a:chOff x="300507" y="995966"/>
                <a:chExt cx="3600000" cy="3600000"/>
              </a:xfrm>
            </p:grpSpPr>
            <p:sp>
              <p:nvSpPr>
                <p:cNvPr id="7191" name="Rectangle 719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92" name="Rectangle 719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3" name="Rectangle 719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4" name="Rectangle 719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5" name="Rectangle 719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6" name="Rectangle 719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7" name="Rectangle 719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85" name="Rectangle 718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6" name="Rectangle 718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7" name="Rectangle 718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8" name="Rectangle 718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9" name="Rectangle 718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0" name="Rectangle 718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4" name="Group 6913"/>
            <p:cNvGrpSpPr/>
            <p:nvPr/>
          </p:nvGrpSpPr>
          <p:grpSpPr>
            <a:xfrm>
              <a:off x="3019272" y="4503630"/>
              <a:ext cx="504000" cy="504000"/>
              <a:chOff x="6528000" y="1327955"/>
              <a:chExt cx="4800000" cy="4800000"/>
            </a:xfrm>
          </p:grpSpPr>
          <p:grpSp>
            <p:nvGrpSpPr>
              <p:cNvPr id="7170" name="Group 7169"/>
              <p:cNvGrpSpPr/>
              <p:nvPr/>
            </p:nvGrpSpPr>
            <p:grpSpPr>
              <a:xfrm rot="5400000">
                <a:off x="6528000" y="1327955"/>
                <a:ext cx="4800000" cy="4800000"/>
                <a:chOff x="300507" y="995966"/>
                <a:chExt cx="3600000" cy="3600000"/>
              </a:xfrm>
            </p:grpSpPr>
            <p:sp>
              <p:nvSpPr>
                <p:cNvPr id="7177" name="Rectangle 717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78" name="Rectangle 717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9" name="Rectangle 717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0" name="Rectangle 717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1" name="Rectangle 718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2" name="Rectangle 718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3" name="Rectangle 718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71" name="Rectangle 717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2" name="Rectangle 717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3" name="Rectangle 717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4" name="Rectangle 717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5" name="Rectangle 717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6" name="Rectangle 717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5" name="Group 6914"/>
            <p:cNvGrpSpPr/>
            <p:nvPr/>
          </p:nvGrpSpPr>
          <p:grpSpPr>
            <a:xfrm>
              <a:off x="3629797" y="4503630"/>
              <a:ext cx="504000" cy="504000"/>
              <a:chOff x="6528000" y="1327955"/>
              <a:chExt cx="4800000" cy="4800000"/>
            </a:xfrm>
          </p:grpSpPr>
          <p:grpSp>
            <p:nvGrpSpPr>
              <p:cNvPr id="7156" name="Group 7155"/>
              <p:cNvGrpSpPr/>
              <p:nvPr/>
            </p:nvGrpSpPr>
            <p:grpSpPr>
              <a:xfrm rot="5400000">
                <a:off x="6528000" y="1327955"/>
                <a:ext cx="4800000" cy="4800000"/>
                <a:chOff x="300507" y="995966"/>
                <a:chExt cx="3600000" cy="3600000"/>
              </a:xfrm>
            </p:grpSpPr>
            <p:sp>
              <p:nvSpPr>
                <p:cNvPr id="7163" name="Rectangle 716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64" name="Rectangle 716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5" name="Rectangle 716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6" name="Rectangle 716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7" name="Rectangle 716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8" name="Rectangle 716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9" name="Rectangle 716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57" name="Rectangle 715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8" name="Rectangle 715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9" name="Rectangle 715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0" name="Rectangle 715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1" name="Rectangle 716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2" name="Rectangle 716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6" name="Group 6915"/>
            <p:cNvGrpSpPr/>
            <p:nvPr/>
          </p:nvGrpSpPr>
          <p:grpSpPr>
            <a:xfrm>
              <a:off x="4235955" y="4503630"/>
              <a:ext cx="504000" cy="504000"/>
              <a:chOff x="6528000" y="1327955"/>
              <a:chExt cx="4800000" cy="4800000"/>
            </a:xfrm>
          </p:grpSpPr>
          <p:grpSp>
            <p:nvGrpSpPr>
              <p:cNvPr id="7142" name="Group 7141"/>
              <p:cNvGrpSpPr/>
              <p:nvPr/>
            </p:nvGrpSpPr>
            <p:grpSpPr>
              <a:xfrm rot="5400000">
                <a:off x="6528000" y="1327955"/>
                <a:ext cx="4800000" cy="4800000"/>
                <a:chOff x="300507" y="995966"/>
                <a:chExt cx="3600000" cy="3600000"/>
              </a:xfrm>
            </p:grpSpPr>
            <p:sp>
              <p:nvSpPr>
                <p:cNvPr id="7149" name="Rectangle 714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50" name="Rectangle 714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1" name="Rectangle 715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2" name="Rectangle 715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3" name="Rectangle 715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4" name="Rectangle 715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5" name="Rectangle 715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43" name="Rectangle 714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4" name="Rectangle 714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5" name="Rectangle 714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6" name="Rectangle 714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7" name="Rectangle 714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8" name="Rectangle 714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7" name="Group 6916"/>
            <p:cNvGrpSpPr/>
            <p:nvPr/>
          </p:nvGrpSpPr>
          <p:grpSpPr>
            <a:xfrm>
              <a:off x="4846480" y="4503630"/>
              <a:ext cx="504000" cy="504000"/>
              <a:chOff x="6528000" y="1327955"/>
              <a:chExt cx="4800000" cy="4800000"/>
            </a:xfrm>
          </p:grpSpPr>
          <p:grpSp>
            <p:nvGrpSpPr>
              <p:cNvPr id="7128" name="Group 7127"/>
              <p:cNvGrpSpPr/>
              <p:nvPr/>
            </p:nvGrpSpPr>
            <p:grpSpPr>
              <a:xfrm rot="5400000">
                <a:off x="6528000" y="1327955"/>
                <a:ext cx="4800000" cy="4800000"/>
                <a:chOff x="300507" y="995966"/>
                <a:chExt cx="3600000" cy="3600000"/>
              </a:xfrm>
            </p:grpSpPr>
            <p:sp>
              <p:nvSpPr>
                <p:cNvPr id="7135" name="Rectangle 713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36" name="Rectangle 713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7" name="Rectangle 713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8" name="Rectangle 713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9" name="Rectangle 713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0" name="Rectangle 713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1" name="Rectangle 714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29" name="Rectangle 712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0" name="Rectangle 712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1" name="Rectangle 713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2" name="Rectangle 713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3" name="Rectangle 713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4" name="Rectangle 713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8" name="Group 6917"/>
            <p:cNvGrpSpPr/>
            <p:nvPr/>
          </p:nvGrpSpPr>
          <p:grpSpPr>
            <a:xfrm>
              <a:off x="5457005" y="4503630"/>
              <a:ext cx="504000" cy="504000"/>
              <a:chOff x="6528000" y="1327955"/>
              <a:chExt cx="4800000" cy="4800000"/>
            </a:xfrm>
          </p:grpSpPr>
          <p:grpSp>
            <p:nvGrpSpPr>
              <p:cNvPr id="7114" name="Group 7113"/>
              <p:cNvGrpSpPr/>
              <p:nvPr/>
            </p:nvGrpSpPr>
            <p:grpSpPr>
              <a:xfrm rot="5400000">
                <a:off x="6528000" y="1327955"/>
                <a:ext cx="4800000" cy="4800000"/>
                <a:chOff x="300507" y="995966"/>
                <a:chExt cx="3600000" cy="3600000"/>
              </a:xfrm>
            </p:grpSpPr>
            <p:sp>
              <p:nvSpPr>
                <p:cNvPr id="7121" name="Rectangle 712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22" name="Rectangle 712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3" name="Rectangle 712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4" name="Rectangle 712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5" name="Rectangle 712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6" name="Rectangle 712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7" name="Rectangle 712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15" name="Rectangle 711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6" name="Rectangle 711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7" name="Rectangle 711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8" name="Rectangle 711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9" name="Rectangle 711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0" name="Rectangle 711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9" name="Group 6918"/>
            <p:cNvGrpSpPr/>
            <p:nvPr/>
          </p:nvGrpSpPr>
          <p:grpSpPr>
            <a:xfrm>
              <a:off x="6067530" y="4503630"/>
              <a:ext cx="504000" cy="504000"/>
              <a:chOff x="6528000" y="1327955"/>
              <a:chExt cx="4800000" cy="4800000"/>
            </a:xfrm>
          </p:grpSpPr>
          <p:grpSp>
            <p:nvGrpSpPr>
              <p:cNvPr id="7100" name="Group 7099"/>
              <p:cNvGrpSpPr/>
              <p:nvPr/>
            </p:nvGrpSpPr>
            <p:grpSpPr>
              <a:xfrm rot="5400000">
                <a:off x="6528000" y="1327955"/>
                <a:ext cx="4800000" cy="4800000"/>
                <a:chOff x="300507" y="995966"/>
                <a:chExt cx="3600000" cy="3600000"/>
              </a:xfrm>
            </p:grpSpPr>
            <p:sp>
              <p:nvSpPr>
                <p:cNvPr id="7107" name="Rectangle 710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08" name="Rectangle 710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9" name="Rectangle 710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0" name="Rectangle 710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1" name="Rectangle 711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2" name="Rectangle 711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3" name="Rectangle 711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01" name="Rectangle 710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2" name="Rectangle 710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3" name="Rectangle 710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4" name="Rectangle 710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5" name="Rectangle 710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6" name="Rectangle 710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0" name="Group 6919"/>
            <p:cNvGrpSpPr/>
            <p:nvPr/>
          </p:nvGrpSpPr>
          <p:grpSpPr>
            <a:xfrm>
              <a:off x="6678055" y="4503630"/>
              <a:ext cx="504000" cy="504000"/>
              <a:chOff x="6528000" y="1327955"/>
              <a:chExt cx="4800000" cy="4800000"/>
            </a:xfrm>
          </p:grpSpPr>
          <p:grpSp>
            <p:nvGrpSpPr>
              <p:cNvPr id="7086" name="Group 7085"/>
              <p:cNvGrpSpPr/>
              <p:nvPr/>
            </p:nvGrpSpPr>
            <p:grpSpPr>
              <a:xfrm rot="5400000">
                <a:off x="6528000" y="1327955"/>
                <a:ext cx="4800000" cy="4800000"/>
                <a:chOff x="300507" y="995966"/>
                <a:chExt cx="3600000" cy="3600000"/>
              </a:xfrm>
            </p:grpSpPr>
            <p:sp>
              <p:nvSpPr>
                <p:cNvPr id="7093" name="Rectangle 709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94" name="Rectangle 709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5" name="Rectangle 709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6" name="Rectangle 709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7" name="Rectangle 709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8" name="Rectangle 709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9" name="Rectangle 709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87" name="Rectangle 708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8" name="Rectangle 708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9" name="Rectangle 708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0" name="Rectangle 708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1" name="Rectangle 709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2" name="Rectangle 709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1" name="Group 6920"/>
            <p:cNvGrpSpPr/>
            <p:nvPr/>
          </p:nvGrpSpPr>
          <p:grpSpPr>
            <a:xfrm>
              <a:off x="7288580" y="4503630"/>
              <a:ext cx="504000" cy="504000"/>
              <a:chOff x="6528000" y="1327955"/>
              <a:chExt cx="4800000" cy="4800000"/>
            </a:xfrm>
          </p:grpSpPr>
          <p:grpSp>
            <p:nvGrpSpPr>
              <p:cNvPr id="7072" name="Group 7071"/>
              <p:cNvGrpSpPr/>
              <p:nvPr/>
            </p:nvGrpSpPr>
            <p:grpSpPr>
              <a:xfrm rot="5400000">
                <a:off x="6528000" y="1327955"/>
                <a:ext cx="4800000" cy="4800000"/>
                <a:chOff x="300507" y="995966"/>
                <a:chExt cx="3600000" cy="3600000"/>
              </a:xfrm>
            </p:grpSpPr>
            <p:sp>
              <p:nvSpPr>
                <p:cNvPr id="7079" name="Rectangle 707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80" name="Rectangle 707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1" name="Rectangle 708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2" name="Rectangle 708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3" name="Rectangle 708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4" name="Rectangle 708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5" name="Rectangle 708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73" name="Rectangle 707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4" name="Rectangle 707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5" name="Rectangle 707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6" name="Rectangle 707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7" name="Rectangle 707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8" name="Rectangle 707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2" name="Group 6921"/>
            <p:cNvGrpSpPr/>
            <p:nvPr/>
          </p:nvGrpSpPr>
          <p:grpSpPr>
            <a:xfrm>
              <a:off x="1798222" y="5100019"/>
              <a:ext cx="504000" cy="504000"/>
              <a:chOff x="6528000" y="1327955"/>
              <a:chExt cx="4800000" cy="4800000"/>
            </a:xfrm>
          </p:grpSpPr>
          <p:grpSp>
            <p:nvGrpSpPr>
              <p:cNvPr id="7058" name="Group 7057"/>
              <p:cNvGrpSpPr/>
              <p:nvPr/>
            </p:nvGrpSpPr>
            <p:grpSpPr>
              <a:xfrm rot="5400000">
                <a:off x="6528000" y="1327955"/>
                <a:ext cx="4800000" cy="4800000"/>
                <a:chOff x="300507" y="995966"/>
                <a:chExt cx="3600000" cy="3600000"/>
              </a:xfrm>
            </p:grpSpPr>
            <p:sp>
              <p:nvSpPr>
                <p:cNvPr id="7065" name="Rectangle 706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66" name="Rectangle 706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7" name="Rectangle 706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8" name="Rectangle 706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9" name="Rectangle 706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0" name="Rectangle 706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1" name="Rectangle 707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59" name="Rectangle 705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0" name="Rectangle 705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1" name="Rectangle 706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2" name="Rectangle 706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3" name="Rectangle 706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4" name="Rectangle 706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3" name="Group 6922"/>
            <p:cNvGrpSpPr/>
            <p:nvPr/>
          </p:nvGrpSpPr>
          <p:grpSpPr>
            <a:xfrm>
              <a:off x="2408747" y="5100019"/>
              <a:ext cx="504000" cy="504000"/>
              <a:chOff x="6528000" y="1327955"/>
              <a:chExt cx="4800000" cy="4800000"/>
            </a:xfrm>
          </p:grpSpPr>
          <p:grpSp>
            <p:nvGrpSpPr>
              <p:cNvPr id="7044" name="Group 7043"/>
              <p:cNvGrpSpPr/>
              <p:nvPr/>
            </p:nvGrpSpPr>
            <p:grpSpPr>
              <a:xfrm rot="5400000">
                <a:off x="6528000" y="1327955"/>
                <a:ext cx="4800000" cy="4800000"/>
                <a:chOff x="300507" y="995966"/>
                <a:chExt cx="3600000" cy="3600000"/>
              </a:xfrm>
            </p:grpSpPr>
            <p:sp>
              <p:nvSpPr>
                <p:cNvPr id="7051" name="Rectangle 705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52" name="Rectangle 705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3" name="Rectangle 705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4" name="Rectangle 705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5" name="Rectangle 705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6" name="Rectangle 705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7" name="Rectangle 705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45" name="Rectangle 704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6" name="Rectangle 704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7" name="Rectangle 704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8" name="Rectangle 704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9" name="Rectangle 704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0" name="Rectangle 704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4" name="Group 6923"/>
            <p:cNvGrpSpPr/>
            <p:nvPr/>
          </p:nvGrpSpPr>
          <p:grpSpPr>
            <a:xfrm>
              <a:off x="3019272" y="5100019"/>
              <a:ext cx="504000" cy="504000"/>
              <a:chOff x="6528000" y="1327955"/>
              <a:chExt cx="4800000" cy="4800000"/>
            </a:xfrm>
          </p:grpSpPr>
          <p:grpSp>
            <p:nvGrpSpPr>
              <p:cNvPr id="7030" name="Group 7029"/>
              <p:cNvGrpSpPr/>
              <p:nvPr/>
            </p:nvGrpSpPr>
            <p:grpSpPr>
              <a:xfrm rot="5400000">
                <a:off x="6528000" y="1327955"/>
                <a:ext cx="4800000" cy="4800000"/>
                <a:chOff x="300507" y="995966"/>
                <a:chExt cx="3600000" cy="3600000"/>
              </a:xfrm>
            </p:grpSpPr>
            <p:sp>
              <p:nvSpPr>
                <p:cNvPr id="7037" name="Rectangle 703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38" name="Rectangle 703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9" name="Rectangle 703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0" name="Rectangle 703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1" name="Rectangle 704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2" name="Rectangle 704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3" name="Rectangle 704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31" name="Rectangle 703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2" name="Rectangle 703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3" name="Rectangle 703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4" name="Rectangle 703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5" name="Rectangle 703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6" name="Rectangle 703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5" name="Group 6924"/>
            <p:cNvGrpSpPr/>
            <p:nvPr/>
          </p:nvGrpSpPr>
          <p:grpSpPr>
            <a:xfrm>
              <a:off x="3629797" y="5100019"/>
              <a:ext cx="504000" cy="504000"/>
              <a:chOff x="6528000" y="1327955"/>
              <a:chExt cx="4800000" cy="4800000"/>
            </a:xfrm>
          </p:grpSpPr>
          <p:grpSp>
            <p:nvGrpSpPr>
              <p:cNvPr id="7016" name="Group 7015"/>
              <p:cNvGrpSpPr/>
              <p:nvPr/>
            </p:nvGrpSpPr>
            <p:grpSpPr>
              <a:xfrm rot="5400000">
                <a:off x="6528000" y="1327955"/>
                <a:ext cx="4800000" cy="4800000"/>
                <a:chOff x="300507" y="995966"/>
                <a:chExt cx="3600000" cy="3600000"/>
              </a:xfrm>
            </p:grpSpPr>
            <p:sp>
              <p:nvSpPr>
                <p:cNvPr id="7023" name="Rectangle 702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24" name="Rectangle 702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5" name="Rectangle 702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6" name="Rectangle 702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7" name="Rectangle 702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8" name="Rectangle 702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9" name="Rectangle 702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17" name="Rectangle 701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8" name="Rectangle 701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9" name="Rectangle 701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0" name="Rectangle 701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1" name="Rectangle 702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2" name="Rectangle 702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6" name="Group 6925"/>
            <p:cNvGrpSpPr/>
            <p:nvPr/>
          </p:nvGrpSpPr>
          <p:grpSpPr>
            <a:xfrm>
              <a:off x="4235955" y="5100019"/>
              <a:ext cx="504000" cy="504000"/>
              <a:chOff x="6528000" y="1327955"/>
              <a:chExt cx="4800000" cy="4800000"/>
            </a:xfrm>
          </p:grpSpPr>
          <p:grpSp>
            <p:nvGrpSpPr>
              <p:cNvPr id="7002" name="Group 7001"/>
              <p:cNvGrpSpPr/>
              <p:nvPr/>
            </p:nvGrpSpPr>
            <p:grpSpPr>
              <a:xfrm rot="5400000">
                <a:off x="6528000" y="1327955"/>
                <a:ext cx="4800000" cy="4800000"/>
                <a:chOff x="300507" y="995966"/>
                <a:chExt cx="3600000" cy="3600000"/>
              </a:xfrm>
            </p:grpSpPr>
            <p:sp>
              <p:nvSpPr>
                <p:cNvPr id="7009" name="Rectangle 700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10" name="Rectangle 700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1" name="Rectangle 701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2" name="Rectangle 701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3" name="Rectangle 701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4" name="Rectangle 701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5" name="Rectangle 701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03" name="Rectangle 700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4" name="Rectangle 700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5" name="Rectangle 700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6" name="Rectangle 700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7" name="Rectangle 700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8" name="Rectangle 700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7" name="Group 6926"/>
            <p:cNvGrpSpPr/>
            <p:nvPr/>
          </p:nvGrpSpPr>
          <p:grpSpPr>
            <a:xfrm>
              <a:off x="4846480" y="5100019"/>
              <a:ext cx="504000" cy="504000"/>
              <a:chOff x="6528000" y="1327955"/>
              <a:chExt cx="4800000" cy="4800000"/>
            </a:xfrm>
          </p:grpSpPr>
          <p:grpSp>
            <p:nvGrpSpPr>
              <p:cNvPr id="6988" name="Group 6987"/>
              <p:cNvGrpSpPr/>
              <p:nvPr/>
            </p:nvGrpSpPr>
            <p:grpSpPr>
              <a:xfrm rot="5400000">
                <a:off x="6528000" y="1327955"/>
                <a:ext cx="4800000" cy="4800000"/>
                <a:chOff x="300507" y="995966"/>
                <a:chExt cx="3600000" cy="3600000"/>
              </a:xfrm>
            </p:grpSpPr>
            <p:sp>
              <p:nvSpPr>
                <p:cNvPr id="6995" name="Rectangle 699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96" name="Rectangle 699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7" name="Rectangle 699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8" name="Rectangle 699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9" name="Rectangle 699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0" name="Rectangle 699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1" name="Rectangle 700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6989" name="Rectangle 698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0" name="Rectangle 698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1" name="Rectangle 699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2" name="Rectangle 699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3" name="Rectangle 699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4" name="Rectangle 699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8" name="Group 6927"/>
            <p:cNvGrpSpPr/>
            <p:nvPr/>
          </p:nvGrpSpPr>
          <p:grpSpPr>
            <a:xfrm>
              <a:off x="5457005" y="5100019"/>
              <a:ext cx="504000" cy="504000"/>
              <a:chOff x="6528000" y="1327955"/>
              <a:chExt cx="4800000" cy="4800000"/>
            </a:xfrm>
          </p:grpSpPr>
          <p:grpSp>
            <p:nvGrpSpPr>
              <p:cNvPr id="6974" name="Group 6973"/>
              <p:cNvGrpSpPr/>
              <p:nvPr/>
            </p:nvGrpSpPr>
            <p:grpSpPr>
              <a:xfrm rot="5400000">
                <a:off x="6528000" y="1327955"/>
                <a:ext cx="4800000" cy="4800000"/>
                <a:chOff x="300507" y="995966"/>
                <a:chExt cx="3600000" cy="3600000"/>
              </a:xfrm>
            </p:grpSpPr>
            <p:sp>
              <p:nvSpPr>
                <p:cNvPr id="6981" name="Rectangle 698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82" name="Rectangle 698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3" name="Rectangle 698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4" name="Rectangle 698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5" name="Rectangle 698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6" name="Rectangle 698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7" name="Rectangle 698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6975" name="Rectangle 697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6" name="Rectangle 697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7" name="Rectangle 697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8" name="Rectangle 697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9" name="Rectangle 697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0" name="Rectangle 697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9" name="Group 6928"/>
            <p:cNvGrpSpPr/>
            <p:nvPr/>
          </p:nvGrpSpPr>
          <p:grpSpPr>
            <a:xfrm>
              <a:off x="6067530" y="5100019"/>
              <a:ext cx="504000" cy="504000"/>
              <a:chOff x="6528000" y="1327955"/>
              <a:chExt cx="4800000" cy="4800000"/>
            </a:xfrm>
          </p:grpSpPr>
          <p:grpSp>
            <p:nvGrpSpPr>
              <p:cNvPr id="6960" name="Group 6959"/>
              <p:cNvGrpSpPr/>
              <p:nvPr/>
            </p:nvGrpSpPr>
            <p:grpSpPr>
              <a:xfrm rot="5400000">
                <a:off x="6528000" y="1327955"/>
                <a:ext cx="4800000" cy="4800000"/>
                <a:chOff x="300507" y="995966"/>
                <a:chExt cx="3600000" cy="3600000"/>
              </a:xfrm>
            </p:grpSpPr>
            <p:sp>
              <p:nvSpPr>
                <p:cNvPr id="6967" name="Rectangle 696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68" name="Rectangle 696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9" name="Rectangle 696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0" name="Rectangle 696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1" name="Rectangle 697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2" name="Rectangle 697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3" name="Rectangle 697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6961" name="Rectangle 696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2" name="Rectangle 696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3" name="Rectangle 696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4" name="Rectangle 696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5" name="Rectangle 696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6" name="Rectangle 696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30" name="Group 6929"/>
            <p:cNvGrpSpPr/>
            <p:nvPr/>
          </p:nvGrpSpPr>
          <p:grpSpPr>
            <a:xfrm>
              <a:off x="6678055" y="5100019"/>
              <a:ext cx="504000" cy="504000"/>
              <a:chOff x="6528000" y="1327955"/>
              <a:chExt cx="4800000" cy="4800000"/>
            </a:xfrm>
          </p:grpSpPr>
          <p:grpSp>
            <p:nvGrpSpPr>
              <p:cNvPr id="6946" name="Group 6945"/>
              <p:cNvGrpSpPr/>
              <p:nvPr/>
            </p:nvGrpSpPr>
            <p:grpSpPr>
              <a:xfrm rot="5400000">
                <a:off x="6528000" y="1327955"/>
                <a:ext cx="4800000" cy="4800000"/>
                <a:chOff x="300507" y="995966"/>
                <a:chExt cx="3600000" cy="3600000"/>
              </a:xfrm>
            </p:grpSpPr>
            <p:sp>
              <p:nvSpPr>
                <p:cNvPr id="6953" name="Rectangle 695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54" name="Rectangle 695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5" name="Rectangle 695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6" name="Rectangle 695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7" name="Rectangle 695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8" name="Rectangle 695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9" name="Rectangle 695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6947" name="Rectangle 694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8" name="Rectangle 694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9" name="Rectangle 694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0" name="Rectangle 694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1" name="Rectangle 695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2" name="Rectangle 695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31" name="Group 6930"/>
            <p:cNvGrpSpPr/>
            <p:nvPr/>
          </p:nvGrpSpPr>
          <p:grpSpPr>
            <a:xfrm>
              <a:off x="7288580" y="5100019"/>
              <a:ext cx="504000" cy="504000"/>
              <a:chOff x="6528000" y="1327955"/>
              <a:chExt cx="4800000" cy="4800000"/>
            </a:xfrm>
          </p:grpSpPr>
          <p:grpSp>
            <p:nvGrpSpPr>
              <p:cNvPr id="6932" name="Group 6931"/>
              <p:cNvGrpSpPr/>
              <p:nvPr/>
            </p:nvGrpSpPr>
            <p:grpSpPr>
              <a:xfrm rot="5400000">
                <a:off x="6528000" y="1327955"/>
                <a:ext cx="4800000" cy="4800000"/>
                <a:chOff x="300507" y="995966"/>
                <a:chExt cx="3600000" cy="3600000"/>
              </a:xfrm>
            </p:grpSpPr>
            <p:sp>
              <p:nvSpPr>
                <p:cNvPr id="6939" name="Rectangle 693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40" name="Rectangle 693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1" name="Rectangle 694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2" name="Rectangle 694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3" name="Rectangle 694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4" name="Rectangle 694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5" name="Rectangle 694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6933" name="Rectangle 693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4" name="Rectangle 693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5" name="Rectangle 693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6" name="Rectangle 693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7" name="Rectangle 693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8" name="Rectangle 693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sp>
        <p:nvSpPr>
          <p:cNvPr id="14" name="TextBox 13"/>
          <p:cNvSpPr txBox="1"/>
          <p:nvPr/>
        </p:nvSpPr>
        <p:spPr>
          <a:xfrm>
            <a:off x="2210089" y="5454553"/>
            <a:ext cx="2035561" cy="932603"/>
          </a:xfrm>
          <a:prstGeom prst="rect">
            <a:avLst/>
          </a:prstGeom>
          <a:noFill/>
        </p:spPr>
        <p:txBody>
          <a:bodyPr wrap="none" lIns="186521" tIns="149217" rIns="186521" bIns="149217" rtlCol="0">
            <a:noAutofit/>
          </a:bodyPr>
          <a:lstStyle/>
          <a:p>
            <a:pPr>
              <a:lnSpc>
                <a:spcPct val="90000"/>
              </a:lnSpc>
              <a:spcAft>
                <a:spcPts val="612"/>
              </a:spcAft>
            </a:pPr>
            <a:r>
              <a:rPr lang="en-GB" sz="2448" dirty="0"/>
              <a:t>ROW STORE</a:t>
            </a:r>
          </a:p>
        </p:txBody>
      </p:sp>
      <p:sp>
        <p:nvSpPr>
          <p:cNvPr id="7772" name="TextBox 7771"/>
          <p:cNvSpPr txBox="1"/>
          <p:nvPr/>
        </p:nvSpPr>
        <p:spPr>
          <a:xfrm>
            <a:off x="8190826" y="5454553"/>
            <a:ext cx="2035561" cy="932603"/>
          </a:xfrm>
          <a:prstGeom prst="rect">
            <a:avLst/>
          </a:prstGeom>
          <a:noFill/>
        </p:spPr>
        <p:txBody>
          <a:bodyPr wrap="none" lIns="186521" tIns="149217" rIns="186521" bIns="149217" rtlCol="0">
            <a:noAutofit/>
          </a:bodyPr>
          <a:lstStyle/>
          <a:p>
            <a:pPr>
              <a:lnSpc>
                <a:spcPct val="90000"/>
              </a:lnSpc>
              <a:spcAft>
                <a:spcPts val="612"/>
              </a:spcAft>
            </a:pPr>
            <a:r>
              <a:rPr lang="en-GB" sz="2448" dirty="0"/>
              <a:t>COLUMN STORE</a:t>
            </a:r>
          </a:p>
        </p:txBody>
      </p:sp>
    </p:spTree>
    <p:extLst>
      <p:ext uri="{BB962C8B-B14F-4D97-AF65-F5344CB8AC3E}">
        <p14:creationId xmlns:p14="http://schemas.microsoft.com/office/powerpoint/2010/main" val="347466510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dirty="0"/>
              <a:t>Data Loading</a:t>
            </a:r>
          </a:p>
        </p:txBody>
      </p:sp>
    </p:spTree>
    <p:extLst>
      <p:ext uri="{BB962C8B-B14F-4D97-AF65-F5344CB8AC3E}">
        <p14:creationId xmlns:p14="http://schemas.microsoft.com/office/powerpoint/2010/main" val="2097269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DC0780-563C-4D2C-8859-9B274B13A7F4}"/>
              </a:ext>
            </a:extLst>
          </p:cNvPr>
          <p:cNvSpPr>
            <a:spLocks noGrp="1"/>
          </p:cNvSpPr>
          <p:nvPr>
            <p:ph type="body" sz="quarter" idx="10"/>
          </p:nvPr>
        </p:nvSpPr>
        <p:spPr>
          <a:xfrm>
            <a:off x="274638" y="1212850"/>
            <a:ext cx="11887200" cy="3447098"/>
          </a:xfrm>
        </p:spPr>
        <p:txBody>
          <a:bodyPr/>
          <a:lstStyle/>
          <a:p>
            <a:r>
              <a:rPr lang="en-US" dirty="0" err="1"/>
              <a:t>Polybase</a:t>
            </a:r>
            <a:r>
              <a:rPr lang="en-US" dirty="0"/>
              <a:t> and T-SQL</a:t>
            </a:r>
          </a:p>
          <a:p>
            <a:r>
              <a:rPr lang="en-US" dirty="0"/>
              <a:t>ADF – (with </a:t>
            </a:r>
            <a:r>
              <a:rPr lang="en-US" dirty="0" err="1"/>
              <a:t>Polybase</a:t>
            </a:r>
            <a:r>
              <a:rPr lang="en-US" dirty="0"/>
              <a:t>)</a:t>
            </a:r>
          </a:p>
          <a:p>
            <a:r>
              <a:rPr lang="en-US" dirty="0"/>
              <a:t>SSIS – (with </a:t>
            </a:r>
            <a:r>
              <a:rPr lang="en-US" dirty="0" err="1"/>
              <a:t>Polybase</a:t>
            </a:r>
            <a:r>
              <a:rPr lang="en-US"/>
              <a:t>)</a:t>
            </a:r>
            <a:endParaRPr lang="en-US" dirty="0"/>
          </a:p>
          <a:p>
            <a:r>
              <a:rPr lang="en-US" dirty="0"/>
              <a:t>BCP</a:t>
            </a:r>
          </a:p>
          <a:p>
            <a:r>
              <a:rPr lang="en-US" dirty="0"/>
              <a:t>3rd Party tools</a:t>
            </a:r>
          </a:p>
        </p:txBody>
      </p:sp>
      <p:sp>
        <p:nvSpPr>
          <p:cNvPr id="2" name="Title 1"/>
          <p:cNvSpPr>
            <a:spLocks noGrp="1"/>
          </p:cNvSpPr>
          <p:nvPr>
            <p:ph type="title"/>
          </p:nvPr>
        </p:nvSpPr>
        <p:spPr/>
        <p:txBody>
          <a:bodyPr/>
          <a:lstStyle/>
          <a:p>
            <a:r>
              <a:rPr lang="en-US" dirty="0"/>
              <a:t>Data Loading</a:t>
            </a:r>
          </a:p>
        </p:txBody>
      </p:sp>
    </p:spTree>
    <p:extLst>
      <p:ext uri="{BB962C8B-B14F-4D97-AF65-F5344CB8AC3E}">
        <p14:creationId xmlns:p14="http://schemas.microsoft.com/office/powerpoint/2010/main" val="3654954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Changes in Data Warehouse space</a:t>
            </a:r>
            <a:br>
              <a:rPr lang="en-GB" dirty="0"/>
            </a:br>
            <a:endParaRPr lang="en-US" dirty="0"/>
          </a:p>
        </p:txBody>
      </p:sp>
      <p:sp>
        <p:nvSpPr>
          <p:cNvPr id="2" name="Text Placeholder 1"/>
          <p:cNvSpPr>
            <a:spLocks noGrp="1"/>
          </p:cNvSpPr>
          <p:nvPr>
            <p:ph type="body" sz="quarter" idx="10"/>
          </p:nvPr>
        </p:nvSpPr>
        <p:spPr>
          <a:xfrm>
            <a:off x="275481" y="1212850"/>
            <a:ext cx="11885514" cy="2769989"/>
          </a:xfrm>
        </p:spPr>
        <p:txBody>
          <a:bodyPr/>
          <a:lstStyle/>
          <a:p>
            <a:r>
              <a:rPr lang="en-GB" dirty="0"/>
              <a:t>Integration with unstructured data</a:t>
            </a:r>
          </a:p>
          <a:p>
            <a:r>
              <a:rPr lang="en-GB" dirty="0"/>
              <a:t>Drive to the cloud</a:t>
            </a:r>
          </a:p>
          <a:p>
            <a:r>
              <a:rPr lang="en-GB" dirty="0"/>
              <a:t>Hardware renewal</a:t>
            </a:r>
          </a:p>
          <a:p>
            <a:r>
              <a:rPr lang="en-GB" dirty="0"/>
              <a:t>Support costs</a:t>
            </a:r>
          </a:p>
        </p:txBody>
      </p:sp>
      <p:grpSp>
        <p:nvGrpSpPr>
          <p:cNvPr id="49" name="Group 48"/>
          <p:cNvGrpSpPr>
            <a:grpSpLocks noChangeAspect="1"/>
          </p:cNvGrpSpPr>
          <p:nvPr/>
        </p:nvGrpSpPr>
        <p:grpSpPr>
          <a:xfrm>
            <a:off x="8120481" y="2192434"/>
            <a:ext cx="2904574" cy="2818552"/>
            <a:chOff x="7961114" y="2149640"/>
            <a:chExt cx="2847880" cy="2763537"/>
          </a:xfrm>
        </p:grpSpPr>
        <p:grpSp>
          <p:nvGrpSpPr>
            <p:cNvPr id="10" name="Group 9"/>
            <p:cNvGrpSpPr/>
            <p:nvPr/>
          </p:nvGrpSpPr>
          <p:grpSpPr>
            <a:xfrm>
              <a:off x="9583553" y="3290523"/>
              <a:ext cx="1225441" cy="1622654"/>
              <a:chOff x="5933635" y="4575515"/>
              <a:chExt cx="304757" cy="403541"/>
            </a:xfrm>
          </p:grpSpPr>
          <p:grpSp>
            <p:nvGrpSpPr>
              <p:cNvPr id="11" name="Group 10"/>
              <p:cNvGrpSpPr>
                <a:grpSpLocks noChangeAspect="1"/>
              </p:cNvGrpSpPr>
              <p:nvPr/>
            </p:nvGrpSpPr>
            <p:grpSpPr>
              <a:xfrm>
                <a:off x="5933635" y="4575515"/>
                <a:ext cx="304757" cy="403541"/>
                <a:chOff x="784223" y="4300538"/>
                <a:chExt cx="460378" cy="609600"/>
              </a:xfrm>
            </p:grpSpPr>
            <p:sp>
              <p:nvSpPr>
                <p:cNvPr id="13" name="Freeform 6"/>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6731" dirty="0">
                    <a:solidFill>
                      <a:prstClr val="black"/>
                    </a:solidFill>
                  </a:endParaRPr>
                </a:p>
              </p:txBody>
            </p:sp>
            <p:sp>
              <p:nvSpPr>
                <p:cNvPr id="14" name="Freeform 7"/>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6731">
                    <a:solidFill>
                      <a:prstClr val="black"/>
                    </a:solidFill>
                  </a:endParaRPr>
                </a:p>
              </p:txBody>
            </p:sp>
            <p:sp>
              <p:nvSpPr>
                <p:cNvPr id="15" name="Freeform 8"/>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6731">
                    <a:solidFill>
                      <a:prstClr val="black"/>
                    </a:solidFill>
                  </a:endParaRPr>
                </a:p>
              </p:txBody>
            </p:sp>
            <p:sp>
              <p:nvSpPr>
                <p:cNvPr id="16" name="Freeform 9"/>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6731">
                    <a:solidFill>
                      <a:prstClr val="black"/>
                    </a:solidFill>
                  </a:endParaRPr>
                </a:p>
              </p:txBody>
            </p:sp>
            <p:sp>
              <p:nvSpPr>
                <p:cNvPr id="17" name="Freeform 10"/>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6731">
                    <a:solidFill>
                      <a:prstClr val="black"/>
                    </a:solidFill>
                  </a:endParaRPr>
                </a:p>
              </p:txBody>
            </p:sp>
          </p:grpSp>
          <p:sp>
            <p:nvSpPr>
              <p:cNvPr id="12" name="Rectangle 11"/>
              <p:cNvSpPr/>
              <p:nvPr/>
            </p:nvSpPr>
            <p:spPr>
              <a:xfrm>
                <a:off x="5998859" y="4729347"/>
                <a:ext cx="175711" cy="124922"/>
              </a:xfrm>
              <a:prstGeom prst="rect">
                <a:avLst/>
              </a:prstGeom>
            </p:spPr>
            <p:txBody>
              <a:bodyPr wrap="none" lIns="0" tIns="0" rIns="0" bIns="0" anchor="ctr">
                <a:spAutoFit/>
              </a:bodyPr>
              <a:lstStyle/>
              <a:p>
                <a:r>
                  <a:rPr lang="en-US" sz="3264" b="1" spc="-51" dirty="0">
                    <a:solidFill>
                      <a:prstClr val="white"/>
                    </a:solidFill>
                  </a:rPr>
                  <a:t>SQL</a:t>
                </a:r>
                <a:endParaRPr lang="en-US" sz="4080" b="1" spc="-51" dirty="0">
                  <a:solidFill>
                    <a:prstClr val="white"/>
                  </a:solidFill>
                </a:endParaRPr>
              </a:p>
            </p:txBody>
          </p:sp>
        </p:grpSp>
        <p:sp>
          <p:nvSpPr>
            <p:cNvPr id="48" name="Freeform: Shape 47"/>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7" name="Group 26"/>
            <p:cNvGrpSpPr/>
            <p:nvPr/>
          </p:nvGrpSpPr>
          <p:grpSpPr>
            <a:xfrm>
              <a:off x="8621630" y="3025541"/>
              <a:ext cx="294478" cy="295175"/>
              <a:chOff x="8642442" y="3025541"/>
              <a:chExt cx="294478" cy="295175"/>
            </a:xfrm>
          </p:grpSpPr>
          <p:sp>
            <p:nvSpPr>
              <p:cNvPr id="23" name="Rectangle 22"/>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ight Triangle 24"/>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ight Triangle 25"/>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 name="Group 27"/>
            <p:cNvGrpSpPr/>
            <p:nvPr/>
          </p:nvGrpSpPr>
          <p:grpSpPr>
            <a:xfrm>
              <a:off x="8426775" y="3393792"/>
              <a:ext cx="294478" cy="295175"/>
              <a:chOff x="8642442" y="3025541"/>
              <a:chExt cx="294478" cy="295175"/>
            </a:xfrm>
          </p:grpSpPr>
          <p:sp>
            <p:nvSpPr>
              <p:cNvPr id="29" name="Rectangle 28"/>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ight Triangle 29"/>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ight Triangle 30"/>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2" name="Group 31"/>
            <p:cNvGrpSpPr/>
            <p:nvPr/>
          </p:nvGrpSpPr>
          <p:grpSpPr>
            <a:xfrm>
              <a:off x="8816486" y="3393792"/>
              <a:ext cx="294478" cy="295175"/>
              <a:chOff x="8642442" y="3025541"/>
              <a:chExt cx="294478" cy="295175"/>
            </a:xfrm>
          </p:grpSpPr>
          <p:sp>
            <p:nvSpPr>
              <p:cNvPr id="33" name="Rectangle 32"/>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Right Triangle 33"/>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Right Triangle 34"/>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6" name="Group 35"/>
            <p:cNvGrpSpPr/>
            <p:nvPr/>
          </p:nvGrpSpPr>
          <p:grpSpPr>
            <a:xfrm>
              <a:off x="8426775" y="3766437"/>
              <a:ext cx="294478" cy="295175"/>
              <a:chOff x="8642442" y="3025541"/>
              <a:chExt cx="294478" cy="295175"/>
            </a:xfrm>
          </p:grpSpPr>
          <p:sp>
            <p:nvSpPr>
              <p:cNvPr id="37" name="Rectangle 36"/>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Right Triangle 37"/>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ight Triangle 38"/>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0" name="Group 39"/>
            <p:cNvGrpSpPr/>
            <p:nvPr/>
          </p:nvGrpSpPr>
          <p:grpSpPr>
            <a:xfrm>
              <a:off x="9206198" y="3766437"/>
              <a:ext cx="294478" cy="295175"/>
              <a:chOff x="8642442" y="3025541"/>
              <a:chExt cx="294478" cy="295175"/>
            </a:xfrm>
          </p:grpSpPr>
          <p:sp>
            <p:nvSpPr>
              <p:cNvPr id="41" name="Rectangle 40"/>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Right Triangle 41"/>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ight Triangle 42"/>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4" name="Group 43"/>
            <p:cNvGrpSpPr/>
            <p:nvPr/>
          </p:nvGrpSpPr>
          <p:grpSpPr>
            <a:xfrm>
              <a:off x="8816486" y="3766436"/>
              <a:ext cx="294478" cy="295175"/>
              <a:chOff x="8642442" y="3025541"/>
              <a:chExt cx="294478" cy="295175"/>
            </a:xfrm>
          </p:grpSpPr>
          <p:sp>
            <p:nvSpPr>
              <p:cNvPr id="45" name="Rectangle 44"/>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Right Triangle 45"/>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ight Triangle 46"/>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54760787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F92B1155-5D6C-471D-8D58-688EB9045393}"/>
              </a:ext>
            </a:extLst>
          </p:cNvPr>
          <p:cNvSpPr txBox="1">
            <a:spLocks/>
          </p:cNvSpPr>
          <p:nvPr/>
        </p:nvSpPr>
        <p:spPr>
          <a:xfrm>
            <a:off x="238003" y="389723"/>
            <a:ext cx="11887031" cy="917562"/>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tx1"/>
                </a:solidFill>
              </a:rPr>
              <a:t>WHAT does </a:t>
            </a:r>
            <a:r>
              <a:rPr lang="en-US" dirty="0" err="1">
                <a:solidFill>
                  <a:schemeClr val="tx1"/>
                </a:solidFill>
              </a:rPr>
              <a:t>PolyBase</a:t>
            </a:r>
            <a:r>
              <a:rPr lang="en-US" dirty="0">
                <a:solidFill>
                  <a:schemeClr val="tx1"/>
                </a:solidFill>
              </a:rPr>
              <a:t> do?</a:t>
            </a:r>
          </a:p>
        </p:txBody>
      </p:sp>
      <p:sp>
        <p:nvSpPr>
          <p:cNvPr id="41" name="Rectangle 40">
            <a:extLst>
              <a:ext uri="{FF2B5EF4-FFF2-40B4-BE49-F238E27FC236}">
                <a16:creationId xmlns:a16="http://schemas.microsoft.com/office/drawing/2014/main" id="{40BF6F9B-30C5-4190-822C-4B29379A17FE}"/>
              </a:ext>
            </a:extLst>
          </p:cNvPr>
          <p:cNvSpPr/>
          <p:nvPr/>
        </p:nvSpPr>
        <p:spPr bwMode="auto">
          <a:xfrm>
            <a:off x="2003585" y="1430835"/>
            <a:ext cx="2751141" cy="1925440"/>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19" tIns="149214" rIns="186519" bIns="14921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51063" fontAlgn="base">
              <a:spcBef>
                <a:spcPct val="0"/>
              </a:spcBef>
              <a:spcAft>
                <a:spcPct val="0"/>
              </a:spcAft>
            </a:pPr>
            <a:r>
              <a:rPr lang="en-US" b="1" dirty="0">
                <a:solidFill>
                  <a:schemeClr val="tx1">
                    <a:lumMod val="75000"/>
                  </a:schemeClr>
                </a:solidFill>
                <a:ea typeface="Segoe UI" pitchFamily="34" charset="0"/>
                <a:cs typeface="Segoe UI" pitchFamily="34" charset="0"/>
              </a:rPr>
              <a:t>Load Data</a:t>
            </a:r>
          </a:p>
          <a:p>
            <a:pPr defTabSz="951063" fontAlgn="base">
              <a:spcBef>
                <a:spcPct val="0"/>
              </a:spcBef>
              <a:spcAft>
                <a:spcPct val="0"/>
              </a:spcAft>
            </a:pPr>
            <a:endParaRPr lang="en-US" i="1" dirty="0">
              <a:solidFill>
                <a:schemeClr val="tx1">
                  <a:lumMod val="75000"/>
                </a:schemeClr>
              </a:solidFill>
              <a:ea typeface="Segoe UI" pitchFamily="34" charset="0"/>
              <a:cs typeface="Segoe UI" pitchFamily="34" charset="0"/>
            </a:endParaRPr>
          </a:p>
          <a:p>
            <a:pPr defTabSz="951063" fontAlgn="base">
              <a:spcBef>
                <a:spcPct val="0"/>
              </a:spcBef>
              <a:spcAft>
                <a:spcPct val="0"/>
              </a:spcAft>
            </a:pPr>
            <a:r>
              <a:rPr lang="en-US" i="1" dirty="0">
                <a:solidFill>
                  <a:schemeClr val="tx1">
                    <a:lumMod val="75000"/>
                  </a:schemeClr>
                </a:solidFill>
                <a:ea typeface="Segoe UI" pitchFamily="34" charset="0"/>
                <a:cs typeface="Segoe UI" pitchFamily="34" charset="0"/>
              </a:rPr>
              <a:t>Use external tables as an ETL tool to cleanse data before loading</a:t>
            </a:r>
          </a:p>
        </p:txBody>
      </p:sp>
      <p:sp>
        <p:nvSpPr>
          <p:cNvPr id="42" name="Rectangle 41">
            <a:extLst>
              <a:ext uri="{FF2B5EF4-FFF2-40B4-BE49-F238E27FC236}">
                <a16:creationId xmlns:a16="http://schemas.microsoft.com/office/drawing/2014/main" id="{2D307B0B-B461-42DB-9DC3-364649B835D1}"/>
              </a:ext>
            </a:extLst>
          </p:cNvPr>
          <p:cNvSpPr/>
          <p:nvPr/>
        </p:nvSpPr>
        <p:spPr bwMode="auto">
          <a:xfrm>
            <a:off x="7910553" y="1436943"/>
            <a:ext cx="2751141" cy="1925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19" tIns="149214" rIns="186519" bIns="14921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51063" fontAlgn="base">
              <a:spcBef>
                <a:spcPct val="0"/>
              </a:spcBef>
              <a:spcAft>
                <a:spcPct val="0"/>
              </a:spcAft>
            </a:pPr>
            <a:r>
              <a:rPr lang="en-US" b="1" dirty="0">
                <a:gradFill>
                  <a:gsLst>
                    <a:gs pos="0">
                      <a:srgbClr val="FFFFFF"/>
                    </a:gs>
                    <a:gs pos="100000">
                      <a:srgbClr val="FFFFFF"/>
                    </a:gs>
                  </a:gsLst>
                  <a:lin ang="5400000" scaled="0"/>
                </a:gradFill>
                <a:ea typeface="Segoe UI" pitchFamily="34" charset="0"/>
                <a:cs typeface="Segoe UI" pitchFamily="34" charset="0"/>
              </a:rPr>
              <a:t>Interactively Query</a:t>
            </a:r>
            <a:endParaRPr lang="en-US" dirty="0">
              <a:gradFill>
                <a:gsLst>
                  <a:gs pos="0">
                    <a:srgbClr val="FFFFFF"/>
                  </a:gs>
                  <a:gs pos="100000">
                    <a:srgbClr val="FFFFFF"/>
                  </a:gs>
                </a:gsLst>
                <a:lin ang="5400000" scaled="0"/>
              </a:gradFill>
              <a:ea typeface="Segoe UI" pitchFamily="34" charset="0"/>
              <a:cs typeface="Segoe UI" pitchFamily="34" charset="0"/>
            </a:endParaRPr>
          </a:p>
          <a:p>
            <a:pPr defTabSz="951063"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a:p>
            <a:pPr defTabSz="951063"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Analyze relational and non-relational data together</a:t>
            </a:r>
          </a:p>
          <a:p>
            <a:pPr defTabSz="951063"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28B0A4D3-A006-4612-9A95-A8E5E34D8C8B}"/>
              </a:ext>
            </a:extLst>
          </p:cNvPr>
          <p:cNvSpPr/>
          <p:nvPr/>
        </p:nvSpPr>
        <p:spPr bwMode="auto">
          <a:xfrm>
            <a:off x="4957068" y="1441157"/>
            <a:ext cx="2751141" cy="1925440"/>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19" tIns="149214" rIns="186519" bIns="14921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51063" fontAlgn="base">
              <a:spcBef>
                <a:spcPct val="0"/>
              </a:spcBef>
              <a:spcAft>
                <a:spcPct val="0"/>
              </a:spcAft>
            </a:pPr>
            <a:r>
              <a:rPr lang="en-US" b="1" dirty="0">
                <a:solidFill>
                  <a:schemeClr val="tx1">
                    <a:lumMod val="75000"/>
                  </a:schemeClr>
                </a:solidFill>
                <a:ea typeface="Segoe UI" pitchFamily="34" charset="0"/>
                <a:cs typeface="Segoe UI" pitchFamily="34" charset="0"/>
              </a:rPr>
              <a:t>Age-out Data</a:t>
            </a:r>
            <a:endParaRPr lang="en-US" dirty="0">
              <a:solidFill>
                <a:schemeClr val="tx1">
                  <a:lumMod val="75000"/>
                </a:schemeClr>
              </a:solidFill>
              <a:ea typeface="Segoe UI" pitchFamily="34" charset="0"/>
              <a:cs typeface="Segoe UI" pitchFamily="34" charset="0"/>
            </a:endParaRPr>
          </a:p>
          <a:p>
            <a:pPr defTabSz="951063" fontAlgn="base">
              <a:spcBef>
                <a:spcPct val="0"/>
              </a:spcBef>
              <a:spcAft>
                <a:spcPct val="0"/>
              </a:spcAft>
            </a:pPr>
            <a:endParaRPr lang="en-US" dirty="0">
              <a:solidFill>
                <a:schemeClr val="tx1">
                  <a:lumMod val="75000"/>
                </a:schemeClr>
              </a:solidFill>
              <a:ea typeface="Segoe UI" pitchFamily="34" charset="0"/>
              <a:cs typeface="Segoe UI" pitchFamily="34" charset="0"/>
            </a:endParaRPr>
          </a:p>
          <a:p>
            <a:pPr defTabSz="951063" fontAlgn="base">
              <a:spcBef>
                <a:spcPct val="0"/>
              </a:spcBef>
              <a:spcAft>
                <a:spcPct val="0"/>
              </a:spcAft>
            </a:pPr>
            <a:r>
              <a:rPr lang="en-US" i="1" dirty="0">
                <a:solidFill>
                  <a:schemeClr val="tx1">
                    <a:lumMod val="75000"/>
                  </a:schemeClr>
                </a:solidFill>
                <a:ea typeface="Segoe UI" pitchFamily="34" charset="0"/>
                <a:cs typeface="Segoe UI" pitchFamily="34" charset="0"/>
              </a:rPr>
              <a:t>Age data to HDFS or Azure Storage as ‘cold’ but query-able.</a:t>
            </a:r>
          </a:p>
          <a:p>
            <a:pPr defTabSz="951063" fontAlgn="base">
              <a:spcBef>
                <a:spcPct val="0"/>
              </a:spcBef>
              <a:spcAft>
                <a:spcPct val="0"/>
              </a:spcAft>
            </a:pPr>
            <a:endParaRPr lang="en-US" dirty="0">
              <a:solidFill>
                <a:schemeClr val="tx1">
                  <a:lumMod val="75000"/>
                </a:schemeClr>
              </a:solidFill>
              <a:ea typeface="Segoe UI" pitchFamily="34" charset="0"/>
              <a:cs typeface="Segoe UI" pitchFamily="34" charset="0"/>
            </a:endParaRPr>
          </a:p>
        </p:txBody>
      </p:sp>
      <p:grpSp>
        <p:nvGrpSpPr>
          <p:cNvPr id="44" name="Group 43">
            <a:extLst>
              <a:ext uri="{FF2B5EF4-FFF2-40B4-BE49-F238E27FC236}">
                <a16:creationId xmlns:a16="http://schemas.microsoft.com/office/drawing/2014/main" id="{399BEBFE-BCED-4B18-9A3D-8A8D3500CE56}"/>
              </a:ext>
            </a:extLst>
          </p:cNvPr>
          <p:cNvGrpSpPr/>
          <p:nvPr/>
        </p:nvGrpSpPr>
        <p:grpSpPr>
          <a:xfrm>
            <a:off x="4947395" y="4373170"/>
            <a:ext cx="2751141" cy="2268237"/>
            <a:chOff x="609964" y="2056607"/>
            <a:chExt cx="2697480" cy="2452875"/>
          </a:xfrm>
        </p:grpSpPr>
        <p:sp>
          <p:nvSpPr>
            <p:cNvPr id="45" name="Rectangle 44">
              <a:extLst>
                <a:ext uri="{FF2B5EF4-FFF2-40B4-BE49-F238E27FC236}">
                  <a16:creationId xmlns:a16="http://schemas.microsoft.com/office/drawing/2014/main" id="{92A59F4F-A606-4FCF-9E0B-FFFE64E6D8E4}"/>
                </a:ext>
              </a:extLst>
            </p:cNvPr>
            <p:cNvSpPr/>
            <p:nvPr/>
          </p:nvSpPr>
          <p:spPr bwMode="auto">
            <a:xfrm>
              <a:off x="609964" y="2056607"/>
              <a:ext cx="2697480" cy="2452875"/>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19" tIns="149214" rIns="186519" bIns="14921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3" fontAlgn="base">
                <a:spcBef>
                  <a:spcPct val="0"/>
                </a:spcBef>
                <a:spcAft>
                  <a:spcPct val="0"/>
                </a:spcAft>
              </a:pPr>
              <a:r>
                <a:rPr lang="en-US" dirty="0">
                  <a:solidFill>
                    <a:schemeClr val="tx1">
                      <a:lumMod val="75000"/>
                    </a:schemeClr>
                  </a:solidFill>
                  <a:ea typeface="Segoe UI" pitchFamily="34" charset="0"/>
                  <a:cs typeface="Segoe UI" pitchFamily="34" charset="0"/>
                </a:rPr>
                <a:t>Reads/Writes Hadoop file formats</a:t>
              </a:r>
            </a:p>
            <a:p>
              <a:pPr defTabSz="951063" fontAlgn="base">
                <a:spcBef>
                  <a:spcPct val="0"/>
                </a:spcBef>
                <a:spcAft>
                  <a:spcPct val="0"/>
                </a:spcAft>
              </a:pPr>
              <a:endParaRPr lang="en-US" dirty="0">
                <a:solidFill>
                  <a:schemeClr val="tx1">
                    <a:lumMod val="75000"/>
                  </a:schemeClr>
                </a:solidFill>
                <a:ea typeface="Segoe UI" pitchFamily="34" charset="0"/>
                <a:cs typeface="Segoe UI" pitchFamily="34" charset="0"/>
              </a:endParaRPr>
            </a:p>
            <a:p>
              <a:pPr defTabSz="951063" fontAlgn="base">
                <a:spcBef>
                  <a:spcPct val="0"/>
                </a:spcBef>
                <a:spcAft>
                  <a:spcPct val="0"/>
                </a:spcAft>
              </a:pPr>
              <a:endParaRPr lang="en-US" dirty="0">
                <a:solidFill>
                  <a:schemeClr val="tx1">
                    <a:lumMod val="75000"/>
                  </a:schemeClr>
                </a:solidFill>
                <a:ea typeface="Segoe UI" pitchFamily="34" charset="0"/>
                <a:cs typeface="Segoe UI" pitchFamily="34" charset="0"/>
              </a:endParaRPr>
            </a:p>
            <a:p>
              <a:pPr defTabSz="951063" fontAlgn="base">
                <a:spcBef>
                  <a:spcPct val="0"/>
                </a:spcBef>
                <a:spcAft>
                  <a:spcPct val="0"/>
                </a:spcAft>
              </a:pPr>
              <a:endParaRPr lang="en-US" i="1" dirty="0">
                <a:solidFill>
                  <a:schemeClr val="tx1">
                    <a:lumMod val="75000"/>
                  </a:schemeClr>
                </a:solidFill>
                <a:ea typeface="Segoe UI" pitchFamily="34" charset="0"/>
                <a:cs typeface="Segoe UI" pitchFamily="34" charset="0"/>
              </a:endParaRPr>
            </a:p>
            <a:p>
              <a:pPr algn="ctr" defTabSz="951063" fontAlgn="base">
                <a:spcBef>
                  <a:spcPct val="0"/>
                </a:spcBef>
                <a:spcAft>
                  <a:spcPct val="0"/>
                </a:spcAft>
              </a:pPr>
              <a:r>
                <a:rPr lang="en-US" i="1" dirty="0">
                  <a:solidFill>
                    <a:schemeClr val="tx1">
                      <a:lumMod val="75000"/>
                    </a:schemeClr>
                  </a:solidFill>
                  <a:ea typeface="Segoe UI" pitchFamily="34" charset="0"/>
                  <a:cs typeface="Segoe UI" pitchFamily="34" charset="0"/>
                </a:rPr>
                <a:t>Text, CSV, RCFILE, ORC, Parquet, Avro, etc. </a:t>
              </a:r>
            </a:p>
            <a:p>
              <a:pPr defTabSz="951063" fontAlgn="base">
                <a:lnSpc>
                  <a:spcPct val="90000"/>
                </a:lnSpc>
                <a:spcBef>
                  <a:spcPct val="0"/>
                </a:spcBef>
                <a:spcAft>
                  <a:spcPct val="0"/>
                </a:spcAft>
              </a:pPr>
              <a:endParaRPr lang="en-US" dirty="0">
                <a:solidFill>
                  <a:schemeClr val="tx1">
                    <a:lumMod val="75000"/>
                  </a:schemeClr>
                </a:solidFill>
                <a:ea typeface="Segoe UI" pitchFamily="34" charset="0"/>
                <a:cs typeface="Segoe UI" pitchFamily="34" charset="0"/>
              </a:endParaRPr>
            </a:p>
          </p:txBody>
        </p:sp>
        <p:sp>
          <p:nvSpPr>
            <p:cNvPr id="46" name="Freeform 7">
              <a:extLst>
                <a:ext uri="{FF2B5EF4-FFF2-40B4-BE49-F238E27FC236}">
                  <a16:creationId xmlns:a16="http://schemas.microsoft.com/office/drawing/2014/main" id="{632D5297-2FBD-46D6-A89F-4C925CBAF1D0}"/>
                </a:ext>
              </a:extLst>
            </p:cNvPr>
            <p:cNvSpPr>
              <a:spLocks noChangeAspect="1" noEditPoints="1"/>
            </p:cNvSpPr>
            <p:nvPr/>
          </p:nvSpPr>
          <p:spPr bwMode="black">
            <a:xfrm>
              <a:off x="1632367" y="2939088"/>
              <a:ext cx="721033" cy="634749"/>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tx1"/>
            </a:solidFill>
            <a:ln>
              <a:solidFill>
                <a:schemeClr val="tx1"/>
              </a:solidFill>
            </a:ln>
            <a:extLst/>
          </p:spPr>
          <p:txBody>
            <a:bodyPr vert="horz" wrap="square" lIns="95135" tIns="47566" rIns="95135" bIns="4756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grpSp>
      <p:grpSp>
        <p:nvGrpSpPr>
          <p:cNvPr id="47" name="Group 46">
            <a:extLst>
              <a:ext uri="{FF2B5EF4-FFF2-40B4-BE49-F238E27FC236}">
                <a16:creationId xmlns:a16="http://schemas.microsoft.com/office/drawing/2014/main" id="{E5FB9707-E2B0-4AAB-AAEF-1491F2D906BB}"/>
              </a:ext>
            </a:extLst>
          </p:cNvPr>
          <p:cNvGrpSpPr/>
          <p:nvPr/>
        </p:nvGrpSpPr>
        <p:grpSpPr>
          <a:xfrm>
            <a:off x="7798230" y="4373170"/>
            <a:ext cx="2751141" cy="2268237"/>
            <a:chOff x="3352921" y="2056607"/>
            <a:chExt cx="2697480" cy="2452875"/>
          </a:xfrm>
        </p:grpSpPr>
        <p:sp>
          <p:nvSpPr>
            <p:cNvPr id="48" name="Rectangle 47">
              <a:extLst>
                <a:ext uri="{FF2B5EF4-FFF2-40B4-BE49-F238E27FC236}">
                  <a16:creationId xmlns:a16="http://schemas.microsoft.com/office/drawing/2014/main" id="{82745C1D-DAF3-4BB5-909A-BFD973EF0B62}"/>
                </a:ext>
              </a:extLst>
            </p:cNvPr>
            <p:cNvSpPr/>
            <p:nvPr/>
          </p:nvSpPr>
          <p:spPr bwMode="auto">
            <a:xfrm>
              <a:off x="3352921" y="2056607"/>
              <a:ext cx="2697480" cy="245287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19" tIns="149214" rIns="186519" bIns="14921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3"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Parallelizes Data Transfers</a:t>
              </a:r>
            </a:p>
            <a:p>
              <a:pPr defTabSz="951063"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a:p>
              <a:pPr defTabSz="951063"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a:p>
              <a:pPr defTabSz="951063" fontAlgn="base">
                <a:spcBef>
                  <a:spcPct val="0"/>
                </a:spcBef>
                <a:spcAft>
                  <a:spcPct val="0"/>
                </a:spcAft>
              </a:pPr>
              <a:endParaRPr lang="en-US" i="1" dirty="0">
                <a:gradFill>
                  <a:gsLst>
                    <a:gs pos="0">
                      <a:srgbClr val="FFFFFF"/>
                    </a:gs>
                    <a:gs pos="100000">
                      <a:srgbClr val="FFFFFF"/>
                    </a:gs>
                  </a:gsLst>
                  <a:lin ang="5400000" scaled="0"/>
                </a:gradFill>
                <a:ea typeface="Segoe UI" pitchFamily="34" charset="0"/>
                <a:cs typeface="Segoe UI" pitchFamily="34" charset="0"/>
              </a:endParaRPr>
            </a:p>
            <a:p>
              <a:pPr algn="ctr" defTabSz="951063"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Direct loads to service compute nodes</a:t>
              </a:r>
            </a:p>
            <a:p>
              <a:pPr defTabSz="951063"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a:extLst>
                <a:ext uri="{FF2B5EF4-FFF2-40B4-BE49-F238E27FC236}">
                  <a16:creationId xmlns:a16="http://schemas.microsoft.com/office/drawing/2014/main" id="{14EA114B-4655-4C9B-90AC-10798D26AC11}"/>
                </a:ext>
              </a:extLst>
            </p:cNvPr>
            <p:cNvGrpSpPr/>
            <p:nvPr/>
          </p:nvGrpSpPr>
          <p:grpSpPr>
            <a:xfrm>
              <a:off x="4255925" y="2990461"/>
              <a:ext cx="882871" cy="541502"/>
              <a:chOff x="4240728" y="3016764"/>
              <a:chExt cx="826053" cy="423949"/>
            </a:xfrm>
          </p:grpSpPr>
          <p:sp>
            <p:nvSpPr>
              <p:cNvPr id="50" name="Freeform 11">
                <a:extLst>
                  <a:ext uri="{FF2B5EF4-FFF2-40B4-BE49-F238E27FC236}">
                    <a16:creationId xmlns:a16="http://schemas.microsoft.com/office/drawing/2014/main" id="{B09C9FB2-3F94-4012-976F-F58331126FDC}"/>
                  </a:ext>
                </a:extLst>
              </p:cNvPr>
              <p:cNvSpPr>
                <a:spLocks noChangeAspect="1" noEditPoints="1"/>
              </p:cNvSpPr>
              <p:nvPr/>
            </p:nvSpPr>
            <p:spPr bwMode="black">
              <a:xfrm rot="5400000">
                <a:off x="4564697" y="2692795"/>
                <a:ext cx="178115" cy="826053"/>
              </a:xfrm>
              <a:custGeom>
                <a:avLst/>
                <a:gdLst>
                  <a:gd name="T0" fmla="*/ 0 w 68"/>
                  <a:gd name="T1" fmla="*/ 0 h 97"/>
                  <a:gd name="T2" fmla="*/ 20 w 68"/>
                  <a:gd name="T3" fmla="*/ 0 h 97"/>
                  <a:gd name="T4" fmla="*/ 20 w 68"/>
                  <a:gd name="T5" fmla="*/ 97 h 97"/>
                  <a:gd name="T6" fmla="*/ 0 w 68"/>
                  <a:gd name="T7" fmla="*/ 97 h 97"/>
                  <a:gd name="T8" fmla="*/ 0 w 68"/>
                  <a:gd name="T9" fmla="*/ 0 h 97"/>
                  <a:gd name="T10" fmla="*/ 48 w 68"/>
                  <a:gd name="T11" fmla="*/ 97 h 97"/>
                  <a:gd name="T12" fmla="*/ 68 w 68"/>
                  <a:gd name="T13" fmla="*/ 97 h 97"/>
                  <a:gd name="T14" fmla="*/ 68 w 68"/>
                  <a:gd name="T15" fmla="*/ 0 h 97"/>
                  <a:gd name="T16" fmla="*/ 48 w 68"/>
                  <a:gd name="T17" fmla="*/ 0 h 97"/>
                  <a:gd name="T18" fmla="*/ 48 w 68"/>
                  <a:gd name="T19"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97">
                    <a:moveTo>
                      <a:pt x="0" y="0"/>
                    </a:moveTo>
                    <a:lnTo>
                      <a:pt x="20" y="0"/>
                    </a:lnTo>
                    <a:lnTo>
                      <a:pt x="20" y="97"/>
                    </a:lnTo>
                    <a:lnTo>
                      <a:pt x="0" y="97"/>
                    </a:lnTo>
                    <a:lnTo>
                      <a:pt x="0" y="0"/>
                    </a:lnTo>
                    <a:close/>
                    <a:moveTo>
                      <a:pt x="48" y="97"/>
                    </a:moveTo>
                    <a:lnTo>
                      <a:pt x="68" y="97"/>
                    </a:lnTo>
                    <a:lnTo>
                      <a:pt x="68" y="0"/>
                    </a:lnTo>
                    <a:lnTo>
                      <a:pt x="48" y="0"/>
                    </a:lnTo>
                    <a:lnTo>
                      <a:pt x="48" y="97"/>
                    </a:lnTo>
                    <a:close/>
                  </a:path>
                </a:pathLst>
              </a:custGeom>
              <a:solidFill>
                <a:schemeClr val="tx1"/>
              </a:solidFill>
              <a:ln>
                <a:noFill/>
              </a:ln>
              <a:extLst/>
            </p:spPr>
            <p:txBody>
              <a:bodyPr vert="horz" wrap="square" lIns="95135" tIns="47566" rIns="95135" bIns="4756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51" name="Freeform 12">
                <a:extLst>
                  <a:ext uri="{FF2B5EF4-FFF2-40B4-BE49-F238E27FC236}">
                    <a16:creationId xmlns:a16="http://schemas.microsoft.com/office/drawing/2014/main" id="{FA385865-FEFA-4880-A7E6-307F4A9D07FB}"/>
                  </a:ext>
                </a:extLst>
              </p:cNvPr>
              <p:cNvSpPr>
                <a:spLocks noChangeAspect="1" noEditPoints="1"/>
              </p:cNvSpPr>
              <p:nvPr/>
            </p:nvSpPr>
            <p:spPr bwMode="black">
              <a:xfrm rot="5400000">
                <a:off x="4564697" y="2938629"/>
                <a:ext cx="178115" cy="826053"/>
              </a:xfrm>
              <a:custGeom>
                <a:avLst/>
                <a:gdLst>
                  <a:gd name="T0" fmla="*/ 0 w 68"/>
                  <a:gd name="T1" fmla="*/ 0 h 97"/>
                  <a:gd name="T2" fmla="*/ 20 w 68"/>
                  <a:gd name="T3" fmla="*/ 0 h 97"/>
                  <a:gd name="T4" fmla="*/ 20 w 68"/>
                  <a:gd name="T5" fmla="*/ 97 h 97"/>
                  <a:gd name="T6" fmla="*/ 0 w 68"/>
                  <a:gd name="T7" fmla="*/ 97 h 97"/>
                  <a:gd name="T8" fmla="*/ 0 w 68"/>
                  <a:gd name="T9" fmla="*/ 0 h 97"/>
                  <a:gd name="T10" fmla="*/ 48 w 68"/>
                  <a:gd name="T11" fmla="*/ 97 h 97"/>
                  <a:gd name="T12" fmla="*/ 68 w 68"/>
                  <a:gd name="T13" fmla="*/ 97 h 97"/>
                  <a:gd name="T14" fmla="*/ 68 w 68"/>
                  <a:gd name="T15" fmla="*/ 0 h 97"/>
                  <a:gd name="T16" fmla="*/ 48 w 68"/>
                  <a:gd name="T17" fmla="*/ 0 h 97"/>
                  <a:gd name="T18" fmla="*/ 48 w 68"/>
                  <a:gd name="T19"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97">
                    <a:moveTo>
                      <a:pt x="0" y="0"/>
                    </a:moveTo>
                    <a:lnTo>
                      <a:pt x="20" y="0"/>
                    </a:lnTo>
                    <a:lnTo>
                      <a:pt x="20" y="97"/>
                    </a:lnTo>
                    <a:lnTo>
                      <a:pt x="0" y="97"/>
                    </a:lnTo>
                    <a:lnTo>
                      <a:pt x="0" y="0"/>
                    </a:lnTo>
                    <a:close/>
                    <a:moveTo>
                      <a:pt x="48" y="97"/>
                    </a:moveTo>
                    <a:lnTo>
                      <a:pt x="68" y="97"/>
                    </a:lnTo>
                    <a:lnTo>
                      <a:pt x="68" y="0"/>
                    </a:lnTo>
                    <a:lnTo>
                      <a:pt x="48" y="0"/>
                    </a:lnTo>
                    <a:lnTo>
                      <a:pt x="48" y="97"/>
                    </a:lnTo>
                    <a:close/>
                  </a:path>
                </a:pathLst>
              </a:custGeom>
              <a:solidFill>
                <a:schemeClr val="tx1"/>
              </a:solidFill>
              <a:ln>
                <a:noFill/>
              </a:ln>
              <a:extLst/>
            </p:spPr>
            <p:txBody>
              <a:bodyPr vert="horz" wrap="square" lIns="95135" tIns="47566" rIns="95135" bIns="4756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grpSp>
      </p:grpSp>
      <p:grpSp>
        <p:nvGrpSpPr>
          <p:cNvPr id="52" name="Group 51">
            <a:extLst>
              <a:ext uri="{FF2B5EF4-FFF2-40B4-BE49-F238E27FC236}">
                <a16:creationId xmlns:a16="http://schemas.microsoft.com/office/drawing/2014/main" id="{85C7B2F0-B461-4C36-BFBE-097BB2D11B4D}"/>
              </a:ext>
            </a:extLst>
          </p:cNvPr>
          <p:cNvGrpSpPr/>
          <p:nvPr/>
        </p:nvGrpSpPr>
        <p:grpSpPr>
          <a:xfrm>
            <a:off x="2096561" y="4372663"/>
            <a:ext cx="2751141" cy="2268237"/>
            <a:chOff x="6095878" y="2056607"/>
            <a:chExt cx="2697480" cy="2452875"/>
          </a:xfrm>
          <a:solidFill>
            <a:schemeClr val="bg2">
              <a:lumMod val="60000"/>
              <a:lumOff val="40000"/>
            </a:schemeClr>
          </a:solidFill>
        </p:grpSpPr>
        <p:sp>
          <p:nvSpPr>
            <p:cNvPr id="53" name="Rectangle 52">
              <a:extLst>
                <a:ext uri="{FF2B5EF4-FFF2-40B4-BE49-F238E27FC236}">
                  <a16:creationId xmlns:a16="http://schemas.microsoft.com/office/drawing/2014/main" id="{080A33D8-5C25-4509-91AD-010DDBAA2529}"/>
                </a:ext>
              </a:extLst>
            </p:cNvPr>
            <p:cNvSpPr/>
            <p:nvPr/>
          </p:nvSpPr>
          <p:spPr bwMode="auto">
            <a:xfrm>
              <a:off x="6095878" y="2056607"/>
              <a:ext cx="2697480" cy="24528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19" tIns="149214" rIns="186519" bIns="14921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3" fontAlgn="base">
                <a:spcBef>
                  <a:spcPct val="0"/>
                </a:spcBef>
                <a:spcAft>
                  <a:spcPct val="0"/>
                </a:spcAft>
              </a:pPr>
              <a:r>
                <a:rPr lang="en-US" dirty="0">
                  <a:solidFill>
                    <a:schemeClr val="tx1">
                      <a:lumMod val="75000"/>
                    </a:schemeClr>
                  </a:solidFill>
                  <a:ea typeface="Segoe UI" pitchFamily="34" charset="0"/>
                  <a:cs typeface="Segoe UI" pitchFamily="34" charset="0"/>
                </a:rPr>
                <a:t>Imposes structure on semi-structured data</a:t>
              </a:r>
            </a:p>
            <a:p>
              <a:pPr defTabSz="951063" fontAlgn="base">
                <a:spcBef>
                  <a:spcPct val="0"/>
                </a:spcBef>
                <a:spcAft>
                  <a:spcPct val="0"/>
                </a:spcAft>
              </a:pPr>
              <a:endParaRPr lang="en-US" dirty="0">
                <a:solidFill>
                  <a:schemeClr val="tx1">
                    <a:lumMod val="75000"/>
                  </a:schemeClr>
                </a:solidFill>
                <a:ea typeface="Segoe UI" pitchFamily="34" charset="0"/>
                <a:cs typeface="Segoe UI" pitchFamily="34" charset="0"/>
              </a:endParaRPr>
            </a:p>
            <a:p>
              <a:pPr defTabSz="951063" fontAlgn="base">
                <a:spcBef>
                  <a:spcPct val="0"/>
                </a:spcBef>
                <a:spcAft>
                  <a:spcPct val="0"/>
                </a:spcAft>
              </a:pPr>
              <a:endParaRPr lang="en-US" dirty="0">
                <a:solidFill>
                  <a:schemeClr val="tx1">
                    <a:lumMod val="75000"/>
                  </a:schemeClr>
                </a:solidFill>
                <a:ea typeface="Segoe UI" pitchFamily="34" charset="0"/>
                <a:cs typeface="Segoe UI" pitchFamily="34" charset="0"/>
              </a:endParaRPr>
            </a:p>
            <a:p>
              <a:pPr defTabSz="951063" fontAlgn="base">
                <a:spcBef>
                  <a:spcPct val="0"/>
                </a:spcBef>
                <a:spcAft>
                  <a:spcPct val="0"/>
                </a:spcAft>
              </a:pPr>
              <a:endParaRPr lang="en-US" i="1" dirty="0">
                <a:solidFill>
                  <a:schemeClr val="tx1">
                    <a:lumMod val="75000"/>
                  </a:schemeClr>
                </a:solidFill>
                <a:ea typeface="Segoe UI" pitchFamily="34" charset="0"/>
                <a:cs typeface="Segoe UI" pitchFamily="34" charset="0"/>
              </a:endParaRPr>
            </a:p>
            <a:p>
              <a:pPr algn="ctr" defTabSz="951063" fontAlgn="base">
                <a:spcBef>
                  <a:spcPct val="0"/>
                </a:spcBef>
                <a:spcAft>
                  <a:spcPct val="0"/>
                </a:spcAft>
              </a:pPr>
              <a:r>
                <a:rPr lang="en-US" i="1" dirty="0">
                  <a:solidFill>
                    <a:schemeClr val="tx1">
                      <a:lumMod val="75000"/>
                    </a:schemeClr>
                  </a:solidFill>
                  <a:ea typeface="Segoe UI" pitchFamily="34" charset="0"/>
                  <a:cs typeface="Segoe UI" pitchFamily="34" charset="0"/>
                </a:rPr>
                <a:t>Define external tables over data</a:t>
              </a:r>
            </a:p>
          </p:txBody>
        </p:sp>
        <p:sp>
          <p:nvSpPr>
            <p:cNvPr id="54" name="Freeform 15">
              <a:extLst>
                <a:ext uri="{FF2B5EF4-FFF2-40B4-BE49-F238E27FC236}">
                  <a16:creationId xmlns:a16="http://schemas.microsoft.com/office/drawing/2014/main" id="{9FC12E5A-AF80-40DA-AAE3-538FDE0B1E0B}"/>
                </a:ext>
              </a:extLst>
            </p:cNvPr>
            <p:cNvSpPr>
              <a:spLocks noChangeAspect="1" noEditPoints="1"/>
            </p:cNvSpPr>
            <p:nvPr/>
          </p:nvSpPr>
          <p:spPr bwMode="black">
            <a:xfrm>
              <a:off x="7118279" y="2939088"/>
              <a:ext cx="627993" cy="627993"/>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19" tIns="149214" rIns="186519" bIns="14921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3"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sp>
        <p:nvSpPr>
          <p:cNvPr id="55" name="Title 1">
            <a:extLst>
              <a:ext uri="{FF2B5EF4-FFF2-40B4-BE49-F238E27FC236}">
                <a16:creationId xmlns:a16="http://schemas.microsoft.com/office/drawing/2014/main" id="{FFC1E0E5-2AD6-448C-9628-CCDFA4CB78BC}"/>
              </a:ext>
            </a:extLst>
          </p:cNvPr>
          <p:cNvSpPr txBox="1">
            <a:spLocks/>
          </p:cNvSpPr>
          <p:nvPr/>
        </p:nvSpPr>
        <p:spPr>
          <a:xfrm>
            <a:off x="238003" y="3396268"/>
            <a:ext cx="11887879" cy="917562"/>
          </a:xfrm>
          <a:prstGeom prst="rect">
            <a:avLst/>
          </a:prstGeom>
        </p:spPr>
        <p:txBody>
          <a:bodyPr vert="horz" wrap="square" lIns="146302" tIns="91439" rIns="146302" bIns="91439" rtlCol="0" anchor="t">
            <a:noAutofit/>
          </a:bodyPr>
          <a:lstStyle>
            <a:lvl1pPr algn="l" defTabSz="932594" rtl="0" eaLnBrk="1" latinLnBrk="0" hangingPunct="1">
              <a:lnSpc>
                <a:spcPct val="90000"/>
              </a:lnSpc>
              <a:spcBef>
                <a:spcPct val="0"/>
              </a:spcBef>
              <a:buNone/>
              <a:defRPr lang="en-US" sz="5399"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tx1"/>
                </a:solidFill>
              </a:rPr>
              <a:t>HOW</a:t>
            </a:r>
            <a:r>
              <a:rPr lang="en-US" b="1" dirty="0">
                <a:solidFill>
                  <a:schemeClr val="tx1"/>
                </a:solidFill>
              </a:rPr>
              <a:t> </a:t>
            </a:r>
            <a:r>
              <a:rPr lang="en-US" dirty="0">
                <a:solidFill>
                  <a:schemeClr val="tx1"/>
                </a:solidFill>
              </a:rPr>
              <a:t>does it do it?</a:t>
            </a:r>
          </a:p>
        </p:txBody>
      </p:sp>
    </p:spTree>
    <p:extLst>
      <p:ext uri="{BB962C8B-B14F-4D97-AF65-F5344CB8AC3E}">
        <p14:creationId xmlns:p14="http://schemas.microsoft.com/office/powerpoint/2010/main" val="163520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Parallel Load</a:t>
            </a:r>
          </a:p>
        </p:txBody>
      </p:sp>
      <p:grpSp>
        <p:nvGrpSpPr>
          <p:cNvPr id="3" name="Group 2"/>
          <p:cNvGrpSpPr/>
          <p:nvPr/>
        </p:nvGrpSpPr>
        <p:grpSpPr>
          <a:xfrm>
            <a:off x="4706604" y="1213173"/>
            <a:ext cx="2879591" cy="1583775"/>
            <a:chOff x="6794301" y="1212849"/>
            <a:chExt cx="2880000" cy="1584000"/>
          </a:xfrm>
          <a:solidFill>
            <a:schemeClr val="tx2">
              <a:lumMod val="50000"/>
            </a:schemeClr>
          </a:solidFill>
        </p:grpSpPr>
        <p:sp>
          <p:nvSpPr>
            <p:cNvPr id="4" name="Rectangle 3"/>
            <p:cNvSpPr/>
            <p:nvPr/>
          </p:nvSpPr>
          <p:spPr bwMode="auto">
            <a:xfrm>
              <a:off x="6794301" y="1212849"/>
              <a:ext cx="2880000" cy="1584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5" name="Rectangle 4"/>
            <p:cNvSpPr/>
            <p:nvPr/>
          </p:nvSpPr>
          <p:spPr bwMode="auto">
            <a:xfrm>
              <a:off x="6794301" y="1752849"/>
              <a:ext cx="2880000" cy="540000"/>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391" fontAlgn="base">
                <a:lnSpc>
                  <a:spcPct val="90000"/>
                </a:lnSpc>
                <a:spcBef>
                  <a:spcPct val="0"/>
                </a:spcBef>
                <a:spcAft>
                  <a:spcPct val="0"/>
                </a:spcAft>
              </a:pPr>
              <a:r>
                <a:rPr lang="en-GB" sz="2400" dirty="0">
                  <a:solidFill>
                    <a:schemeClr val="tx1"/>
                  </a:solidFill>
                  <a:ea typeface="Segoe UI" pitchFamily="34" charset="0"/>
                  <a:cs typeface="Segoe UI" pitchFamily="34" charset="0"/>
                </a:rPr>
                <a:t>DMS</a:t>
              </a:r>
            </a:p>
          </p:txBody>
        </p:sp>
        <p:sp>
          <p:nvSpPr>
            <p:cNvPr id="6" name="Rectangle 5"/>
            <p:cNvSpPr/>
            <p:nvPr/>
          </p:nvSpPr>
          <p:spPr bwMode="auto">
            <a:xfrm>
              <a:off x="7823837" y="1842849"/>
              <a:ext cx="1850464" cy="360000"/>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91"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Bridge</a:t>
              </a:r>
            </a:p>
          </p:txBody>
        </p:sp>
      </p:grpSp>
      <p:grpSp>
        <p:nvGrpSpPr>
          <p:cNvPr id="7" name="Group 6"/>
          <p:cNvGrpSpPr/>
          <p:nvPr/>
        </p:nvGrpSpPr>
        <p:grpSpPr>
          <a:xfrm>
            <a:off x="4706604" y="2922506"/>
            <a:ext cx="2879591" cy="1583775"/>
            <a:chOff x="6794301" y="1212849"/>
            <a:chExt cx="2880000" cy="1584000"/>
          </a:xfrm>
          <a:solidFill>
            <a:schemeClr val="tx2">
              <a:lumMod val="50000"/>
            </a:schemeClr>
          </a:solidFill>
        </p:grpSpPr>
        <p:sp>
          <p:nvSpPr>
            <p:cNvPr id="8" name="Rectangle 7"/>
            <p:cNvSpPr/>
            <p:nvPr/>
          </p:nvSpPr>
          <p:spPr bwMode="auto">
            <a:xfrm>
              <a:off x="6794301" y="1212849"/>
              <a:ext cx="2880000" cy="1584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9" name="Rectangle 8"/>
            <p:cNvSpPr/>
            <p:nvPr/>
          </p:nvSpPr>
          <p:spPr bwMode="auto">
            <a:xfrm>
              <a:off x="6794301" y="1752849"/>
              <a:ext cx="2880000" cy="540000"/>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391" fontAlgn="base">
                <a:lnSpc>
                  <a:spcPct val="90000"/>
                </a:lnSpc>
                <a:spcBef>
                  <a:spcPct val="0"/>
                </a:spcBef>
                <a:spcAft>
                  <a:spcPct val="0"/>
                </a:spcAft>
              </a:pPr>
              <a:r>
                <a:rPr lang="en-GB" sz="2400" dirty="0">
                  <a:solidFill>
                    <a:schemeClr val="tx1"/>
                  </a:solidFill>
                  <a:ea typeface="Segoe UI" pitchFamily="34" charset="0"/>
                  <a:cs typeface="Segoe UI" pitchFamily="34" charset="0"/>
                </a:rPr>
                <a:t>DMS</a:t>
              </a:r>
            </a:p>
          </p:txBody>
        </p:sp>
        <p:sp>
          <p:nvSpPr>
            <p:cNvPr id="10" name="Rectangle 9"/>
            <p:cNvSpPr/>
            <p:nvPr/>
          </p:nvSpPr>
          <p:spPr bwMode="auto">
            <a:xfrm>
              <a:off x="7823837" y="1842849"/>
              <a:ext cx="1850464" cy="360000"/>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91"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Bridge</a:t>
              </a:r>
            </a:p>
          </p:txBody>
        </p:sp>
      </p:grpSp>
      <p:grpSp>
        <p:nvGrpSpPr>
          <p:cNvPr id="11" name="Group 10"/>
          <p:cNvGrpSpPr/>
          <p:nvPr/>
        </p:nvGrpSpPr>
        <p:grpSpPr>
          <a:xfrm>
            <a:off x="4706604" y="4631838"/>
            <a:ext cx="2879591" cy="1583775"/>
            <a:chOff x="6794301" y="1212849"/>
            <a:chExt cx="2880000" cy="1584000"/>
          </a:xfrm>
          <a:solidFill>
            <a:schemeClr val="tx2">
              <a:lumMod val="50000"/>
            </a:schemeClr>
          </a:solidFill>
        </p:grpSpPr>
        <p:sp>
          <p:nvSpPr>
            <p:cNvPr id="12" name="Rectangle 11"/>
            <p:cNvSpPr/>
            <p:nvPr/>
          </p:nvSpPr>
          <p:spPr bwMode="auto">
            <a:xfrm>
              <a:off x="6794301" y="1212849"/>
              <a:ext cx="2880000" cy="1584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13" name="Rectangle 12"/>
            <p:cNvSpPr/>
            <p:nvPr/>
          </p:nvSpPr>
          <p:spPr bwMode="auto">
            <a:xfrm>
              <a:off x="6794301" y="1752849"/>
              <a:ext cx="2880000" cy="540000"/>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391" fontAlgn="base">
                <a:lnSpc>
                  <a:spcPct val="90000"/>
                </a:lnSpc>
                <a:spcBef>
                  <a:spcPct val="0"/>
                </a:spcBef>
                <a:spcAft>
                  <a:spcPct val="0"/>
                </a:spcAft>
              </a:pPr>
              <a:r>
                <a:rPr lang="en-GB" sz="2400" dirty="0">
                  <a:solidFill>
                    <a:schemeClr val="tx1"/>
                  </a:solidFill>
                  <a:ea typeface="Segoe UI" pitchFamily="34" charset="0"/>
                  <a:cs typeface="Segoe UI" pitchFamily="34" charset="0"/>
                </a:rPr>
                <a:t>DMS</a:t>
              </a:r>
            </a:p>
          </p:txBody>
        </p:sp>
        <p:sp>
          <p:nvSpPr>
            <p:cNvPr id="14" name="Rectangle 13"/>
            <p:cNvSpPr/>
            <p:nvPr/>
          </p:nvSpPr>
          <p:spPr bwMode="auto">
            <a:xfrm>
              <a:off x="7823837" y="1842849"/>
              <a:ext cx="1850464" cy="360000"/>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91"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Bridge</a:t>
              </a:r>
            </a:p>
          </p:txBody>
        </p:sp>
      </p:grpSp>
      <p:sp>
        <p:nvSpPr>
          <p:cNvPr id="15" name="Rectangle 14"/>
          <p:cNvSpPr/>
          <p:nvPr/>
        </p:nvSpPr>
        <p:spPr bwMode="auto">
          <a:xfrm>
            <a:off x="1657805" y="2917589"/>
            <a:ext cx="2375663" cy="1583775"/>
          </a:xfrm>
          <a:prstGeom prst="rect">
            <a:avLst/>
          </a:prstGeom>
          <a:solidFill>
            <a:schemeClr val="tx2">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Control Node</a:t>
            </a:r>
          </a:p>
        </p:txBody>
      </p:sp>
      <p:sp>
        <p:nvSpPr>
          <p:cNvPr id="16" name="Rectangle 15"/>
          <p:cNvSpPr/>
          <p:nvPr/>
        </p:nvSpPr>
        <p:spPr bwMode="auto">
          <a:xfrm>
            <a:off x="1657805" y="3457512"/>
            <a:ext cx="2375663" cy="539924"/>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391" fontAlgn="base">
              <a:lnSpc>
                <a:spcPct val="90000"/>
              </a:lnSpc>
              <a:spcBef>
                <a:spcPct val="0"/>
              </a:spcBef>
              <a:spcAft>
                <a:spcPct val="0"/>
              </a:spcAft>
            </a:pPr>
            <a:r>
              <a:rPr lang="en-GB" sz="2400" dirty="0">
                <a:solidFill>
                  <a:schemeClr val="tx1"/>
                </a:solidFill>
                <a:ea typeface="Segoe UI" pitchFamily="34" charset="0"/>
                <a:cs typeface="Segoe UI" pitchFamily="34" charset="0"/>
              </a:rPr>
              <a:t>DMS</a:t>
            </a:r>
          </a:p>
        </p:txBody>
      </p:sp>
      <p:cxnSp>
        <p:nvCxnSpPr>
          <p:cNvPr id="17" name="Elbow Connector 16"/>
          <p:cNvCxnSpPr>
            <a:stCxn id="16" idx="3"/>
            <a:endCxn id="5" idx="1"/>
          </p:cNvCxnSpPr>
          <p:nvPr/>
        </p:nvCxnSpPr>
        <p:spPr>
          <a:xfrm flipV="1">
            <a:off x="4033467" y="2023060"/>
            <a:ext cx="673137" cy="1704415"/>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16" idx="3"/>
            <a:endCxn id="9" idx="1"/>
          </p:cNvCxnSpPr>
          <p:nvPr/>
        </p:nvCxnSpPr>
        <p:spPr>
          <a:xfrm>
            <a:off x="4033467" y="3727475"/>
            <a:ext cx="673137" cy="4917"/>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6" idx="3"/>
            <a:endCxn id="13" idx="1"/>
          </p:cNvCxnSpPr>
          <p:nvPr/>
        </p:nvCxnSpPr>
        <p:spPr>
          <a:xfrm>
            <a:off x="4033467" y="3727474"/>
            <a:ext cx="673137" cy="1714250"/>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bwMode="auto">
          <a:xfrm>
            <a:off x="9003697" y="1213173"/>
            <a:ext cx="1799745" cy="500329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54" tIns="146283" rIns="182854" bIns="146283" numCol="1" spcCol="0" rtlCol="0" fromWordArt="0" anchor="b" anchorCtr="0" forceAA="0" compatLnSpc="1">
            <a:prstTxWarp prst="textNoShape">
              <a:avLst/>
            </a:prstTxWarp>
            <a:noAutofit/>
          </a:bodyPr>
          <a:lstStyle/>
          <a:p>
            <a:pPr algn="ctr" defTabSz="932391"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Azure Storage Blob (ASB)</a:t>
            </a:r>
          </a:p>
        </p:txBody>
      </p:sp>
      <p:grpSp>
        <p:nvGrpSpPr>
          <p:cNvPr id="49" name="Group 48"/>
          <p:cNvGrpSpPr/>
          <p:nvPr/>
        </p:nvGrpSpPr>
        <p:grpSpPr>
          <a:xfrm>
            <a:off x="9228409" y="1319037"/>
            <a:ext cx="652565" cy="4790717"/>
            <a:chOff x="8000778" y="1302849"/>
            <a:chExt cx="652658" cy="4791397"/>
          </a:xfrm>
          <a:solidFill>
            <a:schemeClr val="tx1"/>
          </a:solidFill>
        </p:grpSpPr>
        <p:sp>
          <p:nvSpPr>
            <p:cNvPr id="24" name="Freeform 23"/>
            <p:cNvSpPr>
              <a:spLocks noEditPoints="1"/>
            </p:cNvSpPr>
            <p:nvPr/>
          </p:nvSpPr>
          <p:spPr bwMode="auto">
            <a:xfrm>
              <a:off x="8000778" y="4559965"/>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91427" tIns="45713" rIns="91427" bIns="45713" numCol="1" anchor="t" anchorCtr="0" compatLnSpc="1">
              <a:prstTxWarp prst="textNoShape">
                <a:avLst/>
              </a:prstTxWarp>
            </a:bodyPr>
            <a:lstStyle/>
            <a:p>
              <a:pPr defTabSz="914104"/>
              <a:endParaRPr lang="en-US" sz="1700" dirty="0">
                <a:solidFill>
                  <a:srgbClr val="000000"/>
                </a:solidFill>
              </a:endParaRPr>
            </a:p>
          </p:txBody>
        </p:sp>
        <p:sp>
          <p:nvSpPr>
            <p:cNvPr id="30" name="Freeform 29"/>
            <p:cNvSpPr>
              <a:spLocks noEditPoints="1"/>
            </p:cNvSpPr>
            <p:nvPr/>
          </p:nvSpPr>
          <p:spPr bwMode="auto">
            <a:xfrm>
              <a:off x="8000778" y="3745686"/>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91427" tIns="45713" rIns="91427" bIns="45713" numCol="1" anchor="t" anchorCtr="0" compatLnSpc="1">
              <a:prstTxWarp prst="textNoShape">
                <a:avLst/>
              </a:prstTxWarp>
            </a:bodyPr>
            <a:lstStyle/>
            <a:p>
              <a:pPr defTabSz="914104"/>
              <a:endParaRPr lang="en-US" sz="1700" dirty="0">
                <a:solidFill>
                  <a:srgbClr val="000000"/>
                </a:solidFill>
              </a:endParaRPr>
            </a:p>
          </p:txBody>
        </p:sp>
        <p:sp>
          <p:nvSpPr>
            <p:cNvPr id="36" name="Freeform 35"/>
            <p:cNvSpPr>
              <a:spLocks noEditPoints="1"/>
            </p:cNvSpPr>
            <p:nvPr/>
          </p:nvSpPr>
          <p:spPr bwMode="auto">
            <a:xfrm>
              <a:off x="8005436" y="2931407"/>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91427" tIns="45713" rIns="91427" bIns="45713" numCol="1" anchor="t" anchorCtr="0" compatLnSpc="1">
              <a:prstTxWarp prst="textNoShape">
                <a:avLst/>
              </a:prstTxWarp>
            </a:bodyPr>
            <a:lstStyle/>
            <a:p>
              <a:pPr defTabSz="914104"/>
              <a:endParaRPr lang="en-US" sz="1700" dirty="0">
                <a:solidFill>
                  <a:srgbClr val="000000"/>
                </a:solidFill>
              </a:endParaRPr>
            </a:p>
          </p:txBody>
        </p:sp>
        <p:sp>
          <p:nvSpPr>
            <p:cNvPr id="42" name="Freeform 41"/>
            <p:cNvSpPr>
              <a:spLocks noEditPoints="1"/>
            </p:cNvSpPr>
            <p:nvPr/>
          </p:nvSpPr>
          <p:spPr bwMode="auto">
            <a:xfrm>
              <a:off x="8000778" y="2117128"/>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91427" tIns="45713" rIns="91427" bIns="45713" numCol="1" anchor="t" anchorCtr="0" compatLnSpc="1">
              <a:prstTxWarp prst="textNoShape">
                <a:avLst/>
              </a:prstTxWarp>
            </a:bodyPr>
            <a:lstStyle/>
            <a:p>
              <a:pPr defTabSz="914104"/>
              <a:endParaRPr lang="en-US" sz="1700" dirty="0">
                <a:solidFill>
                  <a:srgbClr val="000000"/>
                </a:solidFill>
              </a:endParaRPr>
            </a:p>
          </p:txBody>
        </p:sp>
        <p:sp>
          <p:nvSpPr>
            <p:cNvPr id="47" name="Freeform 46"/>
            <p:cNvSpPr>
              <a:spLocks noEditPoints="1"/>
            </p:cNvSpPr>
            <p:nvPr/>
          </p:nvSpPr>
          <p:spPr bwMode="auto">
            <a:xfrm>
              <a:off x="8000778" y="1302849"/>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91427" tIns="45713" rIns="91427" bIns="45713" numCol="1" anchor="t" anchorCtr="0" compatLnSpc="1">
              <a:prstTxWarp prst="textNoShape">
                <a:avLst/>
              </a:prstTxWarp>
            </a:bodyPr>
            <a:lstStyle/>
            <a:p>
              <a:pPr defTabSz="914104"/>
              <a:endParaRPr lang="en-US" sz="1700" dirty="0">
                <a:solidFill>
                  <a:srgbClr val="000000"/>
                </a:solidFill>
              </a:endParaRPr>
            </a:p>
          </p:txBody>
        </p:sp>
        <p:sp>
          <p:nvSpPr>
            <p:cNvPr id="48" name="Freeform 47"/>
            <p:cNvSpPr>
              <a:spLocks noEditPoints="1"/>
            </p:cNvSpPr>
            <p:nvPr/>
          </p:nvSpPr>
          <p:spPr bwMode="auto">
            <a:xfrm>
              <a:off x="8000778" y="5374246"/>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91427" tIns="45713" rIns="91427" bIns="45713" numCol="1" anchor="t" anchorCtr="0" compatLnSpc="1">
              <a:prstTxWarp prst="textNoShape">
                <a:avLst/>
              </a:prstTxWarp>
            </a:bodyPr>
            <a:lstStyle/>
            <a:p>
              <a:pPr defTabSz="914104"/>
              <a:endParaRPr lang="en-US" sz="1700" dirty="0">
                <a:solidFill>
                  <a:srgbClr val="000000"/>
                </a:solidFill>
              </a:endParaRPr>
            </a:p>
          </p:txBody>
        </p:sp>
      </p:grpSp>
      <p:cxnSp>
        <p:nvCxnSpPr>
          <p:cNvPr id="52" name="Straight Connector 51"/>
          <p:cNvCxnSpPr>
            <a:stCxn id="6" idx="3"/>
            <a:endCxn id="48" idx="0"/>
          </p:cNvCxnSpPr>
          <p:nvPr/>
        </p:nvCxnSpPr>
        <p:spPr>
          <a:xfrm>
            <a:off x="7586195" y="2023059"/>
            <a:ext cx="1769561" cy="3552137"/>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3"/>
            <a:endCxn id="24" idx="3"/>
          </p:cNvCxnSpPr>
          <p:nvPr/>
        </p:nvCxnSpPr>
        <p:spPr>
          <a:xfrm>
            <a:off x="7586195" y="2023059"/>
            <a:ext cx="1769561" cy="2763333"/>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6" idx="3"/>
            <a:endCxn id="30" idx="0"/>
          </p:cNvCxnSpPr>
          <p:nvPr/>
        </p:nvCxnSpPr>
        <p:spPr>
          <a:xfrm>
            <a:off x="7586195" y="2023058"/>
            <a:ext cx="1769561" cy="1923806"/>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6" idx="3"/>
            <a:endCxn id="36" idx="0"/>
          </p:cNvCxnSpPr>
          <p:nvPr/>
        </p:nvCxnSpPr>
        <p:spPr>
          <a:xfrm>
            <a:off x="7586196" y="2023059"/>
            <a:ext cx="1774218" cy="1109643"/>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6" idx="3"/>
            <a:endCxn id="42" idx="0"/>
          </p:cNvCxnSpPr>
          <p:nvPr/>
        </p:nvCxnSpPr>
        <p:spPr>
          <a:xfrm>
            <a:off x="7586195" y="2023058"/>
            <a:ext cx="1769561" cy="295479"/>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 idx="3"/>
            <a:endCxn id="47" idx="0"/>
          </p:cNvCxnSpPr>
          <p:nvPr/>
        </p:nvCxnSpPr>
        <p:spPr>
          <a:xfrm flipV="1">
            <a:off x="7586195" y="1504375"/>
            <a:ext cx="1769561" cy="518684"/>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10" idx="3"/>
            <a:endCxn id="47" idx="13"/>
          </p:cNvCxnSpPr>
          <p:nvPr/>
        </p:nvCxnSpPr>
        <p:spPr>
          <a:xfrm flipV="1">
            <a:off x="7586195" y="1672157"/>
            <a:ext cx="1769561" cy="2060234"/>
          </a:xfrm>
          <a:prstGeom prst="line">
            <a:avLst/>
          </a:prstGeom>
          <a:ln w="28575">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10" idx="3"/>
          </p:cNvCxnSpPr>
          <p:nvPr/>
        </p:nvCxnSpPr>
        <p:spPr>
          <a:xfrm flipV="1">
            <a:off x="7586195" y="2505696"/>
            <a:ext cx="1769561" cy="1226696"/>
          </a:xfrm>
          <a:prstGeom prst="line">
            <a:avLst/>
          </a:prstGeom>
          <a:ln w="28575">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10" idx="3"/>
            <a:endCxn id="36" idx="13"/>
          </p:cNvCxnSpPr>
          <p:nvPr/>
        </p:nvCxnSpPr>
        <p:spPr>
          <a:xfrm flipV="1">
            <a:off x="7586196" y="3300483"/>
            <a:ext cx="1774218" cy="431908"/>
          </a:xfrm>
          <a:prstGeom prst="line">
            <a:avLst/>
          </a:prstGeom>
          <a:ln w="28575">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10" idx="3"/>
            <a:endCxn id="30" idx="13"/>
          </p:cNvCxnSpPr>
          <p:nvPr/>
        </p:nvCxnSpPr>
        <p:spPr>
          <a:xfrm>
            <a:off x="7586195" y="3732392"/>
            <a:ext cx="1769561" cy="382255"/>
          </a:xfrm>
          <a:prstGeom prst="line">
            <a:avLst/>
          </a:prstGeom>
          <a:ln w="28575">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10" idx="3"/>
            <a:endCxn id="24" idx="13"/>
          </p:cNvCxnSpPr>
          <p:nvPr/>
        </p:nvCxnSpPr>
        <p:spPr>
          <a:xfrm>
            <a:off x="7586195" y="3732391"/>
            <a:ext cx="1769561" cy="1196419"/>
          </a:xfrm>
          <a:prstGeom prst="line">
            <a:avLst/>
          </a:prstGeom>
          <a:ln w="28575">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10" idx="3"/>
            <a:endCxn id="48" idx="13"/>
          </p:cNvCxnSpPr>
          <p:nvPr/>
        </p:nvCxnSpPr>
        <p:spPr>
          <a:xfrm>
            <a:off x="7586195" y="3732392"/>
            <a:ext cx="1769561" cy="2010584"/>
          </a:xfrm>
          <a:prstGeom prst="line">
            <a:avLst/>
          </a:prstGeom>
          <a:ln w="28575">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14" idx="3"/>
            <a:endCxn id="48" idx="15"/>
          </p:cNvCxnSpPr>
          <p:nvPr/>
        </p:nvCxnSpPr>
        <p:spPr>
          <a:xfrm>
            <a:off x="7586195" y="5441723"/>
            <a:ext cx="1769561" cy="408555"/>
          </a:xfrm>
          <a:prstGeom prst="line">
            <a:avLst/>
          </a:prstGeom>
          <a:ln w="28575">
            <a:solidFill>
              <a:schemeClr val="accent1">
                <a:lumMod val="40000"/>
                <a:lumOff val="6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14" idx="3"/>
            <a:endCxn id="24" idx="15"/>
          </p:cNvCxnSpPr>
          <p:nvPr/>
        </p:nvCxnSpPr>
        <p:spPr>
          <a:xfrm flipV="1">
            <a:off x="7586195" y="5036113"/>
            <a:ext cx="1769561" cy="405611"/>
          </a:xfrm>
          <a:prstGeom prst="line">
            <a:avLst/>
          </a:prstGeom>
          <a:ln w="28575">
            <a:solidFill>
              <a:schemeClr val="accent1">
                <a:lumMod val="40000"/>
                <a:lumOff val="6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14" idx="3"/>
            <a:endCxn id="30" idx="18"/>
          </p:cNvCxnSpPr>
          <p:nvPr/>
        </p:nvCxnSpPr>
        <p:spPr>
          <a:xfrm flipV="1">
            <a:off x="7586195" y="4196586"/>
            <a:ext cx="1769561" cy="1245138"/>
          </a:xfrm>
          <a:prstGeom prst="line">
            <a:avLst/>
          </a:prstGeom>
          <a:ln w="28575">
            <a:solidFill>
              <a:schemeClr val="accent1">
                <a:lumMod val="40000"/>
                <a:lumOff val="6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14" idx="3"/>
            <a:endCxn id="36" idx="18"/>
          </p:cNvCxnSpPr>
          <p:nvPr/>
        </p:nvCxnSpPr>
        <p:spPr>
          <a:xfrm flipV="1">
            <a:off x="7586196" y="3382423"/>
            <a:ext cx="1774218" cy="2059301"/>
          </a:xfrm>
          <a:prstGeom prst="line">
            <a:avLst/>
          </a:prstGeom>
          <a:ln w="28575">
            <a:solidFill>
              <a:schemeClr val="accent1">
                <a:lumMod val="40000"/>
                <a:lumOff val="6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14" idx="3"/>
            <a:endCxn id="42" idx="18"/>
          </p:cNvCxnSpPr>
          <p:nvPr/>
        </p:nvCxnSpPr>
        <p:spPr>
          <a:xfrm flipV="1">
            <a:off x="7586195" y="2568260"/>
            <a:ext cx="1769561" cy="2873465"/>
          </a:xfrm>
          <a:prstGeom prst="line">
            <a:avLst/>
          </a:prstGeom>
          <a:ln w="28575">
            <a:solidFill>
              <a:schemeClr val="accent1">
                <a:lumMod val="40000"/>
                <a:lumOff val="6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14" idx="3"/>
            <a:endCxn id="47" idx="18"/>
          </p:cNvCxnSpPr>
          <p:nvPr/>
        </p:nvCxnSpPr>
        <p:spPr>
          <a:xfrm flipV="1">
            <a:off x="7586195" y="1754097"/>
            <a:ext cx="1769561" cy="3687627"/>
          </a:xfrm>
          <a:prstGeom prst="line">
            <a:avLst/>
          </a:prstGeom>
          <a:ln w="28575">
            <a:solidFill>
              <a:schemeClr val="accent1">
                <a:lumMod val="40000"/>
                <a:lumOff val="6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3">
            <a:biLevel thresh="25000"/>
          </a:blip>
          <a:stretch>
            <a:fillRect/>
          </a:stretch>
        </p:blipFill>
        <p:spPr>
          <a:xfrm>
            <a:off x="3554319" y="4042967"/>
            <a:ext cx="412863" cy="412863"/>
          </a:xfrm>
          <a:prstGeom prst="rect">
            <a:avLst/>
          </a:prstGeom>
        </p:spPr>
      </p:pic>
      <p:pic>
        <p:nvPicPr>
          <p:cNvPr id="50" name="Picture 49"/>
          <p:cNvPicPr>
            <a:picLocks noChangeAspect="1"/>
          </p:cNvPicPr>
          <p:nvPr/>
        </p:nvPicPr>
        <p:blipFill>
          <a:blip r:embed="rId3">
            <a:biLevel thresh="25000"/>
          </a:blip>
          <a:stretch>
            <a:fillRect/>
          </a:stretch>
        </p:blipFill>
        <p:spPr>
          <a:xfrm>
            <a:off x="7082211" y="5762144"/>
            <a:ext cx="412863" cy="412863"/>
          </a:xfrm>
          <a:prstGeom prst="rect">
            <a:avLst/>
          </a:prstGeom>
        </p:spPr>
      </p:pic>
      <p:pic>
        <p:nvPicPr>
          <p:cNvPr id="51" name="Picture 50"/>
          <p:cNvPicPr>
            <a:picLocks noChangeAspect="1"/>
          </p:cNvPicPr>
          <p:nvPr/>
        </p:nvPicPr>
        <p:blipFill>
          <a:blip r:embed="rId3">
            <a:biLevel thresh="25000"/>
          </a:blip>
          <a:stretch>
            <a:fillRect/>
          </a:stretch>
        </p:blipFill>
        <p:spPr>
          <a:xfrm>
            <a:off x="7082211" y="4052678"/>
            <a:ext cx="412863" cy="412863"/>
          </a:xfrm>
          <a:prstGeom prst="rect">
            <a:avLst/>
          </a:prstGeom>
        </p:spPr>
      </p:pic>
      <p:pic>
        <p:nvPicPr>
          <p:cNvPr id="54" name="Picture 53"/>
          <p:cNvPicPr>
            <a:picLocks noChangeAspect="1"/>
          </p:cNvPicPr>
          <p:nvPr/>
        </p:nvPicPr>
        <p:blipFill>
          <a:blip r:embed="rId3">
            <a:biLevel thresh="25000"/>
          </a:blip>
          <a:stretch>
            <a:fillRect/>
          </a:stretch>
        </p:blipFill>
        <p:spPr>
          <a:xfrm>
            <a:off x="7082211" y="2335310"/>
            <a:ext cx="412863" cy="412863"/>
          </a:xfrm>
          <a:prstGeom prst="rect">
            <a:avLst/>
          </a:prstGeom>
        </p:spPr>
      </p:pic>
    </p:spTree>
    <p:extLst>
      <p:ext uri="{BB962C8B-B14F-4D97-AF65-F5344CB8AC3E}">
        <p14:creationId xmlns:p14="http://schemas.microsoft.com/office/powerpoint/2010/main" val="19889150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down)">
                                      <p:cBhvr>
                                        <p:cTn id="7" dur="500"/>
                                        <p:tgtEl>
                                          <p:spTgt spid="52"/>
                                        </p:tgtEl>
                                      </p:cBhvr>
                                    </p:animEffect>
                                  </p:childTnLst>
                                </p:cTn>
                              </p:par>
                              <p:par>
                                <p:cTn id="8" presetID="22" presetClass="entr" presetSubtype="4"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wipe(down)">
                                      <p:cBhvr>
                                        <p:cTn id="10" dur="500"/>
                                        <p:tgtEl>
                                          <p:spTgt spid="53"/>
                                        </p:tgtEl>
                                      </p:cBhvr>
                                    </p:animEffect>
                                  </p:childTnLst>
                                </p:cTn>
                              </p:par>
                              <p:par>
                                <p:cTn id="11" presetID="22" presetClass="entr" presetSubtype="4"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wipe(down)">
                                      <p:cBhvr>
                                        <p:cTn id="13" dur="500"/>
                                        <p:tgtEl>
                                          <p:spTgt spid="58"/>
                                        </p:tgtEl>
                                      </p:cBhvr>
                                    </p:animEffect>
                                  </p:childTnLst>
                                </p:cTn>
                              </p:par>
                              <p:par>
                                <p:cTn id="14" presetID="22" presetClass="entr" presetSubtype="4" fill="hold"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wipe(down)">
                                      <p:cBhvr>
                                        <p:cTn id="16" dur="500"/>
                                        <p:tgtEl>
                                          <p:spTgt spid="61"/>
                                        </p:tgtEl>
                                      </p:cBhvr>
                                    </p:animEffect>
                                  </p:childTnLst>
                                </p:cTn>
                              </p:par>
                              <p:par>
                                <p:cTn id="17" presetID="22" presetClass="entr" presetSubtype="4"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wipe(down)">
                                      <p:cBhvr>
                                        <p:cTn id="19" dur="500"/>
                                        <p:tgtEl>
                                          <p:spTgt spid="64"/>
                                        </p:tgtEl>
                                      </p:cBhvr>
                                    </p:animEffect>
                                  </p:childTnLst>
                                </p:cTn>
                              </p:par>
                              <p:par>
                                <p:cTn id="20" presetID="22" presetClass="entr" presetSubtype="4" fill="hold"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wipe(down)">
                                      <p:cBhvr>
                                        <p:cTn id="22" dur="500"/>
                                        <p:tgtEl>
                                          <p:spTgt spid="67"/>
                                        </p:tgtEl>
                                      </p:cBhvr>
                                    </p:animEffect>
                                  </p:childTnLst>
                                </p:cTn>
                              </p:par>
                              <p:par>
                                <p:cTn id="23" presetID="22" presetClass="entr" presetSubtype="4"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wipe(down)">
                                      <p:cBhvr>
                                        <p:cTn id="25" dur="500"/>
                                        <p:tgtEl>
                                          <p:spTgt spid="70"/>
                                        </p:tgtEl>
                                      </p:cBhvr>
                                    </p:animEffect>
                                  </p:childTnLst>
                                </p:cTn>
                              </p:par>
                              <p:par>
                                <p:cTn id="26" presetID="22" presetClass="entr" presetSubtype="4" fill="hold" nodeType="with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down)">
                                      <p:cBhvr>
                                        <p:cTn id="28" dur="500"/>
                                        <p:tgtEl>
                                          <p:spTgt spid="73"/>
                                        </p:tgtEl>
                                      </p:cBhvr>
                                    </p:animEffect>
                                  </p:childTnLst>
                                </p:cTn>
                              </p:par>
                              <p:par>
                                <p:cTn id="29" presetID="22" presetClass="entr" presetSubtype="4" fill="hold" nodeType="with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wipe(down)">
                                      <p:cBhvr>
                                        <p:cTn id="31" dur="500"/>
                                        <p:tgtEl>
                                          <p:spTgt spid="76"/>
                                        </p:tgtEl>
                                      </p:cBhvr>
                                    </p:animEffect>
                                  </p:childTnLst>
                                </p:cTn>
                              </p:par>
                              <p:par>
                                <p:cTn id="32" presetID="22" presetClass="entr" presetSubtype="4" fill="hold" nodeType="with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wipe(down)">
                                      <p:cBhvr>
                                        <p:cTn id="34" dur="500"/>
                                        <p:tgtEl>
                                          <p:spTgt spid="79"/>
                                        </p:tgtEl>
                                      </p:cBhvr>
                                    </p:animEffect>
                                  </p:childTnLst>
                                </p:cTn>
                              </p:par>
                              <p:par>
                                <p:cTn id="35" presetID="22" presetClass="entr" presetSubtype="4" fill="hold" nodeType="withEffect">
                                  <p:stCondLst>
                                    <p:cond delay="0"/>
                                  </p:stCondLst>
                                  <p:childTnLst>
                                    <p:set>
                                      <p:cBhvr>
                                        <p:cTn id="36" dur="1" fill="hold">
                                          <p:stCondLst>
                                            <p:cond delay="0"/>
                                          </p:stCondLst>
                                        </p:cTn>
                                        <p:tgtEl>
                                          <p:spTgt spid="86"/>
                                        </p:tgtEl>
                                        <p:attrNameLst>
                                          <p:attrName>style.visibility</p:attrName>
                                        </p:attrNameLst>
                                      </p:cBhvr>
                                      <p:to>
                                        <p:strVal val="visible"/>
                                      </p:to>
                                    </p:set>
                                    <p:animEffect transition="in" filter="wipe(down)">
                                      <p:cBhvr>
                                        <p:cTn id="37" dur="500"/>
                                        <p:tgtEl>
                                          <p:spTgt spid="86"/>
                                        </p:tgtEl>
                                      </p:cBhvr>
                                    </p:animEffect>
                                  </p:childTnLst>
                                </p:cTn>
                              </p:par>
                              <p:par>
                                <p:cTn id="38" presetID="22" presetClass="entr" presetSubtype="4" fill="hold" nodeType="withEffect">
                                  <p:stCondLst>
                                    <p:cond delay="0"/>
                                  </p:stCondLst>
                                  <p:childTnLst>
                                    <p:set>
                                      <p:cBhvr>
                                        <p:cTn id="39" dur="1" fill="hold">
                                          <p:stCondLst>
                                            <p:cond delay="0"/>
                                          </p:stCondLst>
                                        </p:cTn>
                                        <p:tgtEl>
                                          <p:spTgt spid="89"/>
                                        </p:tgtEl>
                                        <p:attrNameLst>
                                          <p:attrName>style.visibility</p:attrName>
                                        </p:attrNameLst>
                                      </p:cBhvr>
                                      <p:to>
                                        <p:strVal val="visible"/>
                                      </p:to>
                                    </p:set>
                                    <p:animEffect transition="in" filter="wipe(down)">
                                      <p:cBhvr>
                                        <p:cTn id="40" dur="500"/>
                                        <p:tgtEl>
                                          <p:spTgt spid="89"/>
                                        </p:tgtEl>
                                      </p:cBhvr>
                                    </p:animEffect>
                                  </p:childTnLst>
                                </p:cTn>
                              </p:par>
                              <p:par>
                                <p:cTn id="41" presetID="22" presetClass="entr" presetSubtype="4" fill="hold" nodeType="withEffect">
                                  <p:stCondLst>
                                    <p:cond delay="0"/>
                                  </p:stCondLst>
                                  <p:childTnLst>
                                    <p:set>
                                      <p:cBhvr>
                                        <p:cTn id="42" dur="1" fill="hold">
                                          <p:stCondLst>
                                            <p:cond delay="0"/>
                                          </p:stCondLst>
                                        </p:cTn>
                                        <p:tgtEl>
                                          <p:spTgt spid="92"/>
                                        </p:tgtEl>
                                        <p:attrNameLst>
                                          <p:attrName>style.visibility</p:attrName>
                                        </p:attrNameLst>
                                      </p:cBhvr>
                                      <p:to>
                                        <p:strVal val="visible"/>
                                      </p:to>
                                    </p:set>
                                    <p:animEffect transition="in" filter="wipe(down)">
                                      <p:cBhvr>
                                        <p:cTn id="43" dur="500"/>
                                        <p:tgtEl>
                                          <p:spTgt spid="92"/>
                                        </p:tgtEl>
                                      </p:cBhvr>
                                    </p:animEffect>
                                  </p:childTnLst>
                                </p:cTn>
                              </p:par>
                              <p:par>
                                <p:cTn id="44" presetID="22" presetClass="entr" presetSubtype="4" fill="hold" nodeType="withEffect">
                                  <p:stCondLst>
                                    <p:cond delay="0"/>
                                  </p:stCondLst>
                                  <p:childTnLst>
                                    <p:set>
                                      <p:cBhvr>
                                        <p:cTn id="45" dur="1" fill="hold">
                                          <p:stCondLst>
                                            <p:cond delay="0"/>
                                          </p:stCondLst>
                                        </p:cTn>
                                        <p:tgtEl>
                                          <p:spTgt spid="95"/>
                                        </p:tgtEl>
                                        <p:attrNameLst>
                                          <p:attrName>style.visibility</p:attrName>
                                        </p:attrNameLst>
                                      </p:cBhvr>
                                      <p:to>
                                        <p:strVal val="visible"/>
                                      </p:to>
                                    </p:set>
                                    <p:animEffect transition="in" filter="wipe(down)">
                                      <p:cBhvr>
                                        <p:cTn id="46" dur="500"/>
                                        <p:tgtEl>
                                          <p:spTgt spid="95"/>
                                        </p:tgtEl>
                                      </p:cBhvr>
                                    </p:animEffect>
                                  </p:childTnLst>
                                </p:cTn>
                              </p:par>
                              <p:par>
                                <p:cTn id="47" presetID="22" presetClass="entr" presetSubtype="4" fill="hold" nodeType="withEffect">
                                  <p:stCondLst>
                                    <p:cond delay="0"/>
                                  </p:stCondLst>
                                  <p:childTnLst>
                                    <p:set>
                                      <p:cBhvr>
                                        <p:cTn id="48" dur="1" fill="hold">
                                          <p:stCondLst>
                                            <p:cond delay="0"/>
                                          </p:stCondLst>
                                        </p:cTn>
                                        <p:tgtEl>
                                          <p:spTgt spid="107"/>
                                        </p:tgtEl>
                                        <p:attrNameLst>
                                          <p:attrName>style.visibility</p:attrName>
                                        </p:attrNameLst>
                                      </p:cBhvr>
                                      <p:to>
                                        <p:strVal val="visible"/>
                                      </p:to>
                                    </p:set>
                                    <p:animEffect transition="in" filter="wipe(down)">
                                      <p:cBhvr>
                                        <p:cTn id="49" dur="500"/>
                                        <p:tgtEl>
                                          <p:spTgt spid="107"/>
                                        </p:tgtEl>
                                      </p:cBhvr>
                                    </p:animEffect>
                                  </p:childTnLst>
                                </p:cTn>
                              </p:par>
                              <p:par>
                                <p:cTn id="50" presetID="22" presetClass="entr" presetSubtype="4" fill="hold" nodeType="withEffect">
                                  <p:stCondLst>
                                    <p:cond delay="0"/>
                                  </p:stCondLst>
                                  <p:childTnLst>
                                    <p:set>
                                      <p:cBhvr>
                                        <p:cTn id="51" dur="1" fill="hold">
                                          <p:stCondLst>
                                            <p:cond delay="0"/>
                                          </p:stCondLst>
                                        </p:cTn>
                                        <p:tgtEl>
                                          <p:spTgt spid="110"/>
                                        </p:tgtEl>
                                        <p:attrNameLst>
                                          <p:attrName>style.visibility</p:attrName>
                                        </p:attrNameLst>
                                      </p:cBhvr>
                                      <p:to>
                                        <p:strVal val="visible"/>
                                      </p:to>
                                    </p:set>
                                    <p:animEffect transition="in" filter="wipe(down)">
                                      <p:cBhvr>
                                        <p:cTn id="52" dur="500"/>
                                        <p:tgtEl>
                                          <p:spTgt spid="110"/>
                                        </p:tgtEl>
                                      </p:cBhvr>
                                    </p:animEffect>
                                  </p:childTnLst>
                                </p:cTn>
                              </p:par>
                              <p:par>
                                <p:cTn id="53" presetID="22" presetClass="entr" presetSubtype="4" fill="hold" nodeType="withEffect">
                                  <p:stCondLst>
                                    <p:cond delay="0"/>
                                  </p:stCondLst>
                                  <p:childTnLst>
                                    <p:set>
                                      <p:cBhvr>
                                        <p:cTn id="54" dur="1" fill="hold">
                                          <p:stCondLst>
                                            <p:cond delay="0"/>
                                          </p:stCondLst>
                                        </p:cTn>
                                        <p:tgtEl>
                                          <p:spTgt spid="113"/>
                                        </p:tgtEl>
                                        <p:attrNameLst>
                                          <p:attrName>style.visibility</p:attrName>
                                        </p:attrNameLst>
                                      </p:cBhvr>
                                      <p:to>
                                        <p:strVal val="visible"/>
                                      </p:to>
                                    </p:set>
                                    <p:animEffect transition="in" filter="wipe(down)">
                                      <p:cBhvr>
                                        <p:cTn id="55" dur="500"/>
                                        <p:tgtEl>
                                          <p:spTgt spid="113"/>
                                        </p:tgtEl>
                                      </p:cBhvr>
                                    </p:animEffect>
                                  </p:childTnLst>
                                </p:cTn>
                              </p:par>
                              <p:par>
                                <p:cTn id="56" presetID="22" presetClass="entr" presetSubtype="4" fill="hold" nodeType="withEffect">
                                  <p:stCondLst>
                                    <p:cond delay="0"/>
                                  </p:stCondLst>
                                  <p:childTnLst>
                                    <p:set>
                                      <p:cBhvr>
                                        <p:cTn id="57" dur="1" fill="hold">
                                          <p:stCondLst>
                                            <p:cond delay="0"/>
                                          </p:stCondLst>
                                        </p:cTn>
                                        <p:tgtEl>
                                          <p:spTgt spid="116"/>
                                        </p:tgtEl>
                                        <p:attrNameLst>
                                          <p:attrName>style.visibility</p:attrName>
                                        </p:attrNameLst>
                                      </p:cBhvr>
                                      <p:to>
                                        <p:strVal val="visible"/>
                                      </p:to>
                                    </p:set>
                                    <p:animEffect transition="in" filter="wipe(down)">
                                      <p:cBhvr>
                                        <p:cTn id="58"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dirty="0"/>
              <a:t>Data Protection</a:t>
            </a:r>
          </a:p>
        </p:txBody>
      </p:sp>
    </p:spTree>
    <p:extLst>
      <p:ext uri="{BB962C8B-B14F-4D97-AF65-F5344CB8AC3E}">
        <p14:creationId xmlns:p14="http://schemas.microsoft.com/office/powerpoint/2010/main" val="3052682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2A1FA1-5A1E-49C6-85A2-493A35C7F910}"/>
              </a:ext>
            </a:extLst>
          </p:cNvPr>
          <p:cNvSpPr>
            <a:spLocks noGrp="1"/>
          </p:cNvSpPr>
          <p:nvPr>
            <p:ph type="title"/>
          </p:nvPr>
        </p:nvSpPr>
        <p:spPr/>
        <p:txBody>
          <a:bodyPr/>
          <a:lstStyle/>
          <a:p>
            <a:r>
              <a:rPr lang="en-US" dirty="0"/>
              <a:t>Backup Options</a:t>
            </a:r>
          </a:p>
        </p:txBody>
      </p:sp>
      <p:sp>
        <p:nvSpPr>
          <p:cNvPr id="4" name="Text Placeholder 3">
            <a:extLst>
              <a:ext uri="{FF2B5EF4-FFF2-40B4-BE49-F238E27FC236}">
                <a16:creationId xmlns:a16="http://schemas.microsoft.com/office/drawing/2014/main" id="{4883E68B-C460-481F-968A-1E3BE0E7F0BF}"/>
              </a:ext>
            </a:extLst>
          </p:cNvPr>
          <p:cNvSpPr>
            <a:spLocks noGrp="1"/>
          </p:cNvSpPr>
          <p:nvPr>
            <p:ph type="body" sz="quarter" idx="10"/>
          </p:nvPr>
        </p:nvSpPr>
        <p:spPr>
          <a:xfrm>
            <a:off x="274639" y="1212849"/>
            <a:ext cx="5486399" cy="4345805"/>
          </a:xfrm>
        </p:spPr>
        <p:txBody>
          <a:bodyPr/>
          <a:lstStyle/>
          <a:p>
            <a:pPr marL="0" indent="0">
              <a:buNone/>
            </a:pPr>
            <a:r>
              <a:rPr lang="en-US" dirty="0"/>
              <a:t>Automatic Restore Points</a:t>
            </a:r>
          </a:p>
          <a:p>
            <a:r>
              <a:rPr lang="en-US" dirty="0"/>
              <a:t>Snapshots taken automatically by the system.</a:t>
            </a:r>
          </a:p>
          <a:p>
            <a:r>
              <a:rPr lang="en-US" dirty="0"/>
              <a:t>Every few hours for an 8 hour RPO</a:t>
            </a:r>
          </a:p>
          <a:p>
            <a:r>
              <a:rPr lang="en-US" dirty="0"/>
              <a:t>Maintained for 7 days.</a:t>
            </a:r>
          </a:p>
          <a:p>
            <a:r>
              <a:rPr lang="en-US" dirty="0"/>
              <a:t>On by default, cannot be disabled.</a:t>
            </a:r>
          </a:p>
        </p:txBody>
      </p:sp>
      <p:sp>
        <p:nvSpPr>
          <p:cNvPr id="5" name="Text Placeholder 4">
            <a:extLst>
              <a:ext uri="{FF2B5EF4-FFF2-40B4-BE49-F238E27FC236}">
                <a16:creationId xmlns:a16="http://schemas.microsoft.com/office/drawing/2014/main" id="{9AA6AA8B-4513-4C6A-8714-FFCA7BDE07A6}"/>
              </a:ext>
            </a:extLst>
          </p:cNvPr>
          <p:cNvSpPr>
            <a:spLocks noGrp="1"/>
          </p:cNvSpPr>
          <p:nvPr>
            <p:ph type="body" sz="quarter" idx="11"/>
          </p:nvPr>
        </p:nvSpPr>
        <p:spPr>
          <a:xfrm>
            <a:off x="6675439" y="1212849"/>
            <a:ext cx="5486399" cy="4942892"/>
          </a:xfrm>
        </p:spPr>
        <p:txBody>
          <a:bodyPr/>
          <a:lstStyle/>
          <a:p>
            <a:pPr marL="0" indent="0">
              <a:buNone/>
            </a:pPr>
            <a:r>
              <a:rPr lang="en-US" dirty="0"/>
              <a:t>User-Defined Restore Points</a:t>
            </a:r>
          </a:p>
          <a:p>
            <a:r>
              <a:rPr lang="en-US" dirty="0"/>
              <a:t>NEW!</a:t>
            </a:r>
          </a:p>
          <a:p>
            <a:r>
              <a:rPr lang="en-US" dirty="0"/>
              <a:t>Manually triggered</a:t>
            </a:r>
          </a:p>
          <a:p>
            <a:r>
              <a:rPr lang="en-US" dirty="0"/>
              <a:t>Good for snapshots before large data modifications</a:t>
            </a:r>
          </a:p>
          <a:p>
            <a:r>
              <a:rPr lang="en-US" dirty="0"/>
              <a:t>Can also be used to restore reporting offload instance.</a:t>
            </a:r>
          </a:p>
          <a:p>
            <a:r>
              <a:rPr lang="en-US" dirty="0"/>
              <a:t>Can maintain update 42 restore points.</a:t>
            </a:r>
          </a:p>
        </p:txBody>
      </p:sp>
    </p:spTree>
    <p:extLst>
      <p:ext uri="{BB962C8B-B14F-4D97-AF65-F5344CB8AC3E}">
        <p14:creationId xmlns:p14="http://schemas.microsoft.com/office/powerpoint/2010/main" val="128862557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Cloud Secondary"/>
          <p:cNvSpPr>
            <a:spLocks/>
          </p:cNvSpPr>
          <p:nvPr/>
        </p:nvSpPr>
        <p:spPr bwMode="auto">
          <a:xfrm>
            <a:off x="5877397" y="271993"/>
            <a:ext cx="6479081" cy="3959439"/>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noFill/>
          <a:ln w="76200">
            <a:solidFill>
              <a:srgbClr val="69C8CA"/>
            </a:solidFill>
          </a:ln>
          <a:extLst/>
        </p:spPr>
        <p:txBody>
          <a:bodyPr vert="horz" wrap="square" lIns="91401" tIns="45700" rIns="91401" bIns="4570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sz="1198" dirty="0"/>
          </a:p>
        </p:txBody>
      </p:sp>
      <p:grpSp>
        <p:nvGrpSpPr>
          <p:cNvPr id="50" name="Storage Set"/>
          <p:cNvGrpSpPr/>
          <p:nvPr/>
        </p:nvGrpSpPr>
        <p:grpSpPr>
          <a:xfrm>
            <a:off x="7029000" y="2715458"/>
            <a:ext cx="4175872" cy="1309050"/>
            <a:chOff x="7029115" y="2715346"/>
            <a:chExt cx="4176464" cy="1309236"/>
          </a:xfrm>
          <a:solidFill>
            <a:schemeClr val="tx2"/>
          </a:solidFill>
        </p:grpSpPr>
        <p:sp>
          <p:nvSpPr>
            <p:cNvPr id="182" name="Storage Ring"/>
            <p:cNvSpPr/>
            <p:nvPr/>
          </p:nvSpPr>
          <p:spPr bwMode="auto">
            <a:xfrm>
              <a:off x="7029115" y="2715346"/>
              <a:ext cx="4176464" cy="1309236"/>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dirty="0" err="1">
                <a:solidFill>
                  <a:schemeClr val="tx1"/>
                </a:solidFill>
                <a:ea typeface="Segoe UI" pitchFamily="34" charset="0"/>
                <a:cs typeface="Segoe UI" pitchFamily="34" charset="0"/>
              </a:endParaRPr>
            </a:p>
          </p:txBody>
        </p:sp>
        <p:grpSp>
          <p:nvGrpSpPr>
            <p:cNvPr id="183" name="Storage DBs"/>
            <p:cNvGrpSpPr/>
            <p:nvPr/>
          </p:nvGrpSpPr>
          <p:grpSpPr>
            <a:xfrm>
              <a:off x="7233768" y="2813539"/>
              <a:ext cx="3801354" cy="1137538"/>
              <a:chOff x="2094836" y="4073326"/>
              <a:chExt cx="8294427" cy="2502583"/>
            </a:xfrm>
            <a:grpFill/>
          </p:grpSpPr>
          <p:pic>
            <p:nvPicPr>
              <p:cNvPr id="197" name="Picture 196"/>
              <p:cNvPicPr>
                <a:picLocks noChangeAspect="1"/>
              </p:cNvPicPr>
              <p:nvPr/>
            </p:nvPicPr>
            <p:blipFill>
              <a:blip r:embed="rId3">
                <a:biLevel thresh="25000"/>
              </a:blip>
              <a:stretch>
                <a:fillRect/>
              </a:stretch>
            </p:blipFill>
            <p:spPr>
              <a:xfrm>
                <a:off x="2099026" y="4073326"/>
                <a:ext cx="780290" cy="780290"/>
              </a:xfrm>
              <a:prstGeom prst="rect">
                <a:avLst/>
              </a:prstGeom>
              <a:grpFill/>
              <a:ln>
                <a:noFill/>
              </a:ln>
            </p:spPr>
          </p:pic>
          <p:pic>
            <p:nvPicPr>
              <p:cNvPr id="198" name="Picture 197"/>
              <p:cNvPicPr>
                <a:picLocks noChangeAspect="1"/>
              </p:cNvPicPr>
              <p:nvPr/>
            </p:nvPicPr>
            <p:blipFill>
              <a:blip r:embed="rId3">
                <a:biLevel thresh="25000"/>
              </a:blip>
              <a:stretch>
                <a:fillRect/>
              </a:stretch>
            </p:blipFill>
            <p:spPr>
              <a:xfrm>
                <a:off x="2933756" y="4073326"/>
                <a:ext cx="780290" cy="780290"/>
              </a:xfrm>
              <a:prstGeom prst="rect">
                <a:avLst/>
              </a:prstGeom>
              <a:grpFill/>
              <a:ln>
                <a:noFill/>
              </a:ln>
            </p:spPr>
          </p:pic>
          <p:pic>
            <p:nvPicPr>
              <p:cNvPr id="199" name="Picture 198"/>
              <p:cNvPicPr>
                <a:picLocks noChangeAspect="1"/>
              </p:cNvPicPr>
              <p:nvPr/>
            </p:nvPicPr>
            <p:blipFill>
              <a:blip r:embed="rId3">
                <a:biLevel thresh="25000"/>
              </a:blip>
              <a:stretch>
                <a:fillRect/>
              </a:stretch>
            </p:blipFill>
            <p:spPr>
              <a:xfrm>
                <a:off x="3768486" y="4073326"/>
                <a:ext cx="780290" cy="780290"/>
              </a:xfrm>
              <a:prstGeom prst="rect">
                <a:avLst/>
              </a:prstGeom>
              <a:grpFill/>
              <a:ln>
                <a:noFill/>
              </a:ln>
            </p:spPr>
          </p:pic>
          <p:pic>
            <p:nvPicPr>
              <p:cNvPr id="200" name="Picture 199"/>
              <p:cNvPicPr>
                <a:picLocks noChangeAspect="1"/>
              </p:cNvPicPr>
              <p:nvPr/>
            </p:nvPicPr>
            <p:blipFill>
              <a:blip r:embed="rId3">
                <a:biLevel thresh="25000"/>
              </a:blip>
              <a:stretch>
                <a:fillRect/>
              </a:stretch>
            </p:blipFill>
            <p:spPr>
              <a:xfrm>
                <a:off x="4603216" y="4073326"/>
                <a:ext cx="780290" cy="780290"/>
              </a:xfrm>
              <a:prstGeom prst="rect">
                <a:avLst/>
              </a:prstGeom>
              <a:grpFill/>
              <a:ln>
                <a:noFill/>
              </a:ln>
            </p:spPr>
          </p:pic>
          <p:pic>
            <p:nvPicPr>
              <p:cNvPr id="201" name="Picture 200"/>
              <p:cNvPicPr>
                <a:picLocks noChangeAspect="1"/>
              </p:cNvPicPr>
              <p:nvPr/>
            </p:nvPicPr>
            <p:blipFill>
              <a:blip r:embed="rId3">
                <a:biLevel thresh="25000"/>
              </a:blip>
              <a:stretch>
                <a:fillRect/>
              </a:stretch>
            </p:blipFill>
            <p:spPr>
              <a:xfrm>
                <a:off x="5437947" y="4073326"/>
                <a:ext cx="780290" cy="780290"/>
              </a:xfrm>
              <a:prstGeom prst="rect">
                <a:avLst/>
              </a:prstGeom>
              <a:grpFill/>
              <a:ln>
                <a:noFill/>
              </a:ln>
            </p:spPr>
          </p:pic>
          <p:pic>
            <p:nvPicPr>
              <p:cNvPr id="202" name="Picture 201"/>
              <p:cNvPicPr>
                <a:picLocks noChangeAspect="1"/>
              </p:cNvPicPr>
              <p:nvPr/>
            </p:nvPicPr>
            <p:blipFill>
              <a:blip r:embed="rId3">
                <a:biLevel thresh="25000"/>
              </a:blip>
              <a:stretch>
                <a:fillRect/>
              </a:stretch>
            </p:blipFill>
            <p:spPr>
              <a:xfrm>
                <a:off x="2094836" y="4934472"/>
                <a:ext cx="780290" cy="780290"/>
              </a:xfrm>
              <a:prstGeom prst="rect">
                <a:avLst/>
              </a:prstGeom>
              <a:grpFill/>
              <a:ln>
                <a:noFill/>
              </a:ln>
            </p:spPr>
          </p:pic>
          <p:pic>
            <p:nvPicPr>
              <p:cNvPr id="203" name="Picture 202"/>
              <p:cNvPicPr>
                <a:picLocks noChangeAspect="1"/>
              </p:cNvPicPr>
              <p:nvPr/>
            </p:nvPicPr>
            <p:blipFill>
              <a:blip r:embed="rId3">
                <a:biLevel thresh="25000"/>
              </a:blip>
              <a:stretch>
                <a:fillRect/>
              </a:stretch>
            </p:blipFill>
            <p:spPr>
              <a:xfrm>
                <a:off x="2929566" y="4934472"/>
                <a:ext cx="780290" cy="780290"/>
              </a:xfrm>
              <a:prstGeom prst="rect">
                <a:avLst/>
              </a:prstGeom>
              <a:grpFill/>
              <a:ln>
                <a:noFill/>
              </a:ln>
            </p:spPr>
          </p:pic>
          <p:pic>
            <p:nvPicPr>
              <p:cNvPr id="204" name="Picture 203"/>
              <p:cNvPicPr>
                <a:picLocks noChangeAspect="1"/>
              </p:cNvPicPr>
              <p:nvPr/>
            </p:nvPicPr>
            <p:blipFill>
              <a:blip r:embed="rId3">
                <a:biLevel thresh="25000"/>
              </a:blip>
              <a:stretch>
                <a:fillRect/>
              </a:stretch>
            </p:blipFill>
            <p:spPr>
              <a:xfrm>
                <a:off x="3764296" y="4934472"/>
                <a:ext cx="780290" cy="780290"/>
              </a:xfrm>
              <a:prstGeom prst="rect">
                <a:avLst/>
              </a:prstGeom>
              <a:grpFill/>
              <a:ln>
                <a:noFill/>
              </a:ln>
            </p:spPr>
          </p:pic>
          <p:pic>
            <p:nvPicPr>
              <p:cNvPr id="205" name="Picture 204"/>
              <p:cNvPicPr>
                <a:picLocks noChangeAspect="1"/>
              </p:cNvPicPr>
              <p:nvPr/>
            </p:nvPicPr>
            <p:blipFill>
              <a:blip r:embed="rId3">
                <a:biLevel thresh="25000"/>
              </a:blip>
              <a:stretch>
                <a:fillRect/>
              </a:stretch>
            </p:blipFill>
            <p:spPr>
              <a:xfrm>
                <a:off x="4599026" y="4934472"/>
                <a:ext cx="780290" cy="780290"/>
              </a:xfrm>
              <a:prstGeom prst="rect">
                <a:avLst/>
              </a:prstGeom>
              <a:grpFill/>
              <a:ln>
                <a:noFill/>
              </a:ln>
            </p:spPr>
          </p:pic>
          <p:pic>
            <p:nvPicPr>
              <p:cNvPr id="206" name="Picture 205"/>
              <p:cNvPicPr>
                <a:picLocks noChangeAspect="1"/>
              </p:cNvPicPr>
              <p:nvPr/>
            </p:nvPicPr>
            <p:blipFill>
              <a:blip r:embed="rId3">
                <a:biLevel thresh="25000"/>
              </a:blip>
              <a:stretch>
                <a:fillRect/>
              </a:stretch>
            </p:blipFill>
            <p:spPr>
              <a:xfrm>
                <a:off x="5433757" y="4934472"/>
                <a:ext cx="780290" cy="780290"/>
              </a:xfrm>
              <a:prstGeom prst="rect">
                <a:avLst/>
              </a:prstGeom>
              <a:grpFill/>
              <a:ln>
                <a:noFill/>
              </a:ln>
            </p:spPr>
          </p:pic>
          <p:pic>
            <p:nvPicPr>
              <p:cNvPr id="207" name="Picture 206"/>
              <p:cNvPicPr>
                <a:picLocks noChangeAspect="1"/>
              </p:cNvPicPr>
              <p:nvPr/>
            </p:nvPicPr>
            <p:blipFill>
              <a:blip r:embed="rId3">
                <a:biLevel thresh="25000"/>
              </a:blip>
              <a:stretch>
                <a:fillRect/>
              </a:stretch>
            </p:blipFill>
            <p:spPr>
              <a:xfrm>
                <a:off x="2099026" y="5795619"/>
                <a:ext cx="780290" cy="780290"/>
              </a:xfrm>
              <a:prstGeom prst="rect">
                <a:avLst/>
              </a:prstGeom>
              <a:grpFill/>
              <a:ln>
                <a:noFill/>
              </a:ln>
            </p:spPr>
          </p:pic>
          <p:pic>
            <p:nvPicPr>
              <p:cNvPr id="208" name="Picture 207"/>
              <p:cNvPicPr>
                <a:picLocks noChangeAspect="1"/>
              </p:cNvPicPr>
              <p:nvPr/>
            </p:nvPicPr>
            <p:blipFill>
              <a:blip r:embed="rId3">
                <a:biLevel thresh="25000"/>
              </a:blip>
              <a:stretch>
                <a:fillRect/>
              </a:stretch>
            </p:blipFill>
            <p:spPr>
              <a:xfrm>
                <a:off x="2933756" y="5795619"/>
                <a:ext cx="780290" cy="780290"/>
              </a:xfrm>
              <a:prstGeom prst="rect">
                <a:avLst/>
              </a:prstGeom>
              <a:grpFill/>
              <a:ln>
                <a:noFill/>
              </a:ln>
            </p:spPr>
          </p:pic>
          <p:pic>
            <p:nvPicPr>
              <p:cNvPr id="209" name="Picture 208"/>
              <p:cNvPicPr>
                <a:picLocks noChangeAspect="1"/>
              </p:cNvPicPr>
              <p:nvPr/>
            </p:nvPicPr>
            <p:blipFill>
              <a:blip r:embed="rId3">
                <a:biLevel thresh="25000"/>
              </a:blip>
              <a:stretch>
                <a:fillRect/>
              </a:stretch>
            </p:blipFill>
            <p:spPr>
              <a:xfrm>
                <a:off x="3768486" y="5795619"/>
                <a:ext cx="780290" cy="780290"/>
              </a:xfrm>
              <a:prstGeom prst="rect">
                <a:avLst/>
              </a:prstGeom>
              <a:grpFill/>
              <a:ln>
                <a:noFill/>
              </a:ln>
            </p:spPr>
          </p:pic>
          <p:pic>
            <p:nvPicPr>
              <p:cNvPr id="210" name="Picture 209"/>
              <p:cNvPicPr>
                <a:picLocks noChangeAspect="1"/>
              </p:cNvPicPr>
              <p:nvPr/>
            </p:nvPicPr>
            <p:blipFill>
              <a:blip r:embed="rId3">
                <a:biLevel thresh="25000"/>
              </a:blip>
              <a:stretch>
                <a:fillRect/>
              </a:stretch>
            </p:blipFill>
            <p:spPr>
              <a:xfrm>
                <a:off x="4603216" y="5795619"/>
                <a:ext cx="780290" cy="780290"/>
              </a:xfrm>
              <a:prstGeom prst="rect">
                <a:avLst/>
              </a:prstGeom>
              <a:grpFill/>
              <a:ln>
                <a:noFill/>
              </a:ln>
            </p:spPr>
          </p:pic>
          <p:pic>
            <p:nvPicPr>
              <p:cNvPr id="211" name="Picture 210"/>
              <p:cNvPicPr>
                <a:picLocks noChangeAspect="1"/>
              </p:cNvPicPr>
              <p:nvPr/>
            </p:nvPicPr>
            <p:blipFill>
              <a:blip r:embed="rId3">
                <a:biLevel thresh="25000"/>
              </a:blip>
              <a:stretch>
                <a:fillRect/>
              </a:stretch>
            </p:blipFill>
            <p:spPr>
              <a:xfrm>
                <a:off x="5437947" y="5795619"/>
                <a:ext cx="780290" cy="780290"/>
              </a:xfrm>
              <a:prstGeom prst="rect">
                <a:avLst/>
              </a:prstGeom>
              <a:grpFill/>
              <a:ln>
                <a:noFill/>
              </a:ln>
            </p:spPr>
          </p:pic>
          <p:pic>
            <p:nvPicPr>
              <p:cNvPr id="212" name="Picture 211"/>
              <p:cNvPicPr>
                <a:picLocks noChangeAspect="1"/>
              </p:cNvPicPr>
              <p:nvPr/>
            </p:nvPicPr>
            <p:blipFill>
              <a:blip r:embed="rId3">
                <a:biLevel thresh="25000"/>
              </a:blip>
              <a:stretch>
                <a:fillRect/>
              </a:stretch>
            </p:blipFill>
            <p:spPr>
              <a:xfrm>
                <a:off x="6270052" y="4073326"/>
                <a:ext cx="780290" cy="780290"/>
              </a:xfrm>
              <a:prstGeom prst="rect">
                <a:avLst/>
              </a:prstGeom>
              <a:grpFill/>
              <a:ln>
                <a:noFill/>
              </a:ln>
            </p:spPr>
          </p:pic>
          <p:pic>
            <p:nvPicPr>
              <p:cNvPr id="213" name="Picture 212"/>
              <p:cNvPicPr>
                <a:picLocks noChangeAspect="1"/>
              </p:cNvPicPr>
              <p:nvPr/>
            </p:nvPicPr>
            <p:blipFill>
              <a:blip r:embed="rId3">
                <a:biLevel thresh="25000"/>
              </a:blip>
              <a:stretch>
                <a:fillRect/>
              </a:stretch>
            </p:blipFill>
            <p:spPr>
              <a:xfrm>
                <a:off x="7104782" y="4073326"/>
                <a:ext cx="780290" cy="780290"/>
              </a:xfrm>
              <a:prstGeom prst="rect">
                <a:avLst/>
              </a:prstGeom>
              <a:grpFill/>
              <a:ln>
                <a:noFill/>
              </a:ln>
            </p:spPr>
          </p:pic>
          <p:pic>
            <p:nvPicPr>
              <p:cNvPr id="214" name="Picture 213"/>
              <p:cNvPicPr>
                <a:picLocks noChangeAspect="1"/>
              </p:cNvPicPr>
              <p:nvPr/>
            </p:nvPicPr>
            <p:blipFill>
              <a:blip r:embed="rId3">
                <a:biLevel thresh="25000"/>
              </a:blip>
              <a:stretch>
                <a:fillRect/>
              </a:stretch>
            </p:blipFill>
            <p:spPr>
              <a:xfrm>
                <a:off x="7939512" y="4073326"/>
                <a:ext cx="780290" cy="780290"/>
              </a:xfrm>
              <a:prstGeom prst="rect">
                <a:avLst/>
              </a:prstGeom>
              <a:grpFill/>
              <a:ln>
                <a:noFill/>
              </a:ln>
            </p:spPr>
          </p:pic>
          <p:pic>
            <p:nvPicPr>
              <p:cNvPr id="215" name="Picture 214"/>
              <p:cNvPicPr>
                <a:picLocks noChangeAspect="1"/>
              </p:cNvPicPr>
              <p:nvPr/>
            </p:nvPicPr>
            <p:blipFill>
              <a:blip r:embed="rId3">
                <a:biLevel thresh="25000"/>
              </a:blip>
              <a:stretch>
                <a:fillRect/>
              </a:stretch>
            </p:blipFill>
            <p:spPr>
              <a:xfrm>
                <a:off x="8774242" y="4073326"/>
                <a:ext cx="780290" cy="780290"/>
              </a:xfrm>
              <a:prstGeom prst="rect">
                <a:avLst/>
              </a:prstGeom>
              <a:grpFill/>
              <a:ln>
                <a:noFill/>
              </a:ln>
            </p:spPr>
          </p:pic>
          <p:pic>
            <p:nvPicPr>
              <p:cNvPr id="216" name="Picture 215"/>
              <p:cNvPicPr>
                <a:picLocks noChangeAspect="1"/>
              </p:cNvPicPr>
              <p:nvPr/>
            </p:nvPicPr>
            <p:blipFill>
              <a:blip r:embed="rId3">
                <a:biLevel thresh="25000"/>
              </a:blip>
              <a:stretch>
                <a:fillRect/>
              </a:stretch>
            </p:blipFill>
            <p:spPr>
              <a:xfrm>
                <a:off x="9608973" y="4073326"/>
                <a:ext cx="780290" cy="780290"/>
              </a:xfrm>
              <a:prstGeom prst="rect">
                <a:avLst/>
              </a:prstGeom>
              <a:grpFill/>
              <a:ln>
                <a:noFill/>
              </a:ln>
            </p:spPr>
          </p:pic>
          <p:pic>
            <p:nvPicPr>
              <p:cNvPr id="217" name="Picture 216"/>
              <p:cNvPicPr>
                <a:picLocks noChangeAspect="1"/>
              </p:cNvPicPr>
              <p:nvPr/>
            </p:nvPicPr>
            <p:blipFill>
              <a:blip r:embed="rId3">
                <a:biLevel thresh="25000"/>
              </a:blip>
              <a:stretch>
                <a:fillRect/>
              </a:stretch>
            </p:blipFill>
            <p:spPr>
              <a:xfrm>
                <a:off x="6265862" y="4934472"/>
                <a:ext cx="780290" cy="780290"/>
              </a:xfrm>
              <a:prstGeom prst="rect">
                <a:avLst/>
              </a:prstGeom>
              <a:grpFill/>
              <a:ln>
                <a:noFill/>
              </a:ln>
            </p:spPr>
          </p:pic>
          <p:pic>
            <p:nvPicPr>
              <p:cNvPr id="218" name="Picture 217"/>
              <p:cNvPicPr>
                <a:picLocks noChangeAspect="1"/>
              </p:cNvPicPr>
              <p:nvPr/>
            </p:nvPicPr>
            <p:blipFill>
              <a:blip r:embed="rId3">
                <a:biLevel thresh="25000"/>
              </a:blip>
              <a:stretch>
                <a:fillRect/>
              </a:stretch>
            </p:blipFill>
            <p:spPr>
              <a:xfrm>
                <a:off x="7100592" y="4934472"/>
                <a:ext cx="780290" cy="780290"/>
              </a:xfrm>
              <a:prstGeom prst="rect">
                <a:avLst/>
              </a:prstGeom>
              <a:grpFill/>
              <a:ln>
                <a:noFill/>
              </a:ln>
            </p:spPr>
          </p:pic>
          <p:pic>
            <p:nvPicPr>
              <p:cNvPr id="219" name="Picture 218"/>
              <p:cNvPicPr>
                <a:picLocks noChangeAspect="1"/>
              </p:cNvPicPr>
              <p:nvPr/>
            </p:nvPicPr>
            <p:blipFill>
              <a:blip r:embed="rId3">
                <a:biLevel thresh="25000"/>
              </a:blip>
              <a:stretch>
                <a:fillRect/>
              </a:stretch>
            </p:blipFill>
            <p:spPr>
              <a:xfrm>
                <a:off x="7935322" y="4934472"/>
                <a:ext cx="780290" cy="780290"/>
              </a:xfrm>
              <a:prstGeom prst="rect">
                <a:avLst/>
              </a:prstGeom>
              <a:grpFill/>
              <a:ln>
                <a:noFill/>
              </a:ln>
            </p:spPr>
          </p:pic>
          <p:pic>
            <p:nvPicPr>
              <p:cNvPr id="220" name="Picture 219"/>
              <p:cNvPicPr>
                <a:picLocks noChangeAspect="1"/>
              </p:cNvPicPr>
              <p:nvPr/>
            </p:nvPicPr>
            <p:blipFill>
              <a:blip r:embed="rId3">
                <a:biLevel thresh="25000"/>
              </a:blip>
              <a:stretch>
                <a:fillRect/>
              </a:stretch>
            </p:blipFill>
            <p:spPr>
              <a:xfrm>
                <a:off x="8770052" y="4934472"/>
                <a:ext cx="780290" cy="780290"/>
              </a:xfrm>
              <a:prstGeom prst="rect">
                <a:avLst/>
              </a:prstGeom>
              <a:grpFill/>
              <a:ln>
                <a:noFill/>
              </a:ln>
            </p:spPr>
          </p:pic>
          <p:pic>
            <p:nvPicPr>
              <p:cNvPr id="221" name="Picture 220"/>
              <p:cNvPicPr>
                <a:picLocks noChangeAspect="1"/>
              </p:cNvPicPr>
              <p:nvPr/>
            </p:nvPicPr>
            <p:blipFill>
              <a:blip r:embed="rId3">
                <a:biLevel thresh="25000"/>
              </a:blip>
              <a:stretch>
                <a:fillRect/>
              </a:stretch>
            </p:blipFill>
            <p:spPr>
              <a:xfrm>
                <a:off x="9604783" y="4934472"/>
                <a:ext cx="780290" cy="780290"/>
              </a:xfrm>
              <a:prstGeom prst="rect">
                <a:avLst/>
              </a:prstGeom>
              <a:grpFill/>
              <a:ln>
                <a:noFill/>
              </a:ln>
            </p:spPr>
          </p:pic>
          <p:pic>
            <p:nvPicPr>
              <p:cNvPr id="222" name="Picture 221"/>
              <p:cNvPicPr>
                <a:picLocks noChangeAspect="1"/>
              </p:cNvPicPr>
              <p:nvPr/>
            </p:nvPicPr>
            <p:blipFill>
              <a:blip r:embed="rId3">
                <a:biLevel thresh="25000"/>
              </a:blip>
              <a:stretch>
                <a:fillRect/>
              </a:stretch>
            </p:blipFill>
            <p:spPr>
              <a:xfrm>
                <a:off x="6270052" y="5795619"/>
                <a:ext cx="780290" cy="780290"/>
              </a:xfrm>
              <a:prstGeom prst="rect">
                <a:avLst/>
              </a:prstGeom>
              <a:grpFill/>
              <a:ln>
                <a:noFill/>
              </a:ln>
            </p:spPr>
          </p:pic>
          <p:pic>
            <p:nvPicPr>
              <p:cNvPr id="223" name="Picture 222"/>
              <p:cNvPicPr>
                <a:picLocks noChangeAspect="1"/>
              </p:cNvPicPr>
              <p:nvPr/>
            </p:nvPicPr>
            <p:blipFill>
              <a:blip r:embed="rId3">
                <a:biLevel thresh="25000"/>
              </a:blip>
              <a:stretch>
                <a:fillRect/>
              </a:stretch>
            </p:blipFill>
            <p:spPr>
              <a:xfrm>
                <a:off x="7104782" y="5795619"/>
                <a:ext cx="780290" cy="780290"/>
              </a:xfrm>
              <a:prstGeom prst="rect">
                <a:avLst/>
              </a:prstGeom>
              <a:grpFill/>
              <a:ln>
                <a:noFill/>
              </a:ln>
            </p:spPr>
          </p:pic>
          <p:pic>
            <p:nvPicPr>
              <p:cNvPr id="224" name="Picture 223"/>
              <p:cNvPicPr>
                <a:picLocks noChangeAspect="1"/>
              </p:cNvPicPr>
              <p:nvPr/>
            </p:nvPicPr>
            <p:blipFill>
              <a:blip r:embed="rId3">
                <a:biLevel thresh="25000"/>
              </a:blip>
              <a:stretch>
                <a:fillRect/>
              </a:stretch>
            </p:blipFill>
            <p:spPr>
              <a:xfrm>
                <a:off x="7939512" y="5795619"/>
                <a:ext cx="780290" cy="780290"/>
              </a:xfrm>
              <a:prstGeom prst="rect">
                <a:avLst/>
              </a:prstGeom>
              <a:grpFill/>
              <a:ln>
                <a:noFill/>
              </a:ln>
            </p:spPr>
          </p:pic>
          <p:pic>
            <p:nvPicPr>
              <p:cNvPr id="225" name="Picture 224"/>
              <p:cNvPicPr>
                <a:picLocks noChangeAspect="1"/>
              </p:cNvPicPr>
              <p:nvPr/>
            </p:nvPicPr>
            <p:blipFill>
              <a:blip r:embed="rId3">
                <a:biLevel thresh="25000"/>
              </a:blip>
              <a:stretch>
                <a:fillRect/>
              </a:stretch>
            </p:blipFill>
            <p:spPr>
              <a:xfrm>
                <a:off x="8774242" y="5795619"/>
                <a:ext cx="780290" cy="780290"/>
              </a:xfrm>
              <a:prstGeom prst="rect">
                <a:avLst/>
              </a:prstGeom>
              <a:grpFill/>
              <a:ln>
                <a:noFill/>
              </a:ln>
            </p:spPr>
          </p:pic>
          <p:pic>
            <p:nvPicPr>
              <p:cNvPr id="226" name="Picture 225"/>
              <p:cNvPicPr>
                <a:picLocks noChangeAspect="1"/>
              </p:cNvPicPr>
              <p:nvPr/>
            </p:nvPicPr>
            <p:blipFill>
              <a:blip r:embed="rId3">
                <a:biLevel thresh="25000"/>
              </a:blip>
              <a:stretch>
                <a:fillRect/>
              </a:stretch>
            </p:blipFill>
            <p:spPr>
              <a:xfrm>
                <a:off x="9608973" y="5795619"/>
                <a:ext cx="780290" cy="780290"/>
              </a:xfrm>
              <a:prstGeom prst="rect">
                <a:avLst/>
              </a:prstGeom>
              <a:grpFill/>
              <a:ln>
                <a:noFill/>
              </a:ln>
            </p:spPr>
          </p:pic>
        </p:grpSp>
      </p:grpSp>
      <p:grpSp>
        <p:nvGrpSpPr>
          <p:cNvPr id="52" name="Compute Set"/>
          <p:cNvGrpSpPr/>
          <p:nvPr/>
        </p:nvGrpSpPr>
        <p:grpSpPr>
          <a:xfrm>
            <a:off x="7029002" y="1864576"/>
            <a:ext cx="4150924" cy="774274"/>
            <a:chOff x="7029115" y="1864343"/>
            <a:chExt cx="4151513" cy="774384"/>
          </a:xfrm>
          <a:solidFill>
            <a:schemeClr val="tx2"/>
          </a:solidFill>
        </p:grpSpPr>
        <p:sp>
          <p:nvSpPr>
            <p:cNvPr id="185" name="Compute Ring"/>
            <p:cNvSpPr/>
            <p:nvPr/>
          </p:nvSpPr>
          <p:spPr bwMode="auto">
            <a:xfrm>
              <a:off x="7029115" y="1864343"/>
              <a:ext cx="4151513" cy="774384"/>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dirty="0" err="1">
                <a:solidFill>
                  <a:schemeClr val="tx1"/>
                </a:solidFill>
                <a:ea typeface="Segoe UI" pitchFamily="34" charset="0"/>
                <a:cs typeface="Segoe UI" pitchFamily="34" charset="0"/>
              </a:endParaRPr>
            </a:p>
          </p:txBody>
        </p:sp>
        <p:grpSp>
          <p:nvGrpSpPr>
            <p:cNvPr id="184" name="Compute Nodes"/>
            <p:cNvGrpSpPr/>
            <p:nvPr/>
          </p:nvGrpSpPr>
          <p:grpSpPr>
            <a:xfrm>
              <a:off x="7206425" y="2235728"/>
              <a:ext cx="3834213" cy="354677"/>
              <a:chOff x="1958452" y="2761825"/>
              <a:chExt cx="8366126" cy="780290"/>
            </a:xfrm>
            <a:grpFill/>
          </p:grpSpPr>
          <p:pic>
            <p:nvPicPr>
              <p:cNvPr id="187" name="Picture 186"/>
              <p:cNvPicPr>
                <a:picLocks noChangeAspect="1"/>
              </p:cNvPicPr>
              <p:nvPr/>
            </p:nvPicPr>
            <p:blipFill>
              <a:blip r:embed="rId4">
                <a:biLevel thresh="25000"/>
              </a:blip>
              <a:stretch>
                <a:fillRect/>
              </a:stretch>
            </p:blipFill>
            <p:spPr>
              <a:xfrm>
                <a:off x="2801323" y="2761825"/>
                <a:ext cx="780290" cy="780290"/>
              </a:xfrm>
              <a:prstGeom prst="rect">
                <a:avLst/>
              </a:prstGeom>
              <a:grpFill/>
              <a:ln>
                <a:noFill/>
              </a:ln>
            </p:spPr>
          </p:pic>
          <p:pic>
            <p:nvPicPr>
              <p:cNvPr id="188" name="Picture 187"/>
              <p:cNvPicPr>
                <a:picLocks noChangeAspect="1"/>
              </p:cNvPicPr>
              <p:nvPr/>
            </p:nvPicPr>
            <p:blipFill>
              <a:blip r:embed="rId4">
                <a:biLevel thresh="25000"/>
              </a:blip>
              <a:stretch>
                <a:fillRect/>
              </a:stretch>
            </p:blipFill>
            <p:spPr>
              <a:xfrm>
                <a:off x="1958452" y="2761825"/>
                <a:ext cx="780290" cy="780290"/>
              </a:xfrm>
              <a:prstGeom prst="rect">
                <a:avLst/>
              </a:prstGeom>
              <a:grpFill/>
              <a:ln>
                <a:noFill/>
              </a:ln>
            </p:spPr>
          </p:pic>
          <p:pic>
            <p:nvPicPr>
              <p:cNvPr id="189" name="Picture 188"/>
              <p:cNvPicPr>
                <a:picLocks noChangeAspect="1"/>
              </p:cNvPicPr>
              <p:nvPr/>
            </p:nvPicPr>
            <p:blipFill>
              <a:blip r:embed="rId4">
                <a:biLevel thresh="25000"/>
              </a:blip>
              <a:stretch>
                <a:fillRect/>
              </a:stretch>
            </p:blipFill>
            <p:spPr>
              <a:xfrm>
                <a:off x="4487065" y="2761825"/>
                <a:ext cx="780290" cy="780290"/>
              </a:xfrm>
              <a:prstGeom prst="rect">
                <a:avLst/>
              </a:prstGeom>
              <a:grpFill/>
              <a:ln>
                <a:noFill/>
              </a:ln>
            </p:spPr>
          </p:pic>
          <p:pic>
            <p:nvPicPr>
              <p:cNvPr id="190" name="Picture 189"/>
              <p:cNvPicPr>
                <a:picLocks noChangeAspect="1"/>
              </p:cNvPicPr>
              <p:nvPr/>
            </p:nvPicPr>
            <p:blipFill>
              <a:blip r:embed="rId4">
                <a:biLevel thresh="25000"/>
              </a:blip>
              <a:stretch>
                <a:fillRect/>
              </a:stretch>
            </p:blipFill>
            <p:spPr>
              <a:xfrm>
                <a:off x="3644194" y="2761825"/>
                <a:ext cx="780290" cy="780290"/>
              </a:xfrm>
              <a:prstGeom prst="rect">
                <a:avLst/>
              </a:prstGeom>
              <a:grpFill/>
              <a:ln>
                <a:noFill/>
              </a:ln>
            </p:spPr>
          </p:pic>
          <p:pic>
            <p:nvPicPr>
              <p:cNvPr id="191" name="Picture 190"/>
              <p:cNvPicPr>
                <a:picLocks noChangeAspect="1"/>
              </p:cNvPicPr>
              <p:nvPr/>
            </p:nvPicPr>
            <p:blipFill>
              <a:blip r:embed="rId4">
                <a:biLevel thresh="25000"/>
              </a:blip>
              <a:stretch>
                <a:fillRect/>
              </a:stretch>
            </p:blipFill>
            <p:spPr>
              <a:xfrm>
                <a:off x="5329935" y="2761825"/>
                <a:ext cx="780290" cy="780290"/>
              </a:xfrm>
              <a:prstGeom prst="rect">
                <a:avLst/>
              </a:prstGeom>
              <a:grpFill/>
              <a:ln>
                <a:noFill/>
              </a:ln>
            </p:spPr>
          </p:pic>
          <p:pic>
            <p:nvPicPr>
              <p:cNvPr id="192" name="Picture 191"/>
              <p:cNvPicPr>
                <a:picLocks noChangeAspect="1"/>
              </p:cNvPicPr>
              <p:nvPr/>
            </p:nvPicPr>
            <p:blipFill>
              <a:blip r:embed="rId4">
                <a:biLevel thresh="25000"/>
              </a:blip>
              <a:stretch>
                <a:fillRect/>
              </a:stretch>
            </p:blipFill>
            <p:spPr>
              <a:xfrm>
                <a:off x="7015676" y="2761825"/>
                <a:ext cx="780290" cy="780290"/>
              </a:xfrm>
              <a:prstGeom prst="rect">
                <a:avLst/>
              </a:prstGeom>
              <a:grpFill/>
              <a:ln>
                <a:noFill/>
              </a:ln>
            </p:spPr>
          </p:pic>
          <p:pic>
            <p:nvPicPr>
              <p:cNvPr id="193" name="Picture 192"/>
              <p:cNvPicPr>
                <a:picLocks noChangeAspect="1"/>
              </p:cNvPicPr>
              <p:nvPr/>
            </p:nvPicPr>
            <p:blipFill>
              <a:blip r:embed="rId4">
                <a:biLevel thresh="25000"/>
              </a:blip>
              <a:stretch>
                <a:fillRect/>
              </a:stretch>
            </p:blipFill>
            <p:spPr>
              <a:xfrm>
                <a:off x="6172805" y="2761825"/>
                <a:ext cx="780290" cy="780290"/>
              </a:xfrm>
              <a:prstGeom prst="rect">
                <a:avLst/>
              </a:prstGeom>
              <a:grpFill/>
              <a:ln>
                <a:noFill/>
              </a:ln>
            </p:spPr>
          </p:pic>
          <p:pic>
            <p:nvPicPr>
              <p:cNvPr id="194" name="Picture 193"/>
              <p:cNvPicPr>
                <a:picLocks noChangeAspect="1"/>
              </p:cNvPicPr>
              <p:nvPr/>
            </p:nvPicPr>
            <p:blipFill>
              <a:blip r:embed="rId4">
                <a:biLevel thresh="25000"/>
              </a:blip>
              <a:stretch>
                <a:fillRect/>
              </a:stretch>
            </p:blipFill>
            <p:spPr>
              <a:xfrm>
                <a:off x="8701418" y="2761825"/>
                <a:ext cx="780290" cy="780290"/>
              </a:xfrm>
              <a:prstGeom prst="rect">
                <a:avLst/>
              </a:prstGeom>
              <a:grpFill/>
              <a:ln>
                <a:noFill/>
              </a:ln>
            </p:spPr>
          </p:pic>
          <p:pic>
            <p:nvPicPr>
              <p:cNvPr id="195" name="Picture 194"/>
              <p:cNvPicPr>
                <a:picLocks noChangeAspect="1"/>
              </p:cNvPicPr>
              <p:nvPr/>
            </p:nvPicPr>
            <p:blipFill>
              <a:blip r:embed="rId4">
                <a:biLevel thresh="25000"/>
              </a:blip>
              <a:stretch>
                <a:fillRect/>
              </a:stretch>
            </p:blipFill>
            <p:spPr>
              <a:xfrm>
                <a:off x="7858547" y="2761825"/>
                <a:ext cx="780290" cy="780290"/>
              </a:xfrm>
              <a:prstGeom prst="rect">
                <a:avLst/>
              </a:prstGeom>
              <a:grpFill/>
              <a:ln>
                <a:noFill/>
              </a:ln>
            </p:spPr>
          </p:pic>
          <p:pic>
            <p:nvPicPr>
              <p:cNvPr id="196" name="Picture 195"/>
              <p:cNvPicPr>
                <a:picLocks noChangeAspect="1"/>
              </p:cNvPicPr>
              <p:nvPr/>
            </p:nvPicPr>
            <p:blipFill>
              <a:blip r:embed="rId4">
                <a:biLevel thresh="25000"/>
              </a:blip>
              <a:stretch>
                <a:fillRect/>
              </a:stretch>
            </p:blipFill>
            <p:spPr>
              <a:xfrm>
                <a:off x="9544288" y="2761825"/>
                <a:ext cx="780290" cy="780290"/>
              </a:xfrm>
              <a:prstGeom prst="rect">
                <a:avLst/>
              </a:prstGeom>
              <a:grpFill/>
              <a:ln>
                <a:noFill/>
              </a:ln>
            </p:spPr>
          </p:pic>
        </p:grpSp>
        <p:pic>
          <p:nvPicPr>
            <p:cNvPr id="186" name="Control Node"/>
            <p:cNvPicPr>
              <a:picLocks noChangeAspect="1"/>
            </p:cNvPicPr>
            <p:nvPr/>
          </p:nvPicPr>
          <p:blipFill>
            <a:blip r:embed="rId4">
              <a:biLevel thresh="25000"/>
            </a:blip>
            <a:stretch>
              <a:fillRect/>
            </a:stretch>
          </p:blipFill>
          <p:spPr>
            <a:xfrm>
              <a:off x="8944727" y="1875492"/>
              <a:ext cx="357609" cy="354677"/>
            </a:xfrm>
            <a:prstGeom prst="rect">
              <a:avLst/>
            </a:prstGeom>
            <a:grpFill/>
            <a:ln>
              <a:noFill/>
            </a:ln>
          </p:spPr>
        </p:pic>
      </p:grpSp>
      <p:sp>
        <p:nvSpPr>
          <p:cNvPr id="179" name="Cloud Primary"/>
          <p:cNvSpPr>
            <a:spLocks/>
          </p:cNvSpPr>
          <p:nvPr/>
        </p:nvSpPr>
        <p:spPr bwMode="auto">
          <a:xfrm>
            <a:off x="171143" y="2408665"/>
            <a:ext cx="6479081" cy="3959439"/>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noFill/>
          <a:ln w="76200">
            <a:solidFill>
              <a:srgbClr val="69C8CA"/>
            </a:solidFill>
          </a:ln>
          <a:extLst/>
        </p:spPr>
        <p:txBody>
          <a:bodyPr vert="horz" wrap="square" lIns="91401" tIns="45700" rIns="91401" bIns="4570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sz="1198" dirty="0">
              <a:solidFill>
                <a:srgbClr val="000000"/>
              </a:solidFill>
            </a:endParaRPr>
          </a:p>
        </p:txBody>
      </p:sp>
      <p:sp>
        <p:nvSpPr>
          <p:cNvPr id="229" name="Title 228"/>
          <p:cNvSpPr>
            <a:spLocks noGrp="1"/>
          </p:cNvSpPr>
          <p:nvPr>
            <p:ph type="title"/>
          </p:nvPr>
        </p:nvSpPr>
        <p:spPr/>
        <p:txBody>
          <a:bodyPr/>
          <a:lstStyle/>
          <a:p>
            <a:r>
              <a:rPr lang="en-GB" dirty="0"/>
              <a:t>Geo-redundancy</a:t>
            </a:r>
            <a:endParaRPr lang="en-US" dirty="0"/>
          </a:p>
        </p:txBody>
      </p:sp>
      <p:grpSp>
        <p:nvGrpSpPr>
          <p:cNvPr id="48" name="SQL DW DB"/>
          <p:cNvGrpSpPr/>
          <p:nvPr/>
        </p:nvGrpSpPr>
        <p:grpSpPr>
          <a:xfrm>
            <a:off x="1322748" y="4001248"/>
            <a:ext cx="4175872" cy="2159932"/>
            <a:chOff x="241573" y="3569270"/>
            <a:chExt cx="5943296" cy="3096343"/>
          </a:xfrm>
          <a:solidFill>
            <a:schemeClr val="tx2"/>
          </a:solidFill>
        </p:grpSpPr>
        <p:sp>
          <p:nvSpPr>
            <p:cNvPr id="3" name="Rounded Rectangle 2"/>
            <p:cNvSpPr/>
            <p:nvPr/>
          </p:nvSpPr>
          <p:spPr bwMode="auto">
            <a:xfrm>
              <a:off x="241573" y="4789041"/>
              <a:ext cx="5943296" cy="1876572"/>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dirty="0" err="1">
                <a:solidFill>
                  <a:schemeClr val="tx1"/>
                </a:solidFill>
                <a:ea typeface="Segoe UI" pitchFamily="34" charset="0"/>
                <a:cs typeface="Segoe UI" pitchFamily="34" charset="0"/>
              </a:endParaRPr>
            </a:p>
          </p:txBody>
        </p:sp>
        <p:sp>
          <p:nvSpPr>
            <p:cNvPr id="46" name="Rounded Rectangle 45"/>
            <p:cNvSpPr/>
            <p:nvPr/>
          </p:nvSpPr>
          <p:spPr bwMode="auto">
            <a:xfrm>
              <a:off x="241573" y="3569270"/>
              <a:ext cx="5907790" cy="1109951"/>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dirty="0" err="1">
                <a:solidFill>
                  <a:schemeClr val="bg1"/>
                </a:solidFill>
                <a:ea typeface="Segoe UI" pitchFamily="34" charset="0"/>
                <a:cs typeface="Segoe UI" pitchFamily="34" charset="0"/>
              </a:endParaRPr>
            </a:p>
          </p:txBody>
        </p:sp>
        <p:grpSp>
          <p:nvGrpSpPr>
            <p:cNvPr id="4" name="Group 3"/>
            <p:cNvGrpSpPr/>
            <p:nvPr/>
          </p:nvGrpSpPr>
          <p:grpSpPr>
            <a:xfrm>
              <a:off x="532803" y="4929784"/>
              <a:ext cx="5409497" cy="1630471"/>
              <a:chOff x="2094836" y="4073326"/>
              <a:chExt cx="8294427" cy="2502583"/>
            </a:xfrm>
            <a:grpFill/>
          </p:grpSpPr>
          <p:pic>
            <p:nvPicPr>
              <p:cNvPr id="5" name="Picture 4"/>
              <p:cNvPicPr>
                <a:picLocks noChangeAspect="1"/>
              </p:cNvPicPr>
              <p:nvPr/>
            </p:nvPicPr>
            <p:blipFill>
              <a:blip r:embed="rId3">
                <a:biLevel thresh="25000"/>
              </a:blip>
              <a:stretch>
                <a:fillRect/>
              </a:stretch>
            </p:blipFill>
            <p:spPr>
              <a:xfrm>
                <a:off x="2099026" y="4073326"/>
                <a:ext cx="780290" cy="780290"/>
              </a:xfrm>
              <a:prstGeom prst="rect">
                <a:avLst/>
              </a:prstGeom>
              <a:grpFill/>
              <a:ln>
                <a:noFill/>
              </a:ln>
            </p:spPr>
          </p:pic>
          <p:pic>
            <p:nvPicPr>
              <p:cNvPr id="6" name="Picture 5"/>
              <p:cNvPicPr>
                <a:picLocks noChangeAspect="1"/>
              </p:cNvPicPr>
              <p:nvPr/>
            </p:nvPicPr>
            <p:blipFill>
              <a:blip r:embed="rId3">
                <a:biLevel thresh="25000"/>
              </a:blip>
              <a:stretch>
                <a:fillRect/>
              </a:stretch>
            </p:blipFill>
            <p:spPr>
              <a:xfrm>
                <a:off x="2933756" y="4073326"/>
                <a:ext cx="780290" cy="780290"/>
              </a:xfrm>
              <a:prstGeom prst="rect">
                <a:avLst/>
              </a:prstGeom>
              <a:grpFill/>
              <a:ln>
                <a:noFill/>
              </a:ln>
            </p:spPr>
          </p:pic>
          <p:pic>
            <p:nvPicPr>
              <p:cNvPr id="7" name="Picture 6"/>
              <p:cNvPicPr>
                <a:picLocks noChangeAspect="1"/>
              </p:cNvPicPr>
              <p:nvPr/>
            </p:nvPicPr>
            <p:blipFill>
              <a:blip r:embed="rId3">
                <a:biLevel thresh="25000"/>
              </a:blip>
              <a:stretch>
                <a:fillRect/>
              </a:stretch>
            </p:blipFill>
            <p:spPr>
              <a:xfrm>
                <a:off x="3768486" y="4073326"/>
                <a:ext cx="780290" cy="780290"/>
              </a:xfrm>
              <a:prstGeom prst="rect">
                <a:avLst/>
              </a:prstGeom>
              <a:grpFill/>
              <a:ln>
                <a:noFill/>
              </a:ln>
            </p:spPr>
          </p:pic>
          <p:pic>
            <p:nvPicPr>
              <p:cNvPr id="8" name="Picture 7"/>
              <p:cNvPicPr>
                <a:picLocks noChangeAspect="1"/>
              </p:cNvPicPr>
              <p:nvPr/>
            </p:nvPicPr>
            <p:blipFill>
              <a:blip r:embed="rId3">
                <a:biLevel thresh="25000"/>
              </a:blip>
              <a:stretch>
                <a:fillRect/>
              </a:stretch>
            </p:blipFill>
            <p:spPr>
              <a:xfrm>
                <a:off x="4603216" y="4073326"/>
                <a:ext cx="780290" cy="780290"/>
              </a:xfrm>
              <a:prstGeom prst="rect">
                <a:avLst/>
              </a:prstGeom>
              <a:grpFill/>
              <a:ln>
                <a:noFill/>
              </a:ln>
            </p:spPr>
          </p:pic>
          <p:pic>
            <p:nvPicPr>
              <p:cNvPr id="9" name="Picture 8"/>
              <p:cNvPicPr>
                <a:picLocks noChangeAspect="1"/>
              </p:cNvPicPr>
              <p:nvPr/>
            </p:nvPicPr>
            <p:blipFill>
              <a:blip r:embed="rId3">
                <a:biLevel thresh="25000"/>
              </a:blip>
              <a:stretch>
                <a:fillRect/>
              </a:stretch>
            </p:blipFill>
            <p:spPr>
              <a:xfrm>
                <a:off x="5437947" y="4073326"/>
                <a:ext cx="780290" cy="780290"/>
              </a:xfrm>
              <a:prstGeom prst="rect">
                <a:avLst/>
              </a:prstGeom>
              <a:grpFill/>
              <a:ln>
                <a:noFill/>
              </a:ln>
            </p:spPr>
          </p:pic>
          <p:pic>
            <p:nvPicPr>
              <p:cNvPr id="10" name="Picture 9"/>
              <p:cNvPicPr>
                <a:picLocks noChangeAspect="1"/>
              </p:cNvPicPr>
              <p:nvPr/>
            </p:nvPicPr>
            <p:blipFill>
              <a:blip r:embed="rId3">
                <a:biLevel thresh="25000"/>
              </a:blip>
              <a:stretch>
                <a:fillRect/>
              </a:stretch>
            </p:blipFill>
            <p:spPr>
              <a:xfrm>
                <a:off x="2094836" y="4934472"/>
                <a:ext cx="780290" cy="780290"/>
              </a:xfrm>
              <a:prstGeom prst="rect">
                <a:avLst/>
              </a:prstGeom>
              <a:grpFill/>
              <a:ln>
                <a:noFill/>
              </a:ln>
            </p:spPr>
          </p:pic>
          <p:pic>
            <p:nvPicPr>
              <p:cNvPr id="11" name="Picture 10"/>
              <p:cNvPicPr>
                <a:picLocks noChangeAspect="1"/>
              </p:cNvPicPr>
              <p:nvPr/>
            </p:nvPicPr>
            <p:blipFill>
              <a:blip r:embed="rId3">
                <a:biLevel thresh="25000"/>
              </a:blip>
              <a:stretch>
                <a:fillRect/>
              </a:stretch>
            </p:blipFill>
            <p:spPr>
              <a:xfrm>
                <a:off x="2929566" y="4934472"/>
                <a:ext cx="780290" cy="780290"/>
              </a:xfrm>
              <a:prstGeom prst="rect">
                <a:avLst/>
              </a:prstGeom>
              <a:grpFill/>
              <a:ln>
                <a:noFill/>
              </a:ln>
            </p:spPr>
          </p:pic>
          <p:pic>
            <p:nvPicPr>
              <p:cNvPr id="12" name="Picture 11"/>
              <p:cNvPicPr>
                <a:picLocks noChangeAspect="1"/>
              </p:cNvPicPr>
              <p:nvPr/>
            </p:nvPicPr>
            <p:blipFill>
              <a:blip r:embed="rId3">
                <a:biLevel thresh="25000"/>
              </a:blip>
              <a:stretch>
                <a:fillRect/>
              </a:stretch>
            </p:blipFill>
            <p:spPr>
              <a:xfrm>
                <a:off x="3764296" y="4934472"/>
                <a:ext cx="780290" cy="780290"/>
              </a:xfrm>
              <a:prstGeom prst="rect">
                <a:avLst/>
              </a:prstGeom>
              <a:grpFill/>
              <a:ln>
                <a:noFill/>
              </a:ln>
            </p:spPr>
          </p:pic>
          <p:pic>
            <p:nvPicPr>
              <p:cNvPr id="13" name="Picture 12"/>
              <p:cNvPicPr>
                <a:picLocks noChangeAspect="1"/>
              </p:cNvPicPr>
              <p:nvPr/>
            </p:nvPicPr>
            <p:blipFill>
              <a:blip r:embed="rId3">
                <a:biLevel thresh="25000"/>
              </a:blip>
              <a:stretch>
                <a:fillRect/>
              </a:stretch>
            </p:blipFill>
            <p:spPr>
              <a:xfrm>
                <a:off x="4599026" y="4934472"/>
                <a:ext cx="780290" cy="780290"/>
              </a:xfrm>
              <a:prstGeom prst="rect">
                <a:avLst/>
              </a:prstGeom>
              <a:grpFill/>
              <a:ln>
                <a:noFill/>
              </a:ln>
            </p:spPr>
          </p:pic>
          <p:pic>
            <p:nvPicPr>
              <p:cNvPr id="14" name="Picture 13"/>
              <p:cNvPicPr>
                <a:picLocks noChangeAspect="1"/>
              </p:cNvPicPr>
              <p:nvPr/>
            </p:nvPicPr>
            <p:blipFill>
              <a:blip r:embed="rId3">
                <a:biLevel thresh="25000"/>
              </a:blip>
              <a:stretch>
                <a:fillRect/>
              </a:stretch>
            </p:blipFill>
            <p:spPr>
              <a:xfrm>
                <a:off x="5433757" y="4934472"/>
                <a:ext cx="780290" cy="780290"/>
              </a:xfrm>
              <a:prstGeom prst="rect">
                <a:avLst/>
              </a:prstGeom>
              <a:grpFill/>
              <a:ln>
                <a:noFill/>
              </a:ln>
            </p:spPr>
          </p:pic>
          <p:pic>
            <p:nvPicPr>
              <p:cNvPr id="15" name="Picture 14"/>
              <p:cNvPicPr>
                <a:picLocks noChangeAspect="1"/>
              </p:cNvPicPr>
              <p:nvPr/>
            </p:nvPicPr>
            <p:blipFill>
              <a:blip r:embed="rId3">
                <a:biLevel thresh="25000"/>
              </a:blip>
              <a:stretch>
                <a:fillRect/>
              </a:stretch>
            </p:blipFill>
            <p:spPr>
              <a:xfrm>
                <a:off x="2099026" y="5795619"/>
                <a:ext cx="780290" cy="780290"/>
              </a:xfrm>
              <a:prstGeom prst="rect">
                <a:avLst/>
              </a:prstGeom>
              <a:grpFill/>
              <a:ln>
                <a:noFill/>
              </a:ln>
            </p:spPr>
          </p:pic>
          <p:pic>
            <p:nvPicPr>
              <p:cNvPr id="16" name="Picture 15"/>
              <p:cNvPicPr>
                <a:picLocks noChangeAspect="1"/>
              </p:cNvPicPr>
              <p:nvPr/>
            </p:nvPicPr>
            <p:blipFill>
              <a:blip r:embed="rId3">
                <a:biLevel thresh="25000"/>
              </a:blip>
              <a:stretch>
                <a:fillRect/>
              </a:stretch>
            </p:blipFill>
            <p:spPr>
              <a:xfrm>
                <a:off x="2933756" y="5795619"/>
                <a:ext cx="780290" cy="780290"/>
              </a:xfrm>
              <a:prstGeom prst="rect">
                <a:avLst/>
              </a:prstGeom>
              <a:grpFill/>
              <a:ln>
                <a:noFill/>
              </a:ln>
            </p:spPr>
          </p:pic>
          <p:pic>
            <p:nvPicPr>
              <p:cNvPr id="17" name="Picture 16"/>
              <p:cNvPicPr>
                <a:picLocks noChangeAspect="1"/>
              </p:cNvPicPr>
              <p:nvPr/>
            </p:nvPicPr>
            <p:blipFill>
              <a:blip r:embed="rId3">
                <a:biLevel thresh="25000"/>
              </a:blip>
              <a:stretch>
                <a:fillRect/>
              </a:stretch>
            </p:blipFill>
            <p:spPr>
              <a:xfrm>
                <a:off x="3768486" y="5795619"/>
                <a:ext cx="780290" cy="780290"/>
              </a:xfrm>
              <a:prstGeom prst="rect">
                <a:avLst/>
              </a:prstGeom>
              <a:grpFill/>
              <a:ln>
                <a:noFill/>
              </a:ln>
            </p:spPr>
          </p:pic>
          <p:pic>
            <p:nvPicPr>
              <p:cNvPr id="18" name="Picture 17"/>
              <p:cNvPicPr>
                <a:picLocks noChangeAspect="1"/>
              </p:cNvPicPr>
              <p:nvPr/>
            </p:nvPicPr>
            <p:blipFill>
              <a:blip r:embed="rId3">
                <a:biLevel thresh="25000"/>
              </a:blip>
              <a:stretch>
                <a:fillRect/>
              </a:stretch>
            </p:blipFill>
            <p:spPr>
              <a:xfrm>
                <a:off x="4603216" y="5795619"/>
                <a:ext cx="780290" cy="780290"/>
              </a:xfrm>
              <a:prstGeom prst="rect">
                <a:avLst/>
              </a:prstGeom>
              <a:grpFill/>
              <a:ln>
                <a:noFill/>
              </a:ln>
            </p:spPr>
          </p:pic>
          <p:pic>
            <p:nvPicPr>
              <p:cNvPr id="19" name="Picture 18"/>
              <p:cNvPicPr>
                <a:picLocks noChangeAspect="1"/>
              </p:cNvPicPr>
              <p:nvPr/>
            </p:nvPicPr>
            <p:blipFill>
              <a:blip r:embed="rId3">
                <a:biLevel thresh="25000"/>
              </a:blip>
              <a:stretch>
                <a:fillRect/>
              </a:stretch>
            </p:blipFill>
            <p:spPr>
              <a:xfrm>
                <a:off x="5437947" y="5795619"/>
                <a:ext cx="780290" cy="780290"/>
              </a:xfrm>
              <a:prstGeom prst="rect">
                <a:avLst/>
              </a:prstGeom>
              <a:grpFill/>
              <a:ln>
                <a:noFill/>
              </a:ln>
            </p:spPr>
          </p:pic>
          <p:pic>
            <p:nvPicPr>
              <p:cNvPr id="20" name="Picture 19"/>
              <p:cNvPicPr>
                <a:picLocks noChangeAspect="1"/>
              </p:cNvPicPr>
              <p:nvPr/>
            </p:nvPicPr>
            <p:blipFill>
              <a:blip r:embed="rId3">
                <a:biLevel thresh="25000"/>
              </a:blip>
              <a:stretch>
                <a:fillRect/>
              </a:stretch>
            </p:blipFill>
            <p:spPr>
              <a:xfrm>
                <a:off x="6270052" y="4073326"/>
                <a:ext cx="780290" cy="780290"/>
              </a:xfrm>
              <a:prstGeom prst="rect">
                <a:avLst/>
              </a:prstGeom>
              <a:grpFill/>
              <a:ln>
                <a:noFill/>
              </a:ln>
            </p:spPr>
          </p:pic>
          <p:pic>
            <p:nvPicPr>
              <p:cNvPr id="21" name="Picture 20"/>
              <p:cNvPicPr>
                <a:picLocks noChangeAspect="1"/>
              </p:cNvPicPr>
              <p:nvPr/>
            </p:nvPicPr>
            <p:blipFill>
              <a:blip r:embed="rId3">
                <a:biLevel thresh="25000"/>
              </a:blip>
              <a:stretch>
                <a:fillRect/>
              </a:stretch>
            </p:blipFill>
            <p:spPr>
              <a:xfrm>
                <a:off x="7104782" y="4073326"/>
                <a:ext cx="780290" cy="780290"/>
              </a:xfrm>
              <a:prstGeom prst="rect">
                <a:avLst/>
              </a:prstGeom>
              <a:grpFill/>
              <a:ln>
                <a:noFill/>
              </a:ln>
            </p:spPr>
          </p:pic>
          <p:pic>
            <p:nvPicPr>
              <p:cNvPr id="22" name="Picture 21"/>
              <p:cNvPicPr>
                <a:picLocks noChangeAspect="1"/>
              </p:cNvPicPr>
              <p:nvPr/>
            </p:nvPicPr>
            <p:blipFill>
              <a:blip r:embed="rId3">
                <a:biLevel thresh="25000"/>
              </a:blip>
              <a:stretch>
                <a:fillRect/>
              </a:stretch>
            </p:blipFill>
            <p:spPr>
              <a:xfrm>
                <a:off x="7939512" y="4073326"/>
                <a:ext cx="780290" cy="780290"/>
              </a:xfrm>
              <a:prstGeom prst="rect">
                <a:avLst/>
              </a:prstGeom>
              <a:grpFill/>
              <a:ln>
                <a:noFill/>
              </a:ln>
            </p:spPr>
          </p:pic>
          <p:pic>
            <p:nvPicPr>
              <p:cNvPr id="23" name="Picture 22"/>
              <p:cNvPicPr>
                <a:picLocks noChangeAspect="1"/>
              </p:cNvPicPr>
              <p:nvPr/>
            </p:nvPicPr>
            <p:blipFill>
              <a:blip r:embed="rId3">
                <a:biLevel thresh="25000"/>
              </a:blip>
              <a:stretch>
                <a:fillRect/>
              </a:stretch>
            </p:blipFill>
            <p:spPr>
              <a:xfrm>
                <a:off x="8774242" y="4073326"/>
                <a:ext cx="780290" cy="780290"/>
              </a:xfrm>
              <a:prstGeom prst="rect">
                <a:avLst/>
              </a:prstGeom>
              <a:grpFill/>
              <a:ln>
                <a:noFill/>
              </a:ln>
            </p:spPr>
          </p:pic>
          <p:pic>
            <p:nvPicPr>
              <p:cNvPr id="24" name="Picture 23"/>
              <p:cNvPicPr>
                <a:picLocks noChangeAspect="1"/>
              </p:cNvPicPr>
              <p:nvPr/>
            </p:nvPicPr>
            <p:blipFill>
              <a:blip r:embed="rId3">
                <a:biLevel thresh="25000"/>
              </a:blip>
              <a:stretch>
                <a:fillRect/>
              </a:stretch>
            </p:blipFill>
            <p:spPr>
              <a:xfrm>
                <a:off x="9608973" y="4073326"/>
                <a:ext cx="780290" cy="780290"/>
              </a:xfrm>
              <a:prstGeom prst="rect">
                <a:avLst/>
              </a:prstGeom>
              <a:grpFill/>
              <a:ln>
                <a:noFill/>
              </a:ln>
            </p:spPr>
          </p:pic>
          <p:pic>
            <p:nvPicPr>
              <p:cNvPr id="25" name="Picture 24"/>
              <p:cNvPicPr>
                <a:picLocks noChangeAspect="1"/>
              </p:cNvPicPr>
              <p:nvPr/>
            </p:nvPicPr>
            <p:blipFill>
              <a:blip r:embed="rId3">
                <a:biLevel thresh="25000"/>
              </a:blip>
              <a:stretch>
                <a:fillRect/>
              </a:stretch>
            </p:blipFill>
            <p:spPr>
              <a:xfrm>
                <a:off x="6265862" y="4934472"/>
                <a:ext cx="780290" cy="780290"/>
              </a:xfrm>
              <a:prstGeom prst="rect">
                <a:avLst/>
              </a:prstGeom>
              <a:grpFill/>
              <a:ln>
                <a:noFill/>
              </a:ln>
            </p:spPr>
          </p:pic>
          <p:pic>
            <p:nvPicPr>
              <p:cNvPr id="26" name="Picture 25"/>
              <p:cNvPicPr>
                <a:picLocks noChangeAspect="1"/>
              </p:cNvPicPr>
              <p:nvPr/>
            </p:nvPicPr>
            <p:blipFill>
              <a:blip r:embed="rId3">
                <a:biLevel thresh="25000"/>
              </a:blip>
              <a:stretch>
                <a:fillRect/>
              </a:stretch>
            </p:blipFill>
            <p:spPr>
              <a:xfrm>
                <a:off x="7100592" y="4934472"/>
                <a:ext cx="780290" cy="780290"/>
              </a:xfrm>
              <a:prstGeom prst="rect">
                <a:avLst/>
              </a:prstGeom>
              <a:grpFill/>
              <a:ln>
                <a:noFill/>
              </a:ln>
            </p:spPr>
          </p:pic>
          <p:pic>
            <p:nvPicPr>
              <p:cNvPr id="27" name="Picture 26"/>
              <p:cNvPicPr>
                <a:picLocks noChangeAspect="1"/>
              </p:cNvPicPr>
              <p:nvPr/>
            </p:nvPicPr>
            <p:blipFill>
              <a:blip r:embed="rId3">
                <a:biLevel thresh="25000"/>
              </a:blip>
              <a:stretch>
                <a:fillRect/>
              </a:stretch>
            </p:blipFill>
            <p:spPr>
              <a:xfrm>
                <a:off x="7935322" y="4934472"/>
                <a:ext cx="780290" cy="780290"/>
              </a:xfrm>
              <a:prstGeom prst="rect">
                <a:avLst/>
              </a:prstGeom>
              <a:grpFill/>
              <a:ln>
                <a:noFill/>
              </a:ln>
            </p:spPr>
          </p:pic>
          <p:pic>
            <p:nvPicPr>
              <p:cNvPr id="28" name="Picture 27"/>
              <p:cNvPicPr>
                <a:picLocks noChangeAspect="1"/>
              </p:cNvPicPr>
              <p:nvPr/>
            </p:nvPicPr>
            <p:blipFill>
              <a:blip r:embed="rId3">
                <a:biLevel thresh="25000"/>
              </a:blip>
              <a:stretch>
                <a:fillRect/>
              </a:stretch>
            </p:blipFill>
            <p:spPr>
              <a:xfrm>
                <a:off x="8770052" y="4934472"/>
                <a:ext cx="780290" cy="780290"/>
              </a:xfrm>
              <a:prstGeom prst="rect">
                <a:avLst/>
              </a:prstGeom>
              <a:grpFill/>
              <a:ln>
                <a:noFill/>
              </a:ln>
            </p:spPr>
          </p:pic>
          <p:pic>
            <p:nvPicPr>
              <p:cNvPr id="29" name="Picture 28"/>
              <p:cNvPicPr>
                <a:picLocks noChangeAspect="1"/>
              </p:cNvPicPr>
              <p:nvPr/>
            </p:nvPicPr>
            <p:blipFill>
              <a:blip r:embed="rId3">
                <a:biLevel thresh="25000"/>
              </a:blip>
              <a:stretch>
                <a:fillRect/>
              </a:stretch>
            </p:blipFill>
            <p:spPr>
              <a:xfrm>
                <a:off x="9604783" y="4934472"/>
                <a:ext cx="780290" cy="780290"/>
              </a:xfrm>
              <a:prstGeom prst="rect">
                <a:avLst/>
              </a:prstGeom>
              <a:grpFill/>
              <a:ln>
                <a:noFill/>
              </a:ln>
            </p:spPr>
          </p:pic>
          <p:pic>
            <p:nvPicPr>
              <p:cNvPr id="30" name="Picture 29"/>
              <p:cNvPicPr>
                <a:picLocks noChangeAspect="1"/>
              </p:cNvPicPr>
              <p:nvPr/>
            </p:nvPicPr>
            <p:blipFill>
              <a:blip r:embed="rId3">
                <a:biLevel thresh="25000"/>
              </a:blip>
              <a:stretch>
                <a:fillRect/>
              </a:stretch>
            </p:blipFill>
            <p:spPr>
              <a:xfrm>
                <a:off x="6270052" y="5795619"/>
                <a:ext cx="780290" cy="780290"/>
              </a:xfrm>
              <a:prstGeom prst="rect">
                <a:avLst/>
              </a:prstGeom>
              <a:grpFill/>
              <a:ln>
                <a:noFill/>
              </a:ln>
            </p:spPr>
          </p:pic>
          <p:pic>
            <p:nvPicPr>
              <p:cNvPr id="31" name="Picture 30"/>
              <p:cNvPicPr>
                <a:picLocks noChangeAspect="1"/>
              </p:cNvPicPr>
              <p:nvPr/>
            </p:nvPicPr>
            <p:blipFill>
              <a:blip r:embed="rId3">
                <a:biLevel thresh="25000"/>
              </a:blip>
              <a:stretch>
                <a:fillRect/>
              </a:stretch>
            </p:blipFill>
            <p:spPr>
              <a:xfrm>
                <a:off x="7104782" y="5795619"/>
                <a:ext cx="780290" cy="780290"/>
              </a:xfrm>
              <a:prstGeom prst="rect">
                <a:avLst/>
              </a:prstGeom>
              <a:grpFill/>
              <a:ln>
                <a:noFill/>
              </a:ln>
            </p:spPr>
          </p:pic>
          <p:pic>
            <p:nvPicPr>
              <p:cNvPr id="32" name="Picture 31"/>
              <p:cNvPicPr>
                <a:picLocks noChangeAspect="1"/>
              </p:cNvPicPr>
              <p:nvPr/>
            </p:nvPicPr>
            <p:blipFill>
              <a:blip r:embed="rId3">
                <a:biLevel thresh="25000"/>
              </a:blip>
              <a:stretch>
                <a:fillRect/>
              </a:stretch>
            </p:blipFill>
            <p:spPr>
              <a:xfrm>
                <a:off x="7939512" y="5795619"/>
                <a:ext cx="780290" cy="780290"/>
              </a:xfrm>
              <a:prstGeom prst="rect">
                <a:avLst/>
              </a:prstGeom>
              <a:grpFill/>
              <a:ln>
                <a:noFill/>
              </a:ln>
            </p:spPr>
          </p:pic>
          <p:pic>
            <p:nvPicPr>
              <p:cNvPr id="33" name="Picture 32"/>
              <p:cNvPicPr>
                <a:picLocks noChangeAspect="1"/>
              </p:cNvPicPr>
              <p:nvPr/>
            </p:nvPicPr>
            <p:blipFill>
              <a:blip r:embed="rId3">
                <a:biLevel thresh="25000"/>
              </a:blip>
              <a:stretch>
                <a:fillRect/>
              </a:stretch>
            </p:blipFill>
            <p:spPr>
              <a:xfrm>
                <a:off x="8774242" y="5795619"/>
                <a:ext cx="780290" cy="780290"/>
              </a:xfrm>
              <a:prstGeom prst="rect">
                <a:avLst/>
              </a:prstGeom>
              <a:grpFill/>
              <a:ln>
                <a:noFill/>
              </a:ln>
            </p:spPr>
          </p:pic>
          <p:pic>
            <p:nvPicPr>
              <p:cNvPr id="34" name="Picture 33"/>
              <p:cNvPicPr>
                <a:picLocks noChangeAspect="1"/>
              </p:cNvPicPr>
              <p:nvPr/>
            </p:nvPicPr>
            <p:blipFill>
              <a:blip r:embed="rId3">
                <a:biLevel thresh="25000"/>
              </a:blip>
              <a:stretch>
                <a:fillRect/>
              </a:stretch>
            </p:blipFill>
            <p:spPr>
              <a:xfrm>
                <a:off x="9608973" y="5795619"/>
                <a:ext cx="780290" cy="780290"/>
              </a:xfrm>
              <a:prstGeom prst="rect">
                <a:avLst/>
              </a:prstGeom>
              <a:grpFill/>
              <a:ln>
                <a:noFill/>
              </a:ln>
            </p:spPr>
          </p:pic>
        </p:grpSp>
        <p:grpSp>
          <p:nvGrpSpPr>
            <p:cNvPr id="35" name="Group 34"/>
            <p:cNvGrpSpPr/>
            <p:nvPr/>
          </p:nvGrpSpPr>
          <p:grpSpPr>
            <a:xfrm>
              <a:off x="493893" y="4101589"/>
              <a:ext cx="5456258" cy="508371"/>
              <a:chOff x="1958452" y="2761825"/>
              <a:chExt cx="8366126" cy="780290"/>
            </a:xfrm>
            <a:grpFill/>
          </p:grpSpPr>
          <p:pic>
            <p:nvPicPr>
              <p:cNvPr id="36" name="Picture 35"/>
              <p:cNvPicPr>
                <a:picLocks noChangeAspect="1"/>
              </p:cNvPicPr>
              <p:nvPr/>
            </p:nvPicPr>
            <p:blipFill>
              <a:blip r:embed="rId4">
                <a:biLevel thresh="25000"/>
              </a:blip>
              <a:stretch>
                <a:fillRect/>
              </a:stretch>
            </p:blipFill>
            <p:spPr>
              <a:xfrm>
                <a:off x="2801323" y="2761825"/>
                <a:ext cx="780290" cy="780290"/>
              </a:xfrm>
              <a:prstGeom prst="rect">
                <a:avLst/>
              </a:prstGeom>
              <a:grpFill/>
              <a:ln>
                <a:noFill/>
              </a:ln>
            </p:spPr>
          </p:pic>
          <p:pic>
            <p:nvPicPr>
              <p:cNvPr id="37" name="Picture 36"/>
              <p:cNvPicPr>
                <a:picLocks noChangeAspect="1"/>
              </p:cNvPicPr>
              <p:nvPr/>
            </p:nvPicPr>
            <p:blipFill>
              <a:blip r:embed="rId4">
                <a:biLevel thresh="25000"/>
              </a:blip>
              <a:stretch>
                <a:fillRect/>
              </a:stretch>
            </p:blipFill>
            <p:spPr>
              <a:xfrm>
                <a:off x="1958452" y="2761825"/>
                <a:ext cx="780290" cy="780290"/>
              </a:xfrm>
              <a:prstGeom prst="rect">
                <a:avLst/>
              </a:prstGeom>
              <a:grpFill/>
              <a:ln>
                <a:noFill/>
              </a:ln>
            </p:spPr>
          </p:pic>
          <p:pic>
            <p:nvPicPr>
              <p:cNvPr id="38" name="Picture 37"/>
              <p:cNvPicPr>
                <a:picLocks noChangeAspect="1"/>
              </p:cNvPicPr>
              <p:nvPr/>
            </p:nvPicPr>
            <p:blipFill>
              <a:blip r:embed="rId4">
                <a:biLevel thresh="25000"/>
              </a:blip>
              <a:stretch>
                <a:fillRect/>
              </a:stretch>
            </p:blipFill>
            <p:spPr>
              <a:xfrm>
                <a:off x="4487065" y="2761825"/>
                <a:ext cx="780290" cy="780290"/>
              </a:xfrm>
              <a:prstGeom prst="rect">
                <a:avLst/>
              </a:prstGeom>
              <a:grpFill/>
              <a:ln>
                <a:noFill/>
              </a:ln>
            </p:spPr>
          </p:pic>
          <p:pic>
            <p:nvPicPr>
              <p:cNvPr id="39" name="Picture 38"/>
              <p:cNvPicPr>
                <a:picLocks noChangeAspect="1"/>
              </p:cNvPicPr>
              <p:nvPr/>
            </p:nvPicPr>
            <p:blipFill>
              <a:blip r:embed="rId4">
                <a:biLevel thresh="25000"/>
              </a:blip>
              <a:stretch>
                <a:fillRect/>
              </a:stretch>
            </p:blipFill>
            <p:spPr>
              <a:xfrm>
                <a:off x="3644194" y="2761825"/>
                <a:ext cx="780290" cy="780290"/>
              </a:xfrm>
              <a:prstGeom prst="rect">
                <a:avLst/>
              </a:prstGeom>
              <a:grpFill/>
              <a:ln>
                <a:noFill/>
              </a:ln>
            </p:spPr>
          </p:pic>
          <p:pic>
            <p:nvPicPr>
              <p:cNvPr id="40" name="Picture 39"/>
              <p:cNvPicPr>
                <a:picLocks noChangeAspect="1"/>
              </p:cNvPicPr>
              <p:nvPr/>
            </p:nvPicPr>
            <p:blipFill>
              <a:blip r:embed="rId4">
                <a:biLevel thresh="25000"/>
              </a:blip>
              <a:stretch>
                <a:fillRect/>
              </a:stretch>
            </p:blipFill>
            <p:spPr>
              <a:xfrm>
                <a:off x="5329935" y="2761825"/>
                <a:ext cx="780290" cy="780290"/>
              </a:xfrm>
              <a:prstGeom prst="rect">
                <a:avLst/>
              </a:prstGeom>
              <a:grpFill/>
              <a:ln>
                <a:noFill/>
              </a:ln>
            </p:spPr>
          </p:pic>
          <p:pic>
            <p:nvPicPr>
              <p:cNvPr id="41" name="Picture 40"/>
              <p:cNvPicPr>
                <a:picLocks noChangeAspect="1"/>
              </p:cNvPicPr>
              <p:nvPr/>
            </p:nvPicPr>
            <p:blipFill>
              <a:blip r:embed="rId4">
                <a:biLevel thresh="25000"/>
              </a:blip>
              <a:stretch>
                <a:fillRect/>
              </a:stretch>
            </p:blipFill>
            <p:spPr>
              <a:xfrm>
                <a:off x="7015676" y="2761825"/>
                <a:ext cx="780290" cy="780290"/>
              </a:xfrm>
              <a:prstGeom prst="rect">
                <a:avLst/>
              </a:prstGeom>
              <a:grpFill/>
              <a:ln>
                <a:noFill/>
              </a:ln>
            </p:spPr>
          </p:pic>
          <p:pic>
            <p:nvPicPr>
              <p:cNvPr id="42" name="Picture 41"/>
              <p:cNvPicPr>
                <a:picLocks noChangeAspect="1"/>
              </p:cNvPicPr>
              <p:nvPr/>
            </p:nvPicPr>
            <p:blipFill>
              <a:blip r:embed="rId4">
                <a:biLevel thresh="25000"/>
              </a:blip>
              <a:stretch>
                <a:fillRect/>
              </a:stretch>
            </p:blipFill>
            <p:spPr>
              <a:xfrm>
                <a:off x="6172805" y="2761825"/>
                <a:ext cx="780290" cy="780290"/>
              </a:xfrm>
              <a:prstGeom prst="rect">
                <a:avLst/>
              </a:prstGeom>
              <a:grpFill/>
              <a:ln>
                <a:noFill/>
              </a:ln>
            </p:spPr>
          </p:pic>
          <p:pic>
            <p:nvPicPr>
              <p:cNvPr id="43" name="Picture 42"/>
              <p:cNvPicPr>
                <a:picLocks noChangeAspect="1"/>
              </p:cNvPicPr>
              <p:nvPr/>
            </p:nvPicPr>
            <p:blipFill>
              <a:blip r:embed="rId4">
                <a:biLevel thresh="25000"/>
              </a:blip>
              <a:stretch>
                <a:fillRect/>
              </a:stretch>
            </p:blipFill>
            <p:spPr>
              <a:xfrm>
                <a:off x="8701418" y="2761825"/>
                <a:ext cx="780290" cy="780290"/>
              </a:xfrm>
              <a:prstGeom prst="rect">
                <a:avLst/>
              </a:prstGeom>
              <a:grpFill/>
              <a:ln>
                <a:noFill/>
              </a:ln>
            </p:spPr>
          </p:pic>
          <p:pic>
            <p:nvPicPr>
              <p:cNvPr id="44" name="Picture 43"/>
              <p:cNvPicPr>
                <a:picLocks noChangeAspect="1"/>
              </p:cNvPicPr>
              <p:nvPr/>
            </p:nvPicPr>
            <p:blipFill>
              <a:blip r:embed="rId4">
                <a:biLevel thresh="25000"/>
              </a:blip>
              <a:stretch>
                <a:fillRect/>
              </a:stretch>
            </p:blipFill>
            <p:spPr>
              <a:xfrm>
                <a:off x="7858547" y="2761825"/>
                <a:ext cx="780290" cy="780290"/>
              </a:xfrm>
              <a:prstGeom prst="rect">
                <a:avLst/>
              </a:prstGeom>
              <a:grpFill/>
              <a:ln>
                <a:noFill/>
              </a:ln>
            </p:spPr>
          </p:pic>
          <p:pic>
            <p:nvPicPr>
              <p:cNvPr id="45" name="Picture 44"/>
              <p:cNvPicPr>
                <a:picLocks noChangeAspect="1"/>
              </p:cNvPicPr>
              <p:nvPr/>
            </p:nvPicPr>
            <p:blipFill>
              <a:blip r:embed="rId4">
                <a:biLevel thresh="25000"/>
              </a:blip>
              <a:stretch>
                <a:fillRect/>
              </a:stretch>
            </p:blipFill>
            <p:spPr>
              <a:xfrm>
                <a:off x="9544288" y="2761825"/>
                <a:ext cx="780290" cy="780290"/>
              </a:xfrm>
              <a:prstGeom prst="rect">
                <a:avLst/>
              </a:prstGeom>
              <a:grpFill/>
              <a:ln>
                <a:noFill/>
              </a:ln>
            </p:spPr>
          </p:pic>
        </p:grpSp>
        <p:pic>
          <p:nvPicPr>
            <p:cNvPr id="47" name="Picture 46"/>
            <p:cNvPicPr>
              <a:picLocks noChangeAspect="1"/>
            </p:cNvPicPr>
            <p:nvPr/>
          </p:nvPicPr>
          <p:blipFill>
            <a:blip r:embed="rId4">
              <a:biLevel thresh="25000"/>
            </a:blip>
            <a:stretch>
              <a:fillRect/>
            </a:stretch>
          </p:blipFill>
          <p:spPr>
            <a:xfrm>
              <a:off x="2967575" y="3585250"/>
              <a:ext cx="508893" cy="508371"/>
            </a:xfrm>
            <a:prstGeom prst="rect">
              <a:avLst/>
            </a:prstGeom>
            <a:grpFill/>
            <a:ln>
              <a:noFill/>
            </a:ln>
          </p:spPr>
        </p:pic>
      </p:grpSp>
      <p:sp>
        <p:nvSpPr>
          <p:cNvPr id="102" name="UP ARROW"/>
          <p:cNvSpPr>
            <a:spLocks/>
          </p:cNvSpPr>
          <p:nvPr/>
        </p:nvSpPr>
        <p:spPr bwMode="auto">
          <a:xfrm>
            <a:off x="5317869" y="3786351"/>
            <a:ext cx="4041067" cy="2679932"/>
          </a:xfrm>
          <a:custGeom>
            <a:avLst/>
            <a:gdLst/>
            <a:ahLst/>
            <a:cxnLst>
              <a:cxn ang="0">
                <a:pos x="29" y="2041"/>
              </a:cxn>
              <a:cxn ang="0">
                <a:pos x="2688" y="536"/>
              </a:cxn>
              <a:cxn ang="0">
                <a:pos x="2851" y="619"/>
              </a:cxn>
              <a:cxn ang="0">
                <a:pos x="2745" y="0"/>
              </a:cxn>
              <a:cxn ang="0">
                <a:pos x="2182" y="440"/>
              </a:cxn>
              <a:cxn ang="0">
                <a:pos x="2365" y="450"/>
              </a:cxn>
              <a:cxn ang="0">
                <a:pos x="0" y="2041"/>
              </a:cxn>
            </a:cxnLst>
            <a:rect l="0" t="0" r="r" b="b"/>
            <a:pathLst>
              <a:path w="2851" h="2041">
                <a:moveTo>
                  <a:pt x="29" y="2041"/>
                </a:moveTo>
                <a:cubicBezTo>
                  <a:pt x="1973" y="2041"/>
                  <a:pt x="2688" y="536"/>
                  <a:pt x="2688" y="536"/>
                </a:cubicBezTo>
                <a:cubicBezTo>
                  <a:pt x="2851" y="619"/>
                  <a:pt x="2851" y="619"/>
                  <a:pt x="2851" y="619"/>
                </a:cubicBezTo>
                <a:cubicBezTo>
                  <a:pt x="2745" y="0"/>
                  <a:pt x="2745" y="0"/>
                  <a:pt x="2745" y="0"/>
                </a:cubicBezTo>
                <a:cubicBezTo>
                  <a:pt x="2400" y="300"/>
                  <a:pt x="2182" y="440"/>
                  <a:pt x="2182" y="440"/>
                </a:cubicBezTo>
                <a:cubicBezTo>
                  <a:pt x="2365" y="450"/>
                  <a:pt x="2365" y="450"/>
                  <a:pt x="2365" y="450"/>
                </a:cubicBezTo>
                <a:cubicBezTo>
                  <a:pt x="2365" y="450"/>
                  <a:pt x="1878" y="1748"/>
                  <a:pt x="0" y="2041"/>
                </a:cubicBezTo>
              </a:path>
            </a:pathLst>
          </a:custGeom>
          <a:solidFill>
            <a:schemeClr val="bg2">
              <a:lumMod val="90000"/>
            </a:schemeClr>
          </a:solidFill>
          <a:ln w="9525">
            <a:noFill/>
            <a:round/>
            <a:headEnd/>
            <a:tailEnd/>
          </a:ln>
        </p:spPr>
        <p:txBody>
          <a:bodyPr vert="horz" wrap="square" lIns="95117" tIns="47558" rIns="95117" bIns="47558" numCol="1" anchor="t" anchorCtr="0" compatLnSpc="1">
            <a:prstTxWarp prst="textNoShape">
              <a:avLst/>
            </a:prstTxWarp>
          </a:bodyPr>
          <a:lstStyle/>
          <a:p>
            <a:pPr defTabSz="951156">
              <a:defRPr/>
            </a:pPr>
            <a:endParaRPr lang="en-US" sz="1873">
              <a:solidFill>
                <a:prstClr val="black"/>
              </a:solidFill>
              <a:latin typeface="Segoe UI Semilight"/>
            </a:endParaRPr>
          </a:p>
        </p:txBody>
      </p:sp>
    </p:spTree>
    <p:extLst>
      <p:ext uri="{BB962C8B-B14F-4D97-AF65-F5344CB8AC3E}">
        <p14:creationId xmlns:p14="http://schemas.microsoft.com/office/powerpoint/2010/main" val="488301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ipe(down)">
                                      <p:cBhvr>
                                        <p:cTn id="7" dur="500"/>
                                        <p:tgtEl>
                                          <p:spTgt spid="10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500"/>
                                        <p:tgtEl>
                                          <p:spTgt spid="50"/>
                                        </p:tgtEl>
                                      </p:cBhvr>
                                    </p:animEffect>
                                  </p:childTnLst>
                                </p:cTn>
                              </p:par>
                              <p:par>
                                <p:cTn id="12" presetID="10" presetClass="exit" presetSubtype="0" fill="hold" grpId="1" nodeType="withEffect">
                                  <p:stCondLst>
                                    <p:cond delay="0"/>
                                  </p:stCondLst>
                                  <p:childTnLst>
                                    <p:animEffect transition="out" filter="fade">
                                      <p:cBhvr>
                                        <p:cTn id="13" dur="500"/>
                                        <p:tgtEl>
                                          <p:spTgt spid="102"/>
                                        </p:tgtEl>
                                      </p:cBhvr>
                                    </p:animEffect>
                                    <p:set>
                                      <p:cBhvr>
                                        <p:cTn id="14" dur="1" fill="hold">
                                          <p:stCondLst>
                                            <p:cond delay="499"/>
                                          </p:stCondLst>
                                        </p:cTn>
                                        <p:tgtEl>
                                          <p:spTgt spid="10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2"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dirty="0"/>
              <a:t>Workload Management</a:t>
            </a:r>
          </a:p>
        </p:txBody>
      </p:sp>
    </p:spTree>
    <p:extLst>
      <p:ext uri="{BB962C8B-B14F-4D97-AF65-F5344CB8AC3E}">
        <p14:creationId xmlns:p14="http://schemas.microsoft.com/office/powerpoint/2010/main" val="281786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Concurrent queries</a:t>
            </a:r>
          </a:p>
        </p:txBody>
      </p:sp>
      <p:grpSp>
        <p:nvGrpSpPr>
          <p:cNvPr id="18" name="Group 17"/>
          <p:cNvGrpSpPr/>
          <p:nvPr/>
        </p:nvGrpSpPr>
        <p:grpSpPr>
          <a:xfrm>
            <a:off x="1646936" y="1554447"/>
            <a:ext cx="978270" cy="4384663"/>
            <a:chOff x="1189092" y="1759920"/>
            <a:chExt cx="978408" cy="4385284"/>
          </a:xfrm>
          <a:solidFill>
            <a:schemeClr val="accent2"/>
          </a:solidFill>
        </p:grpSpPr>
        <p:sp>
          <p:nvSpPr>
            <p:cNvPr id="6" name="Right Arrow 5"/>
            <p:cNvSpPr/>
            <p:nvPr/>
          </p:nvSpPr>
          <p:spPr bwMode="auto">
            <a:xfrm>
              <a:off x="1189092" y="1759920"/>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7" name="Right Arrow 6"/>
            <p:cNvSpPr/>
            <p:nvPr/>
          </p:nvSpPr>
          <p:spPr bwMode="auto">
            <a:xfrm>
              <a:off x="1189092" y="2508962"/>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8" name="Right Arrow 7"/>
            <p:cNvSpPr/>
            <p:nvPr/>
          </p:nvSpPr>
          <p:spPr bwMode="auto">
            <a:xfrm>
              <a:off x="1189092" y="3258004"/>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9" name="Right Arrow 8"/>
            <p:cNvSpPr/>
            <p:nvPr/>
          </p:nvSpPr>
          <p:spPr bwMode="auto">
            <a:xfrm>
              <a:off x="1189092" y="4007046"/>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10" name="Right Arrow 9"/>
            <p:cNvSpPr/>
            <p:nvPr/>
          </p:nvSpPr>
          <p:spPr bwMode="auto">
            <a:xfrm>
              <a:off x="1189092" y="4756088"/>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11" name="Right Arrow 10"/>
            <p:cNvSpPr/>
            <p:nvPr/>
          </p:nvSpPr>
          <p:spPr bwMode="auto">
            <a:xfrm>
              <a:off x="1189092" y="5505130"/>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grpSp>
      <p:grpSp>
        <p:nvGrpSpPr>
          <p:cNvPr id="29" name="Group 28"/>
          <p:cNvGrpSpPr/>
          <p:nvPr/>
        </p:nvGrpSpPr>
        <p:grpSpPr>
          <a:xfrm>
            <a:off x="2744048" y="1554447"/>
            <a:ext cx="8776900" cy="4384663"/>
            <a:chOff x="2377797" y="1608657"/>
            <a:chExt cx="8778145" cy="4385285"/>
          </a:xfrm>
        </p:grpSpPr>
        <p:sp>
          <p:nvSpPr>
            <p:cNvPr id="26" name="Flowchart: Extract 25"/>
            <p:cNvSpPr/>
            <p:nvPr/>
          </p:nvSpPr>
          <p:spPr bwMode="auto">
            <a:xfrm rot="5400000">
              <a:off x="4572323" y="-585869"/>
              <a:ext cx="4385285" cy="8774337"/>
            </a:xfrm>
            <a:prstGeom prst="flowChartExtra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GB" sz="2000">
                <a:gradFill>
                  <a:gsLst>
                    <a:gs pos="5439">
                      <a:srgbClr val="F8F8F8"/>
                    </a:gs>
                    <a:gs pos="10000">
                      <a:srgbClr val="F8F8F8"/>
                    </a:gs>
                  </a:gsLst>
                  <a:lin ang="5400000" scaled="0"/>
                </a:gradFill>
              </a:endParaRPr>
            </a:p>
          </p:txBody>
        </p:sp>
        <p:sp>
          <p:nvSpPr>
            <p:cNvPr id="27" name="Rectangle 26"/>
            <p:cNvSpPr/>
            <p:nvPr/>
          </p:nvSpPr>
          <p:spPr bwMode="auto">
            <a:xfrm>
              <a:off x="6675431" y="2424567"/>
              <a:ext cx="4480511" cy="2753464"/>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7200" dirty="0">
                  <a:solidFill>
                    <a:schemeClr val="tx1"/>
                  </a:solidFill>
                  <a:latin typeface="+mj-lt"/>
                </a:rPr>
                <a:t>128</a:t>
              </a:r>
            </a:p>
            <a:p>
              <a:pPr algn="ctr" defTabSz="932293" fontAlgn="base">
                <a:spcBef>
                  <a:spcPct val="0"/>
                </a:spcBef>
                <a:spcAft>
                  <a:spcPct val="0"/>
                </a:spcAft>
              </a:pPr>
              <a:r>
                <a:rPr lang="en-GB" sz="3998" dirty="0">
                  <a:solidFill>
                    <a:schemeClr val="tx1"/>
                  </a:solidFill>
                  <a:latin typeface="+mj-lt"/>
                </a:rPr>
                <a:t>active queries*</a:t>
              </a:r>
            </a:p>
          </p:txBody>
        </p:sp>
      </p:grpSp>
      <p:sp>
        <p:nvSpPr>
          <p:cNvPr id="28" name="TextBox 27"/>
          <p:cNvSpPr txBox="1"/>
          <p:nvPr/>
        </p:nvSpPr>
        <p:spPr>
          <a:xfrm>
            <a:off x="3058569" y="2785112"/>
            <a:ext cx="3398777" cy="1955582"/>
          </a:xfrm>
          <a:prstGeom prst="rect">
            <a:avLst/>
          </a:prstGeom>
          <a:noFill/>
        </p:spPr>
        <p:txBody>
          <a:bodyPr wrap="none" lIns="182854" tIns="146283" rIns="182854" bIns="146283" rtlCol="0">
            <a:spAutoFit/>
          </a:bodyPr>
          <a:lstStyle/>
          <a:p>
            <a:pPr algn="ctr">
              <a:lnSpc>
                <a:spcPct val="90000"/>
              </a:lnSpc>
              <a:spcAft>
                <a:spcPts val="600"/>
              </a:spcAft>
            </a:pPr>
            <a:r>
              <a:rPr lang="en-GB" sz="7198" dirty="0">
                <a:latin typeface="+mj-lt"/>
              </a:rPr>
              <a:t>1024</a:t>
            </a:r>
            <a:r>
              <a:rPr lang="en-GB" sz="4399" dirty="0">
                <a:latin typeface="+mj-lt"/>
              </a:rPr>
              <a:t> </a:t>
            </a:r>
          </a:p>
          <a:p>
            <a:pPr algn="ctr">
              <a:lnSpc>
                <a:spcPct val="90000"/>
              </a:lnSpc>
              <a:spcAft>
                <a:spcPts val="600"/>
              </a:spcAft>
            </a:pPr>
            <a:r>
              <a:rPr lang="en-GB" sz="3999" dirty="0">
                <a:latin typeface="+mj-lt"/>
              </a:rPr>
              <a:t>open sessions</a:t>
            </a:r>
            <a:endParaRPr lang="en-GB" sz="4399" dirty="0">
              <a:latin typeface="+mj-lt"/>
            </a:endParaRPr>
          </a:p>
        </p:txBody>
      </p:sp>
    </p:spTree>
    <p:extLst>
      <p:ext uri="{BB962C8B-B14F-4D97-AF65-F5344CB8AC3E}">
        <p14:creationId xmlns:p14="http://schemas.microsoft.com/office/powerpoint/2010/main" val="425291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Resource classes</a:t>
            </a:r>
            <a:endParaRPr lang="en-GB"/>
          </a:p>
        </p:txBody>
      </p:sp>
      <p:sp>
        <p:nvSpPr>
          <p:cNvPr id="8" name="Text Placeholder 7">
            <a:extLst>
              <a:ext uri="{FF2B5EF4-FFF2-40B4-BE49-F238E27FC236}">
                <a16:creationId xmlns:a16="http://schemas.microsoft.com/office/drawing/2014/main" id="{ACA82031-6C2C-4891-BB8F-3365CD063C9B}"/>
              </a:ext>
            </a:extLst>
          </p:cNvPr>
          <p:cNvSpPr>
            <a:spLocks noGrp="1"/>
          </p:cNvSpPr>
          <p:nvPr>
            <p:ph type="body" sz="quarter" idx="10"/>
          </p:nvPr>
        </p:nvSpPr>
        <p:spPr>
          <a:xfrm>
            <a:off x="275482" y="1213175"/>
            <a:ext cx="11887100" cy="2829685"/>
          </a:xfrm>
        </p:spPr>
        <p:txBody>
          <a:bodyPr/>
          <a:lstStyle/>
          <a:p>
            <a:r>
              <a:rPr lang="en-US"/>
              <a:t>Dynamic</a:t>
            </a:r>
          </a:p>
          <a:p>
            <a:pPr lvl="1"/>
            <a:r>
              <a:rPr lang="en-US"/>
              <a:t>Increases resource consumption as you scale</a:t>
            </a:r>
          </a:p>
          <a:p>
            <a:pPr lvl="1"/>
            <a:r>
              <a:rPr lang="en-US"/>
              <a:t>No increase in concurrency as you scale</a:t>
            </a:r>
          </a:p>
          <a:p>
            <a:r>
              <a:rPr lang="en-US"/>
              <a:t>Static</a:t>
            </a:r>
          </a:p>
          <a:p>
            <a:pPr lvl="1"/>
            <a:r>
              <a:rPr lang="en-US"/>
              <a:t>Maintain resource consumption as you scale</a:t>
            </a:r>
          </a:p>
          <a:p>
            <a:pPr lvl="1"/>
            <a:r>
              <a:rPr lang="en-US"/>
              <a:t>Increase concurrent queries as you scale</a:t>
            </a:r>
          </a:p>
        </p:txBody>
      </p:sp>
      <p:sp>
        <p:nvSpPr>
          <p:cNvPr id="6" name="Rectangle 5"/>
          <p:cNvSpPr/>
          <p:nvPr/>
        </p:nvSpPr>
        <p:spPr>
          <a:xfrm>
            <a:off x="616936" y="4603722"/>
            <a:ext cx="5601302" cy="19579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51"/>
              <a:t>Consume Slots</a:t>
            </a:r>
            <a:endParaRPr lang="en-GB" sz="4351"/>
          </a:p>
        </p:txBody>
      </p:sp>
      <p:sp>
        <p:nvSpPr>
          <p:cNvPr id="7" name="Rectangle 6"/>
          <p:cNvSpPr/>
          <p:nvPr/>
        </p:nvSpPr>
        <p:spPr>
          <a:xfrm>
            <a:off x="6222556" y="4603722"/>
            <a:ext cx="5601302" cy="195794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51"/>
              <a:t>Increase memory</a:t>
            </a:r>
          </a:p>
          <a:p>
            <a:pPr algn="ctr"/>
            <a:r>
              <a:rPr lang="en-US" sz="4351"/>
              <a:t>Isolate resources</a:t>
            </a:r>
            <a:endParaRPr lang="en-GB" sz="4351"/>
          </a:p>
        </p:txBody>
      </p:sp>
    </p:spTree>
    <p:extLst>
      <p:ext uri="{BB962C8B-B14F-4D97-AF65-F5344CB8AC3E}">
        <p14:creationId xmlns:p14="http://schemas.microsoft.com/office/powerpoint/2010/main" val="1459284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C0D5C-EE94-4B75-BA74-D633B1164CA0}"/>
              </a:ext>
            </a:extLst>
          </p:cNvPr>
          <p:cNvSpPr>
            <a:spLocks noGrp="1"/>
          </p:cNvSpPr>
          <p:nvPr>
            <p:ph type="title"/>
          </p:nvPr>
        </p:nvSpPr>
        <p:spPr/>
        <p:txBody>
          <a:bodyPr/>
          <a:lstStyle/>
          <a:p>
            <a:r>
              <a:rPr lang="en-GB" dirty="0"/>
              <a:t>Gen 2 Concurrency – Static RC</a:t>
            </a:r>
          </a:p>
        </p:txBody>
      </p:sp>
      <p:graphicFrame>
        <p:nvGraphicFramePr>
          <p:cNvPr id="3" name="Table 2">
            <a:extLst>
              <a:ext uri="{FF2B5EF4-FFF2-40B4-BE49-F238E27FC236}">
                <a16:creationId xmlns:a16="http://schemas.microsoft.com/office/drawing/2014/main" id="{4D7E4ECE-471E-4068-AC18-8A5152050DA5}"/>
              </a:ext>
            </a:extLst>
          </p:cNvPr>
          <p:cNvGraphicFramePr>
            <a:graphicFrameLocks noGrp="1"/>
          </p:cNvGraphicFramePr>
          <p:nvPr>
            <p:extLst>
              <p:ext uri="{D42A27DB-BD31-4B8C-83A1-F6EECF244321}">
                <p14:modId xmlns:p14="http://schemas.microsoft.com/office/powerpoint/2010/main" val="3739290542"/>
              </p:ext>
            </p:extLst>
          </p:nvPr>
        </p:nvGraphicFramePr>
        <p:xfrm>
          <a:off x="427037" y="1204220"/>
          <a:ext cx="11552233" cy="5470782"/>
        </p:xfrm>
        <a:graphic>
          <a:graphicData uri="http://schemas.openxmlformats.org/drawingml/2006/table">
            <a:tbl>
              <a:tblPr/>
              <a:tblGrid>
                <a:gridCol w="1050203">
                  <a:extLst>
                    <a:ext uri="{9D8B030D-6E8A-4147-A177-3AD203B41FA5}">
                      <a16:colId xmlns:a16="http://schemas.microsoft.com/office/drawing/2014/main" val="85099462"/>
                    </a:ext>
                  </a:extLst>
                </a:gridCol>
                <a:gridCol w="1050203">
                  <a:extLst>
                    <a:ext uri="{9D8B030D-6E8A-4147-A177-3AD203B41FA5}">
                      <a16:colId xmlns:a16="http://schemas.microsoft.com/office/drawing/2014/main" val="3846539627"/>
                    </a:ext>
                  </a:extLst>
                </a:gridCol>
                <a:gridCol w="1050203">
                  <a:extLst>
                    <a:ext uri="{9D8B030D-6E8A-4147-A177-3AD203B41FA5}">
                      <a16:colId xmlns:a16="http://schemas.microsoft.com/office/drawing/2014/main" val="3170421319"/>
                    </a:ext>
                  </a:extLst>
                </a:gridCol>
                <a:gridCol w="1050203">
                  <a:extLst>
                    <a:ext uri="{9D8B030D-6E8A-4147-A177-3AD203B41FA5}">
                      <a16:colId xmlns:a16="http://schemas.microsoft.com/office/drawing/2014/main" val="1636199252"/>
                    </a:ext>
                  </a:extLst>
                </a:gridCol>
                <a:gridCol w="1050203">
                  <a:extLst>
                    <a:ext uri="{9D8B030D-6E8A-4147-A177-3AD203B41FA5}">
                      <a16:colId xmlns:a16="http://schemas.microsoft.com/office/drawing/2014/main" val="3732013871"/>
                    </a:ext>
                  </a:extLst>
                </a:gridCol>
                <a:gridCol w="1050203">
                  <a:extLst>
                    <a:ext uri="{9D8B030D-6E8A-4147-A177-3AD203B41FA5}">
                      <a16:colId xmlns:a16="http://schemas.microsoft.com/office/drawing/2014/main" val="2278782361"/>
                    </a:ext>
                  </a:extLst>
                </a:gridCol>
                <a:gridCol w="1050203">
                  <a:extLst>
                    <a:ext uri="{9D8B030D-6E8A-4147-A177-3AD203B41FA5}">
                      <a16:colId xmlns:a16="http://schemas.microsoft.com/office/drawing/2014/main" val="3350525169"/>
                    </a:ext>
                  </a:extLst>
                </a:gridCol>
                <a:gridCol w="1050203">
                  <a:extLst>
                    <a:ext uri="{9D8B030D-6E8A-4147-A177-3AD203B41FA5}">
                      <a16:colId xmlns:a16="http://schemas.microsoft.com/office/drawing/2014/main" val="3444799075"/>
                    </a:ext>
                  </a:extLst>
                </a:gridCol>
                <a:gridCol w="1050203">
                  <a:extLst>
                    <a:ext uri="{9D8B030D-6E8A-4147-A177-3AD203B41FA5}">
                      <a16:colId xmlns:a16="http://schemas.microsoft.com/office/drawing/2014/main" val="3153711393"/>
                    </a:ext>
                  </a:extLst>
                </a:gridCol>
                <a:gridCol w="1050203">
                  <a:extLst>
                    <a:ext uri="{9D8B030D-6E8A-4147-A177-3AD203B41FA5}">
                      <a16:colId xmlns:a16="http://schemas.microsoft.com/office/drawing/2014/main" val="3009133187"/>
                    </a:ext>
                  </a:extLst>
                </a:gridCol>
                <a:gridCol w="1050203">
                  <a:extLst>
                    <a:ext uri="{9D8B030D-6E8A-4147-A177-3AD203B41FA5}">
                      <a16:colId xmlns:a16="http://schemas.microsoft.com/office/drawing/2014/main" val="2516552562"/>
                    </a:ext>
                  </a:extLst>
                </a:gridCol>
              </a:tblGrid>
              <a:tr h="684283">
                <a:tc>
                  <a:txBody>
                    <a:bodyPr/>
                    <a:lstStyle/>
                    <a:p>
                      <a:pPr algn="ctr" rtl="0"/>
                      <a:r>
                        <a:rPr lang="en-US" sz="1600" b="1" dirty="0">
                          <a:effectLst/>
                        </a:rPr>
                        <a:t>Service Level</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dirty="0">
                          <a:effectLst/>
                        </a:rPr>
                        <a:t>Maximum concurrent queries</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400" b="1" dirty="0">
                          <a:effectLst/>
                        </a:rPr>
                        <a:t>Concurrency slots available</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staticrc10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staticrc20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dirty="0">
                          <a:effectLst/>
                        </a:rPr>
                        <a:t>staticrc30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dirty="0">
                          <a:effectLst/>
                        </a:rPr>
                        <a:t>staticrc40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staticrc50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staticrc60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staticrc70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dirty="0">
                          <a:effectLst/>
                        </a:rPr>
                        <a:t>staticrc80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2776407"/>
                  </a:ext>
                </a:extLst>
              </a:tr>
              <a:tr h="168207">
                <a:tc>
                  <a:txBody>
                    <a:bodyPr/>
                    <a:lstStyle/>
                    <a:p>
                      <a:pPr algn="ctr" rtl="0"/>
                      <a:r>
                        <a:rPr lang="en-US" sz="1600">
                          <a:effectLst/>
                        </a:rPr>
                        <a:t>DW100c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2545893"/>
                  </a:ext>
                </a:extLst>
              </a:tr>
              <a:tr h="297226">
                <a:tc>
                  <a:txBody>
                    <a:bodyPr/>
                    <a:lstStyle/>
                    <a:p>
                      <a:pPr algn="ctr" rtl="0"/>
                      <a:r>
                        <a:rPr lang="en-US" sz="1600">
                          <a:effectLst/>
                        </a:rPr>
                        <a:t>DW200c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8721547"/>
                  </a:ext>
                </a:extLst>
              </a:tr>
              <a:tr h="297226">
                <a:tc>
                  <a:txBody>
                    <a:bodyPr/>
                    <a:lstStyle/>
                    <a:p>
                      <a:pPr algn="ctr" rtl="0"/>
                      <a:r>
                        <a:rPr lang="en-US" sz="1600">
                          <a:effectLst/>
                        </a:rPr>
                        <a:t>DW300c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2337328"/>
                  </a:ext>
                </a:extLst>
              </a:tr>
              <a:tr h="297226">
                <a:tc>
                  <a:txBody>
                    <a:bodyPr/>
                    <a:lstStyle/>
                    <a:p>
                      <a:pPr algn="ctr" rtl="0"/>
                      <a:r>
                        <a:rPr lang="en-US" sz="1600">
                          <a:effectLst/>
                        </a:rPr>
                        <a:t>DW400c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4034213"/>
                  </a:ext>
                </a:extLst>
              </a:tr>
              <a:tr h="297226">
                <a:tc>
                  <a:txBody>
                    <a:bodyPr/>
                    <a:lstStyle/>
                    <a:p>
                      <a:pPr algn="ctr" rtl="0"/>
                      <a:r>
                        <a:rPr lang="en-US" sz="1600">
                          <a:effectLst/>
                        </a:rPr>
                        <a:t>DW500c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723780"/>
                  </a:ext>
                </a:extLst>
              </a:tr>
              <a:tr h="297226">
                <a:tc>
                  <a:txBody>
                    <a:bodyPr/>
                    <a:lstStyle/>
                    <a:p>
                      <a:pPr algn="ctr" rtl="0"/>
                      <a:r>
                        <a:rPr lang="en-US" sz="1600">
                          <a:effectLst/>
                        </a:rPr>
                        <a:t>DW1000c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50214"/>
                  </a:ext>
                </a:extLst>
              </a:tr>
              <a:tr h="297226">
                <a:tc>
                  <a:txBody>
                    <a:bodyPr/>
                    <a:lstStyle/>
                    <a:p>
                      <a:pPr algn="ctr" rtl="0"/>
                      <a:r>
                        <a:rPr lang="en-US" sz="1600">
                          <a:effectLst/>
                        </a:rPr>
                        <a:t>DW1500c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1719310"/>
                  </a:ext>
                </a:extLst>
              </a:tr>
              <a:tr h="297226">
                <a:tc>
                  <a:txBody>
                    <a:bodyPr/>
                    <a:lstStyle/>
                    <a:p>
                      <a:pPr algn="ctr" rtl="0"/>
                      <a:r>
                        <a:rPr lang="en-US" sz="1600">
                          <a:effectLst/>
                        </a:rPr>
                        <a:t>DW2000c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0922517"/>
                  </a:ext>
                </a:extLst>
              </a:tr>
              <a:tr h="297226">
                <a:tc>
                  <a:txBody>
                    <a:bodyPr/>
                    <a:lstStyle/>
                    <a:p>
                      <a:pPr algn="ctr" rtl="0"/>
                      <a:r>
                        <a:rPr lang="en-US" sz="1600">
                          <a:effectLst/>
                        </a:rPr>
                        <a:t>DW2500c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4299231"/>
                  </a:ext>
                </a:extLst>
              </a:tr>
              <a:tr h="297226">
                <a:tc>
                  <a:txBody>
                    <a:bodyPr/>
                    <a:lstStyle/>
                    <a:p>
                      <a:pPr algn="ctr" rtl="0"/>
                      <a:r>
                        <a:rPr lang="en-US" sz="1600">
                          <a:effectLst/>
                        </a:rPr>
                        <a:t>DW3000c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2111571"/>
                  </a:ext>
                </a:extLst>
              </a:tr>
              <a:tr h="297226">
                <a:tc>
                  <a:txBody>
                    <a:bodyPr/>
                    <a:lstStyle/>
                    <a:p>
                      <a:pPr algn="ctr" rtl="0"/>
                      <a:r>
                        <a:rPr lang="en-US" sz="1600" dirty="0">
                          <a:effectLst/>
                        </a:rPr>
                        <a:t>DW5000c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4382110"/>
                  </a:ext>
                </a:extLst>
              </a:tr>
              <a:tr h="297226">
                <a:tc>
                  <a:txBody>
                    <a:bodyPr/>
                    <a:lstStyle/>
                    <a:p>
                      <a:pPr algn="ctr" rtl="0"/>
                      <a:r>
                        <a:rPr lang="en-US" sz="1600">
                          <a:effectLst/>
                        </a:rPr>
                        <a:t>DW6000c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240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2992091"/>
                  </a:ext>
                </a:extLst>
              </a:tr>
              <a:tr h="297226">
                <a:tc>
                  <a:txBody>
                    <a:bodyPr/>
                    <a:lstStyle/>
                    <a:p>
                      <a:pPr algn="ctr" rtl="0"/>
                      <a:r>
                        <a:rPr lang="en-US" sz="1600">
                          <a:effectLst/>
                        </a:rPr>
                        <a:t>DW7500c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5629265"/>
                  </a:ext>
                </a:extLst>
              </a:tr>
              <a:tr h="297226">
                <a:tc>
                  <a:txBody>
                    <a:bodyPr/>
                    <a:lstStyle/>
                    <a:p>
                      <a:pPr algn="ctr" rtl="0"/>
                      <a:r>
                        <a:rPr lang="en-US" sz="1600">
                          <a:effectLst/>
                        </a:rPr>
                        <a:t>DW10000c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3830748"/>
                  </a:ext>
                </a:extLst>
              </a:tr>
              <a:tr h="297226">
                <a:tc>
                  <a:txBody>
                    <a:bodyPr/>
                    <a:lstStyle/>
                    <a:p>
                      <a:pPr algn="ctr" rtl="0"/>
                      <a:r>
                        <a:rPr lang="en-US" sz="1600" dirty="0">
                          <a:effectLst/>
                        </a:rPr>
                        <a:t>DW15000c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702308"/>
                  </a:ext>
                </a:extLst>
              </a:tr>
              <a:tr h="297226">
                <a:tc>
                  <a:txBody>
                    <a:bodyPr/>
                    <a:lstStyle/>
                    <a:p>
                      <a:pPr algn="ctr" rtl="0"/>
                      <a:r>
                        <a:rPr lang="en-US" sz="1600" dirty="0">
                          <a:effectLst/>
                        </a:rPr>
                        <a:t>DW30000c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6976418"/>
                  </a:ext>
                </a:extLst>
              </a:tr>
            </a:tbl>
          </a:graphicData>
        </a:graphic>
      </p:graphicFrame>
    </p:spTree>
    <p:extLst>
      <p:ext uri="{BB962C8B-B14F-4D97-AF65-F5344CB8AC3E}">
        <p14:creationId xmlns:p14="http://schemas.microsoft.com/office/powerpoint/2010/main" val="213397907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49531-DE3C-4911-AE4B-CC0FB9ECE6A6}"/>
              </a:ext>
            </a:extLst>
          </p:cNvPr>
          <p:cNvSpPr>
            <a:spLocks noGrp="1"/>
          </p:cNvSpPr>
          <p:nvPr>
            <p:ph type="title"/>
          </p:nvPr>
        </p:nvSpPr>
        <p:spPr/>
        <p:txBody>
          <a:bodyPr/>
          <a:lstStyle/>
          <a:p>
            <a:r>
              <a:rPr lang="en-GB" dirty="0"/>
              <a:t>Dynamic Resource Classes</a:t>
            </a:r>
          </a:p>
        </p:txBody>
      </p:sp>
      <p:graphicFrame>
        <p:nvGraphicFramePr>
          <p:cNvPr id="3" name="Table 2">
            <a:extLst>
              <a:ext uri="{FF2B5EF4-FFF2-40B4-BE49-F238E27FC236}">
                <a16:creationId xmlns:a16="http://schemas.microsoft.com/office/drawing/2014/main" id="{46741987-44BD-4A79-97C8-1C828D1E4243}"/>
              </a:ext>
            </a:extLst>
          </p:cNvPr>
          <p:cNvGraphicFramePr>
            <a:graphicFrameLocks noGrp="1"/>
          </p:cNvGraphicFramePr>
          <p:nvPr>
            <p:extLst>
              <p:ext uri="{D42A27DB-BD31-4B8C-83A1-F6EECF244321}">
                <p14:modId xmlns:p14="http://schemas.microsoft.com/office/powerpoint/2010/main" val="1905452092"/>
              </p:ext>
            </p:extLst>
          </p:nvPr>
        </p:nvGraphicFramePr>
        <p:xfrm>
          <a:off x="457200" y="2963863"/>
          <a:ext cx="6451600" cy="1981200"/>
        </p:xfrm>
        <a:graphic>
          <a:graphicData uri="http://schemas.openxmlformats.org/drawingml/2006/table">
            <a:tbl>
              <a:tblPr/>
              <a:tblGrid>
                <a:gridCol w="3225800">
                  <a:extLst>
                    <a:ext uri="{9D8B030D-6E8A-4147-A177-3AD203B41FA5}">
                      <a16:colId xmlns:a16="http://schemas.microsoft.com/office/drawing/2014/main" val="2734762652"/>
                    </a:ext>
                  </a:extLst>
                </a:gridCol>
                <a:gridCol w="3225800">
                  <a:extLst>
                    <a:ext uri="{9D8B030D-6E8A-4147-A177-3AD203B41FA5}">
                      <a16:colId xmlns:a16="http://schemas.microsoft.com/office/drawing/2014/main" val="629599383"/>
                    </a:ext>
                  </a:extLst>
                </a:gridCol>
              </a:tblGrid>
              <a:tr h="396240">
                <a:tc>
                  <a:txBody>
                    <a:bodyPr/>
                    <a:lstStyle/>
                    <a:p>
                      <a:pPr algn="ctr" fontAlgn="b"/>
                      <a:r>
                        <a:rPr lang="en-GB" b="1">
                          <a:effectLst/>
                        </a:rPr>
                        <a:t>Resource Class</a:t>
                      </a:r>
                    </a:p>
                  </a:txBody>
                  <a:tcPr marL="76200" marR="76200" marT="57150" marB="57150" anchor="b">
                    <a:lnL w="12700" cap="flat" cmpd="sng" algn="ctr">
                      <a:solidFill>
                        <a:srgbClr val="081BB9"/>
                      </a:solidFill>
                      <a:prstDash val="solid"/>
                      <a:round/>
                      <a:headEnd type="none" w="med" len="med"/>
                      <a:tailEnd type="none" w="med" len="med"/>
                    </a:lnL>
                    <a:lnR w="12700" cap="flat" cmpd="sng" algn="ctr">
                      <a:solidFill>
                        <a:srgbClr val="8819B9"/>
                      </a:solidFill>
                      <a:prstDash val="solid"/>
                      <a:round/>
                      <a:headEnd type="none" w="med" len="med"/>
                      <a:tailEnd type="none" w="med" len="med"/>
                    </a:lnR>
                    <a:lnT w="12700" cap="flat" cmpd="sng" algn="ctr">
                      <a:solidFill>
                        <a:srgbClr val="C81EB9"/>
                      </a:solidFill>
                      <a:prstDash val="solid"/>
                      <a:round/>
                      <a:headEnd type="none" w="med" len="med"/>
                      <a:tailEnd type="none" w="med" len="med"/>
                    </a:lnT>
                    <a:lnB w="4763" cap="flat" cmpd="sng" algn="ctr">
                      <a:solidFill>
                        <a:srgbClr val="081BB9"/>
                      </a:solidFill>
                      <a:prstDash val="solid"/>
                      <a:round/>
                      <a:headEnd type="none" w="med" len="med"/>
                      <a:tailEnd type="none" w="med" len="med"/>
                    </a:lnB>
                  </a:tcPr>
                </a:tc>
                <a:tc>
                  <a:txBody>
                    <a:bodyPr/>
                    <a:lstStyle/>
                    <a:p>
                      <a:pPr algn="ctr" fontAlgn="b"/>
                      <a:r>
                        <a:rPr lang="en-GB" b="1">
                          <a:effectLst/>
                        </a:rPr>
                        <a:t>Percentage Memory</a:t>
                      </a:r>
                    </a:p>
                  </a:txBody>
                  <a:tcPr marL="76200" marR="76200" marT="57150" marB="57150" anchor="b">
                    <a:lnL w="12700" cap="flat" cmpd="sng" algn="ctr">
                      <a:solidFill>
                        <a:srgbClr val="8819B9"/>
                      </a:solidFill>
                      <a:prstDash val="solid"/>
                      <a:round/>
                      <a:headEnd type="none" w="med" len="med"/>
                      <a:tailEnd type="none" w="med" len="med"/>
                    </a:lnL>
                    <a:lnR w="12700" cap="flat" cmpd="sng" algn="ctr">
                      <a:solidFill>
                        <a:srgbClr val="B81CB9"/>
                      </a:solidFill>
                      <a:prstDash val="solid"/>
                      <a:round/>
                      <a:headEnd type="none" w="med" len="med"/>
                      <a:tailEnd type="none" w="med" len="med"/>
                    </a:lnR>
                    <a:lnT w="12700" cap="flat" cmpd="sng" algn="ctr">
                      <a:solidFill>
                        <a:srgbClr val="B81CB9"/>
                      </a:solidFill>
                      <a:prstDash val="solid"/>
                      <a:round/>
                      <a:headEnd type="none" w="med" len="med"/>
                      <a:tailEnd type="none" w="med" len="med"/>
                    </a:lnT>
                    <a:lnB w="4763" cap="flat" cmpd="sng" algn="ctr">
                      <a:solidFill>
                        <a:srgbClr val="B81CB9"/>
                      </a:solidFill>
                      <a:prstDash val="solid"/>
                      <a:round/>
                      <a:headEnd type="none" w="med" len="med"/>
                      <a:tailEnd type="none" w="med" len="med"/>
                    </a:lnB>
                  </a:tcPr>
                </a:tc>
                <a:extLst>
                  <a:ext uri="{0D108BD9-81ED-4DB2-BD59-A6C34878D82A}">
                    <a16:rowId xmlns:a16="http://schemas.microsoft.com/office/drawing/2014/main" val="4188147382"/>
                  </a:ext>
                </a:extLst>
              </a:tr>
              <a:tr h="396240">
                <a:tc>
                  <a:txBody>
                    <a:bodyPr/>
                    <a:lstStyle/>
                    <a:p>
                      <a:pPr algn="ctr" fontAlgn="t"/>
                      <a:r>
                        <a:rPr lang="en-GB">
                          <a:effectLst/>
                        </a:rPr>
                        <a:t>smallrc</a:t>
                      </a:r>
                    </a:p>
                  </a:txBody>
                  <a:tcPr marL="76200" marR="76200" marT="57150" marB="57150">
                    <a:lnL w="12700" cap="flat" cmpd="sng" algn="ctr">
                      <a:solidFill>
                        <a:srgbClr val="981BB9"/>
                      </a:solidFill>
                      <a:prstDash val="solid"/>
                      <a:round/>
                      <a:headEnd type="none" w="med" len="med"/>
                      <a:tailEnd type="none" w="med" len="med"/>
                    </a:lnL>
                    <a:lnR w="12700" cap="flat" cmpd="sng" algn="ctr">
                      <a:solidFill>
                        <a:srgbClr val="081BB9"/>
                      </a:solidFill>
                      <a:prstDash val="solid"/>
                      <a:round/>
                      <a:headEnd type="none" w="med" len="med"/>
                      <a:tailEnd type="none" w="med" len="med"/>
                    </a:lnR>
                    <a:lnT w="4763" cap="flat" cmpd="sng" algn="ctr">
                      <a:solidFill>
                        <a:srgbClr val="081BB9"/>
                      </a:solidFill>
                      <a:prstDash val="solid"/>
                      <a:round/>
                      <a:headEnd type="none" w="med" len="med"/>
                      <a:tailEnd type="none" w="med" len="med"/>
                    </a:lnT>
                    <a:lnB w="4763" cap="flat" cmpd="sng" algn="ctr">
                      <a:solidFill>
                        <a:srgbClr val="081EB9"/>
                      </a:solidFill>
                      <a:prstDash val="solid"/>
                      <a:round/>
                      <a:headEnd type="none" w="med" len="med"/>
                      <a:tailEnd type="none" w="med" len="med"/>
                    </a:lnB>
                  </a:tcPr>
                </a:tc>
                <a:tc>
                  <a:txBody>
                    <a:bodyPr/>
                    <a:lstStyle/>
                    <a:p>
                      <a:pPr algn="ctr" fontAlgn="t"/>
                      <a:r>
                        <a:rPr lang="en-GB">
                          <a:effectLst/>
                        </a:rPr>
                        <a:t>3%</a:t>
                      </a:r>
                    </a:p>
                  </a:txBody>
                  <a:tcPr marL="76200" marR="76200" marT="57150" marB="57150">
                    <a:lnL w="12700" cap="flat" cmpd="sng" algn="ctr">
                      <a:solidFill>
                        <a:srgbClr val="081BB9"/>
                      </a:solidFill>
                      <a:prstDash val="solid"/>
                      <a:round/>
                      <a:headEnd type="none" w="med" len="med"/>
                      <a:tailEnd type="none" w="med" len="med"/>
                    </a:lnL>
                    <a:lnR w="12700" cap="flat" cmpd="sng" algn="ctr">
                      <a:solidFill>
                        <a:srgbClr val="381EB9"/>
                      </a:solidFill>
                      <a:prstDash val="solid"/>
                      <a:round/>
                      <a:headEnd type="none" w="med" len="med"/>
                      <a:tailEnd type="none" w="med" len="med"/>
                    </a:lnR>
                    <a:lnT w="4763" cap="flat" cmpd="sng" algn="ctr">
                      <a:solidFill>
                        <a:srgbClr val="B81CB9"/>
                      </a:solidFill>
                      <a:prstDash val="solid"/>
                      <a:round/>
                      <a:headEnd type="none" w="med" len="med"/>
                      <a:tailEnd type="none" w="med" len="med"/>
                    </a:lnT>
                    <a:lnB w="4763" cap="flat" cmpd="sng" algn="ctr">
                      <a:solidFill>
                        <a:srgbClr val="C81BB9"/>
                      </a:solidFill>
                      <a:prstDash val="solid"/>
                      <a:round/>
                      <a:headEnd type="none" w="med" len="med"/>
                      <a:tailEnd type="none" w="med" len="med"/>
                    </a:lnB>
                  </a:tcPr>
                </a:tc>
                <a:extLst>
                  <a:ext uri="{0D108BD9-81ED-4DB2-BD59-A6C34878D82A}">
                    <a16:rowId xmlns:a16="http://schemas.microsoft.com/office/drawing/2014/main" val="2556475908"/>
                  </a:ext>
                </a:extLst>
              </a:tr>
              <a:tr h="396240">
                <a:tc>
                  <a:txBody>
                    <a:bodyPr/>
                    <a:lstStyle/>
                    <a:p>
                      <a:pPr algn="ctr" fontAlgn="t"/>
                      <a:r>
                        <a:rPr lang="en-GB">
                          <a:effectLst/>
                        </a:rPr>
                        <a:t>mediumrc</a:t>
                      </a:r>
                    </a:p>
                  </a:txBody>
                  <a:tcPr marL="76200" marR="76200" marT="57150" marB="57150">
                    <a:lnL w="12700" cap="flat" cmpd="sng" algn="ctr">
                      <a:solidFill>
                        <a:srgbClr val="081BB9"/>
                      </a:solidFill>
                      <a:prstDash val="solid"/>
                      <a:round/>
                      <a:headEnd type="none" w="med" len="med"/>
                      <a:tailEnd type="none" w="med" len="med"/>
                    </a:lnL>
                    <a:lnR w="12700" cap="flat" cmpd="sng" algn="ctr">
                      <a:solidFill>
                        <a:srgbClr val="081EB9"/>
                      </a:solidFill>
                      <a:prstDash val="solid"/>
                      <a:round/>
                      <a:headEnd type="none" w="med" len="med"/>
                      <a:tailEnd type="none" w="med" len="med"/>
                    </a:lnR>
                    <a:lnT w="4763" cap="flat" cmpd="sng" algn="ctr">
                      <a:solidFill>
                        <a:srgbClr val="081EB9"/>
                      </a:solidFill>
                      <a:prstDash val="solid"/>
                      <a:round/>
                      <a:headEnd type="none" w="med" len="med"/>
                      <a:tailEnd type="none" w="med" len="med"/>
                    </a:lnT>
                    <a:lnB w="4763" cap="flat" cmpd="sng" algn="ctr">
                      <a:solidFill>
                        <a:srgbClr val="C81BB9"/>
                      </a:solidFill>
                      <a:prstDash val="solid"/>
                      <a:round/>
                      <a:headEnd type="none" w="med" len="med"/>
                      <a:tailEnd type="none" w="med" len="med"/>
                    </a:lnB>
                  </a:tcPr>
                </a:tc>
                <a:tc>
                  <a:txBody>
                    <a:bodyPr/>
                    <a:lstStyle/>
                    <a:p>
                      <a:pPr algn="ctr" fontAlgn="t"/>
                      <a:r>
                        <a:rPr lang="en-GB">
                          <a:effectLst/>
                        </a:rPr>
                        <a:t>10%</a:t>
                      </a:r>
                    </a:p>
                  </a:txBody>
                  <a:tcPr marL="76200" marR="76200" marT="57150" marB="57150">
                    <a:lnL w="12700" cap="flat" cmpd="sng" algn="ctr">
                      <a:solidFill>
                        <a:srgbClr val="081EB9"/>
                      </a:solidFill>
                      <a:prstDash val="solid"/>
                      <a:round/>
                      <a:headEnd type="none" w="med" len="med"/>
                      <a:tailEnd type="none" w="med" len="med"/>
                    </a:lnL>
                    <a:lnR w="12700" cap="flat" cmpd="sng" algn="ctr">
                      <a:solidFill>
                        <a:srgbClr val="081EB9"/>
                      </a:solidFill>
                      <a:prstDash val="solid"/>
                      <a:round/>
                      <a:headEnd type="none" w="med" len="med"/>
                      <a:tailEnd type="none" w="med" len="med"/>
                    </a:lnR>
                    <a:lnT w="4763" cap="flat" cmpd="sng" algn="ctr">
                      <a:solidFill>
                        <a:srgbClr val="C81BB9"/>
                      </a:solidFill>
                      <a:prstDash val="solid"/>
                      <a:round/>
                      <a:headEnd type="none" w="med" len="med"/>
                      <a:tailEnd type="none" w="med" len="med"/>
                    </a:lnT>
                    <a:lnB w="4763" cap="flat" cmpd="sng" algn="ctr">
                      <a:solidFill>
                        <a:srgbClr val="8819B9"/>
                      </a:solidFill>
                      <a:prstDash val="solid"/>
                      <a:round/>
                      <a:headEnd type="none" w="med" len="med"/>
                      <a:tailEnd type="none" w="med" len="med"/>
                    </a:lnB>
                  </a:tcPr>
                </a:tc>
                <a:extLst>
                  <a:ext uri="{0D108BD9-81ED-4DB2-BD59-A6C34878D82A}">
                    <a16:rowId xmlns:a16="http://schemas.microsoft.com/office/drawing/2014/main" val="2792272138"/>
                  </a:ext>
                </a:extLst>
              </a:tr>
              <a:tr h="396240">
                <a:tc>
                  <a:txBody>
                    <a:bodyPr/>
                    <a:lstStyle/>
                    <a:p>
                      <a:pPr algn="ctr" fontAlgn="t"/>
                      <a:r>
                        <a:rPr lang="en-GB">
                          <a:effectLst/>
                        </a:rPr>
                        <a:t>largerc</a:t>
                      </a:r>
                    </a:p>
                  </a:txBody>
                  <a:tcPr marL="76200" marR="76200" marT="57150" marB="57150">
                    <a:lnL w="12700" cap="flat" cmpd="sng" algn="ctr">
                      <a:solidFill>
                        <a:srgbClr val="5819B9"/>
                      </a:solidFill>
                      <a:prstDash val="solid"/>
                      <a:round/>
                      <a:headEnd type="none" w="med" len="med"/>
                      <a:tailEnd type="none" w="med" len="med"/>
                    </a:lnL>
                    <a:lnR w="12700" cap="flat" cmpd="sng" algn="ctr">
                      <a:solidFill>
                        <a:srgbClr val="181AB9"/>
                      </a:solidFill>
                      <a:prstDash val="solid"/>
                      <a:round/>
                      <a:headEnd type="none" w="med" len="med"/>
                      <a:tailEnd type="none" w="med" len="med"/>
                    </a:lnR>
                    <a:lnT w="4763" cap="flat" cmpd="sng" algn="ctr">
                      <a:solidFill>
                        <a:srgbClr val="C81BB9"/>
                      </a:solidFill>
                      <a:prstDash val="solid"/>
                      <a:round/>
                      <a:headEnd type="none" w="med" len="med"/>
                      <a:tailEnd type="none" w="med" len="med"/>
                    </a:lnT>
                    <a:lnB w="4763" cap="flat" cmpd="sng" algn="ctr">
                      <a:solidFill>
                        <a:srgbClr val="B819B9"/>
                      </a:solidFill>
                      <a:prstDash val="solid"/>
                      <a:round/>
                      <a:headEnd type="none" w="med" len="med"/>
                      <a:tailEnd type="none" w="med" len="med"/>
                    </a:lnB>
                  </a:tcPr>
                </a:tc>
                <a:tc>
                  <a:txBody>
                    <a:bodyPr/>
                    <a:lstStyle/>
                    <a:p>
                      <a:pPr algn="ctr" fontAlgn="t"/>
                      <a:r>
                        <a:rPr lang="en-GB">
                          <a:effectLst/>
                        </a:rPr>
                        <a:t>22%</a:t>
                      </a:r>
                    </a:p>
                  </a:txBody>
                  <a:tcPr marL="76200" marR="76200" marT="57150" marB="57150">
                    <a:lnL w="12700" cap="flat" cmpd="sng" algn="ctr">
                      <a:solidFill>
                        <a:srgbClr val="181AB9"/>
                      </a:solidFill>
                      <a:prstDash val="solid"/>
                      <a:round/>
                      <a:headEnd type="none" w="med" len="med"/>
                      <a:tailEnd type="none" w="med" len="med"/>
                    </a:lnL>
                    <a:lnR w="12700" cap="flat" cmpd="sng" algn="ctr">
                      <a:solidFill>
                        <a:srgbClr val="B819B9"/>
                      </a:solidFill>
                      <a:prstDash val="solid"/>
                      <a:round/>
                      <a:headEnd type="none" w="med" len="med"/>
                      <a:tailEnd type="none" w="med" len="med"/>
                    </a:lnR>
                    <a:lnT w="4763" cap="flat" cmpd="sng" algn="ctr">
                      <a:solidFill>
                        <a:srgbClr val="8819B9"/>
                      </a:solidFill>
                      <a:prstDash val="solid"/>
                      <a:round/>
                      <a:headEnd type="none" w="med" len="med"/>
                      <a:tailEnd type="none" w="med" len="med"/>
                    </a:lnT>
                    <a:lnB w="4763" cap="flat" cmpd="sng" algn="ctr">
                      <a:solidFill>
                        <a:srgbClr val="681EB9"/>
                      </a:solidFill>
                      <a:prstDash val="solid"/>
                      <a:round/>
                      <a:headEnd type="none" w="med" len="med"/>
                      <a:tailEnd type="none" w="med" len="med"/>
                    </a:lnB>
                  </a:tcPr>
                </a:tc>
                <a:extLst>
                  <a:ext uri="{0D108BD9-81ED-4DB2-BD59-A6C34878D82A}">
                    <a16:rowId xmlns:a16="http://schemas.microsoft.com/office/drawing/2014/main" val="981879232"/>
                  </a:ext>
                </a:extLst>
              </a:tr>
              <a:tr h="396240">
                <a:tc>
                  <a:txBody>
                    <a:bodyPr/>
                    <a:lstStyle/>
                    <a:p>
                      <a:pPr algn="ctr" fontAlgn="t"/>
                      <a:r>
                        <a:rPr lang="en-GB">
                          <a:effectLst/>
                        </a:rPr>
                        <a:t>xlargerc</a:t>
                      </a:r>
                    </a:p>
                  </a:txBody>
                  <a:tcPr marL="76200" marR="76200" marT="57150" marB="57150">
                    <a:lnL w="12700" cap="flat" cmpd="sng" algn="ctr">
                      <a:solidFill>
                        <a:srgbClr val="981BB9"/>
                      </a:solidFill>
                      <a:prstDash val="solid"/>
                      <a:round/>
                      <a:headEnd type="none" w="med" len="med"/>
                      <a:tailEnd type="none" w="med" len="med"/>
                    </a:lnL>
                    <a:lnR w="12700" cap="flat" cmpd="sng" algn="ctr">
                      <a:solidFill>
                        <a:srgbClr val="481DB9"/>
                      </a:solidFill>
                      <a:prstDash val="solid"/>
                      <a:round/>
                      <a:headEnd type="none" w="med" len="med"/>
                      <a:tailEnd type="none" w="med" len="med"/>
                    </a:lnR>
                    <a:lnT w="4763" cap="flat" cmpd="sng" algn="ctr">
                      <a:solidFill>
                        <a:srgbClr val="B819B9"/>
                      </a:solidFill>
                      <a:prstDash val="solid"/>
                      <a:round/>
                      <a:headEnd type="none" w="med" len="med"/>
                      <a:tailEnd type="none" w="med" len="med"/>
                    </a:lnT>
                    <a:lnB w="12700" cap="flat" cmpd="sng" algn="ctr">
                      <a:solidFill>
                        <a:srgbClr val="C861FD"/>
                      </a:solidFill>
                      <a:prstDash val="solid"/>
                      <a:round/>
                      <a:headEnd type="none" w="med" len="med"/>
                      <a:tailEnd type="none" w="med" len="med"/>
                    </a:lnB>
                  </a:tcPr>
                </a:tc>
                <a:tc>
                  <a:txBody>
                    <a:bodyPr/>
                    <a:lstStyle/>
                    <a:p>
                      <a:pPr algn="ctr" fontAlgn="t"/>
                      <a:r>
                        <a:rPr lang="en-GB" dirty="0">
                          <a:effectLst/>
                        </a:rPr>
                        <a:t>70%</a:t>
                      </a:r>
                    </a:p>
                  </a:txBody>
                  <a:tcPr marL="76200" marR="76200" marT="57150" marB="57150">
                    <a:lnL w="12700" cap="flat" cmpd="sng" algn="ctr">
                      <a:solidFill>
                        <a:srgbClr val="481DB9"/>
                      </a:solidFill>
                      <a:prstDash val="solid"/>
                      <a:round/>
                      <a:headEnd type="none" w="med" len="med"/>
                      <a:tailEnd type="none" w="med" len="med"/>
                    </a:lnL>
                    <a:lnR w="12700" cap="flat" cmpd="sng" algn="ctr">
                      <a:solidFill>
                        <a:srgbClr val="181DB9"/>
                      </a:solidFill>
                      <a:prstDash val="solid"/>
                      <a:round/>
                      <a:headEnd type="none" w="med" len="med"/>
                      <a:tailEnd type="none" w="med" len="med"/>
                    </a:lnR>
                    <a:lnT w="4763" cap="flat" cmpd="sng" algn="ctr">
                      <a:solidFill>
                        <a:srgbClr val="681EB9"/>
                      </a:solidFill>
                      <a:prstDash val="solid"/>
                      <a:round/>
                      <a:headEnd type="none" w="med" len="med"/>
                      <a:tailEnd type="none" w="med" len="med"/>
                    </a:lnT>
                    <a:lnB w="12700" cap="flat" cmpd="sng" algn="ctr">
                      <a:solidFill>
                        <a:srgbClr val="4067FD"/>
                      </a:solidFill>
                      <a:prstDash val="solid"/>
                      <a:round/>
                      <a:headEnd type="none" w="med" len="med"/>
                      <a:tailEnd type="none" w="med" len="med"/>
                    </a:lnB>
                  </a:tcPr>
                </a:tc>
                <a:extLst>
                  <a:ext uri="{0D108BD9-81ED-4DB2-BD59-A6C34878D82A}">
                    <a16:rowId xmlns:a16="http://schemas.microsoft.com/office/drawing/2014/main" val="1975336367"/>
                  </a:ext>
                </a:extLst>
              </a:tr>
            </a:tbl>
          </a:graphicData>
        </a:graphic>
      </p:graphicFrame>
      <p:sp>
        <p:nvSpPr>
          <p:cNvPr id="4" name="TextBox 3">
            <a:extLst>
              <a:ext uri="{FF2B5EF4-FFF2-40B4-BE49-F238E27FC236}">
                <a16:creationId xmlns:a16="http://schemas.microsoft.com/office/drawing/2014/main" id="{549CCEDC-9297-40EF-AA44-DD5F145B2D9E}"/>
              </a:ext>
            </a:extLst>
          </p:cNvPr>
          <p:cNvSpPr txBox="1"/>
          <p:nvPr/>
        </p:nvSpPr>
        <p:spPr>
          <a:xfrm>
            <a:off x="457200" y="1973262"/>
            <a:ext cx="2857129" cy="627864"/>
          </a:xfrm>
          <a:prstGeom prst="rect">
            <a:avLst/>
          </a:prstGeom>
          <a:noFill/>
        </p:spPr>
        <p:txBody>
          <a:bodyPr wrap="non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4 resources classes</a:t>
            </a:r>
          </a:p>
        </p:txBody>
      </p:sp>
    </p:spTree>
    <p:extLst>
      <p:ext uri="{BB962C8B-B14F-4D97-AF65-F5344CB8AC3E}">
        <p14:creationId xmlns:p14="http://schemas.microsoft.com/office/powerpoint/2010/main" val="41003307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137"/>
          <p:cNvSpPr/>
          <p:nvPr/>
        </p:nvSpPr>
        <p:spPr bwMode="auto">
          <a:xfrm>
            <a:off x="-1179" y="1135062"/>
            <a:ext cx="12437653" cy="1235693"/>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Introducing Azure SQL DW Service</a:t>
            </a:r>
          </a:p>
        </p:txBody>
      </p:sp>
      <p:sp>
        <p:nvSpPr>
          <p:cNvPr id="3" name="21 INE 1"/>
          <p:cNvSpPr/>
          <p:nvPr/>
        </p:nvSpPr>
        <p:spPr bwMode="auto">
          <a:xfrm>
            <a:off x="3285466" y="2743298"/>
            <a:ext cx="1269819" cy="829615"/>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57150" cap="flat" cmpd="sng" algn="ctr">
            <a:solidFill>
              <a:srgbClr val="DD5900"/>
            </a:solidFill>
            <a:prstDash val="solid"/>
            <a:headEnd type="none" w="med" len="med"/>
            <a:tailEnd type="none" w="med" len="med"/>
          </a:ln>
          <a:effectLst/>
        </p:spPr>
        <p:txBody>
          <a:bodyPr rtlCol="0" anchor="ctr"/>
          <a:lstStyle/>
          <a:p>
            <a:pPr algn="ctr"/>
            <a:endParaRPr lang="en-US" sz="1696" kern="0">
              <a:solidFill>
                <a:srgbClr val="FFFFFF"/>
              </a:solidFill>
            </a:endParaRPr>
          </a:p>
        </p:txBody>
      </p:sp>
      <p:sp>
        <p:nvSpPr>
          <p:cNvPr id="4" name="Text Placeholder 2"/>
          <p:cNvSpPr txBox="1">
            <a:spLocks/>
          </p:cNvSpPr>
          <p:nvPr/>
        </p:nvSpPr>
        <p:spPr>
          <a:xfrm>
            <a:off x="275465" y="1213166"/>
            <a:ext cx="11887877" cy="115758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dirty="0">
                <a:solidFill>
                  <a:schemeClr val="bg1"/>
                </a:solidFill>
              </a:rPr>
              <a:t>A relational </a:t>
            </a:r>
            <a:r>
              <a:rPr lang="en-US" sz="2000" dirty="0">
                <a:solidFill>
                  <a:schemeClr val="bg1"/>
                </a:solidFill>
                <a:latin typeface="+mn-lt"/>
              </a:rPr>
              <a:t>data warehouse-as-a-service</a:t>
            </a:r>
            <a:r>
              <a:rPr lang="en-US" sz="2000" dirty="0">
                <a:solidFill>
                  <a:schemeClr val="bg1"/>
                </a:solidFill>
              </a:rPr>
              <a:t>, fully managed by Microsoft. </a:t>
            </a:r>
          </a:p>
          <a:p>
            <a:pPr marL="0" indent="0" algn="ctr">
              <a:buNone/>
            </a:pPr>
            <a:r>
              <a:rPr lang="en-US" sz="2000" dirty="0">
                <a:solidFill>
                  <a:schemeClr val="bg1"/>
                </a:solidFill>
              </a:rPr>
              <a:t>Industries first </a:t>
            </a:r>
            <a:r>
              <a:rPr lang="en-US" sz="2000" dirty="0">
                <a:solidFill>
                  <a:schemeClr val="bg1"/>
                </a:solidFill>
                <a:latin typeface="+mn-lt"/>
              </a:rPr>
              <a:t>elastic</a:t>
            </a:r>
            <a:r>
              <a:rPr lang="en-US" sz="2000" dirty="0">
                <a:solidFill>
                  <a:schemeClr val="bg1"/>
                </a:solidFill>
              </a:rPr>
              <a:t> cloud data warehouse with proven SQL Server capabilities.</a:t>
            </a:r>
          </a:p>
          <a:p>
            <a:pPr marL="0" indent="0" algn="ctr">
              <a:buNone/>
            </a:pPr>
            <a:r>
              <a:rPr lang="en-US" sz="2000" dirty="0">
                <a:solidFill>
                  <a:schemeClr val="bg1"/>
                </a:solidFill>
              </a:rPr>
              <a:t>Support your </a:t>
            </a:r>
            <a:r>
              <a:rPr lang="en-US" sz="2000" dirty="0">
                <a:solidFill>
                  <a:schemeClr val="bg1"/>
                </a:solidFill>
                <a:latin typeface="+mn-lt"/>
              </a:rPr>
              <a:t>smallest to your largest</a:t>
            </a:r>
            <a:r>
              <a:rPr lang="en-US" sz="2000" dirty="0">
                <a:solidFill>
                  <a:schemeClr val="bg1"/>
                </a:solidFill>
              </a:rPr>
              <a:t> data storage needs.</a:t>
            </a:r>
            <a:endParaRPr lang="en-US" sz="2000" dirty="0">
              <a:solidFill>
                <a:schemeClr val="bg1"/>
              </a:solidFill>
              <a:latin typeface="+mn-lt"/>
            </a:endParaRPr>
          </a:p>
        </p:txBody>
      </p:sp>
      <p:grpSp>
        <p:nvGrpSpPr>
          <p:cNvPr id="5" name="Group 2"/>
          <p:cNvGrpSpPr/>
          <p:nvPr/>
        </p:nvGrpSpPr>
        <p:grpSpPr>
          <a:xfrm>
            <a:off x="-1179" y="6648512"/>
            <a:ext cx="12437653" cy="353950"/>
            <a:chOff x="2577137" y="4571778"/>
            <a:chExt cx="9101124" cy="1390560"/>
          </a:xfrm>
        </p:grpSpPr>
        <p:sp>
          <p:nvSpPr>
            <p:cNvPr id="6" name="TextBox 5"/>
            <p:cNvSpPr txBox="1"/>
            <p:nvPr/>
          </p:nvSpPr>
          <p:spPr>
            <a:xfrm>
              <a:off x="2577137" y="4571778"/>
              <a:ext cx="3034890" cy="1390458"/>
            </a:xfrm>
            <a:prstGeom prst="rect">
              <a:avLst/>
            </a:prstGeom>
            <a:solidFill>
              <a:srgbClr val="0072C6"/>
            </a:solidFill>
          </p:spPr>
          <p:txBody>
            <a:bodyPr wrap="square" lIns="457135" tIns="137141" rIns="365708" rtlCol="0">
              <a:noAutofit/>
            </a:bodyPr>
            <a:lstStyle/>
            <a:p>
              <a:pPr>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rgbClr val="002050"/>
            </a:solidFill>
          </p:spPr>
          <p:txBody>
            <a:bodyPr wrap="square" lIns="457135" tIns="137141" rIns="639989" rtlCol="0">
              <a:noAutofit/>
            </a:bodyPr>
            <a:lstStyle/>
            <a:p>
              <a:pPr defTabSz="913774">
                <a:lnSpc>
                  <a:spcPts val="2941"/>
                </a:lnSpc>
                <a:defRPr/>
              </a:pPr>
              <a:endParaRPr lang="en-US" sz="2800" kern="0" dirty="0">
                <a:solidFill>
                  <a:srgbClr val="FFFFFF"/>
                </a:solidFill>
                <a:latin typeface="Segoe UI Light"/>
              </a:endParaRPr>
            </a:p>
          </p:txBody>
        </p:sp>
      </p:grpSp>
      <p:grpSp>
        <p:nvGrpSpPr>
          <p:cNvPr id="10" name="1 GEAR"/>
          <p:cNvGrpSpPr/>
          <p:nvPr/>
        </p:nvGrpSpPr>
        <p:grpSpPr>
          <a:xfrm>
            <a:off x="3651908" y="2449618"/>
            <a:ext cx="676257" cy="704819"/>
            <a:chOff x="3427632" y="3858620"/>
            <a:chExt cx="676353" cy="704919"/>
          </a:xfrm>
        </p:grpSpPr>
        <p:sp>
          <p:nvSpPr>
            <p:cNvPr id="11" name="Oval 10"/>
            <p:cNvSpPr/>
            <p:nvPr/>
          </p:nvSpPr>
          <p:spPr bwMode="auto">
            <a:xfrm>
              <a:off x="3588513" y="4046252"/>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algn="ctr" defTabSz="895919" fontAlgn="base">
                <a:spcBef>
                  <a:spcPct val="0"/>
                </a:spcBef>
                <a:spcAft>
                  <a:spcPct val="0"/>
                </a:spcAft>
                <a:defRPr/>
              </a:pPr>
              <a:endParaRPr lang="en-US" sz="2157" kern="0" spc="-98"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nvGrpSpPr>
            <p:cNvPr id="12" name="Group 11"/>
            <p:cNvGrpSpPr/>
            <p:nvPr/>
          </p:nvGrpSpPr>
          <p:grpSpPr>
            <a:xfrm>
              <a:off x="3427632" y="3858620"/>
              <a:ext cx="676353" cy="704919"/>
              <a:chOff x="14154282" y="2732561"/>
              <a:chExt cx="1671361" cy="1714515"/>
            </a:xfrm>
          </p:grpSpPr>
          <p:sp>
            <p:nvSpPr>
              <p:cNvPr id="13" name="Freeform 12"/>
              <p:cNvSpPr>
                <a:spLocks noEditPoints="1"/>
              </p:cNvSpPr>
              <p:nvPr/>
            </p:nvSpPr>
            <p:spPr bwMode="black">
              <a:xfrm>
                <a:off x="14154282" y="2732561"/>
                <a:ext cx="1671361" cy="171451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adFill flip="none" rotWithShape="1">
                <a:gsLst>
                  <a:gs pos="57000">
                    <a:schemeClr val="tx1">
                      <a:lumMod val="75000"/>
                    </a:schemeClr>
                  </a:gs>
                  <a:gs pos="58000">
                    <a:schemeClr val="bg1">
                      <a:lumMod val="50000"/>
                    </a:schemeClr>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14" name="Oval 13"/>
              <p:cNvSpPr>
                <a:spLocks noChangeArrowheads="1"/>
              </p:cNvSpPr>
              <p:nvPr/>
            </p:nvSpPr>
            <p:spPr bwMode="black">
              <a:xfrm>
                <a:off x="14818730" y="3440877"/>
                <a:ext cx="342468" cy="342377"/>
              </a:xfrm>
              <a:prstGeom prst="ellipse">
                <a:avLst/>
              </a:pr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37" kern="0" dirty="0">
                  <a:solidFill>
                    <a:srgbClr val="000000"/>
                  </a:solidFill>
                </a:endParaRPr>
              </a:p>
            </p:txBody>
          </p:sp>
        </p:grpSp>
      </p:grpSp>
      <p:sp>
        <p:nvSpPr>
          <p:cNvPr id="15" name="Rectangle 14"/>
          <p:cNvSpPr/>
          <p:nvPr/>
        </p:nvSpPr>
        <p:spPr bwMode="auto">
          <a:xfrm>
            <a:off x="176203" y="2456194"/>
            <a:ext cx="3308425" cy="5501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Segoe UI Light"/>
                <a:ea typeface="Segoe UI" pitchFamily="34" charset="0"/>
                <a:cs typeface="Segoe UI" pitchFamily="34" charset="0"/>
              </a:rPr>
              <a:t>Elastic scale &amp; performance</a:t>
            </a:r>
          </a:p>
        </p:txBody>
      </p:sp>
      <p:sp>
        <p:nvSpPr>
          <p:cNvPr id="16" name="TextBox 15"/>
          <p:cNvSpPr txBox="1"/>
          <p:nvPr/>
        </p:nvSpPr>
        <p:spPr>
          <a:xfrm>
            <a:off x="884401" y="4858230"/>
            <a:ext cx="3404057" cy="1532687"/>
          </a:xfrm>
          <a:prstGeom prst="rect">
            <a:avLst/>
          </a:prstGeom>
          <a:noFill/>
          <a:ln>
            <a:noFill/>
          </a:ln>
        </p:spPr>
        <p:txBody>
          <a:bodyPr wrap="square" lIns="182854" tIns="146284" rIns="182854" bIns="146284" rtlCol="0">
            <a:spAutoFit/>
          </a:bodyPr>
          <a:lstStyle/>
          <a:p>
            <a:pPr>
              <a:lnSpc>
                <a:spcPct val="90000"/>
              </a:lnSpc>
              <a:spcAft>
                <a:spcPts val="1200"/>
              </a:spcAft>
            </a:pPr>
            <a:r>
              <a:rPr lang="en-US" sz="1400" dirty="0">
                <a:gradFill>
                  <a:gsLst>
                    <a:gs pos="2917">
                      <a:srgbClr val="000000"/>
                    </a:gs>
                    <a:gs pos="30000">
                      <a:srgbClr val="000000"/>
                    </a:gs>
                  </a:gsLst>
                  <a:lin ang="5400000" scaled="0"/>
                </a:gradFill>
              </a:rPr>
              <a:t>Scales beyond petabytes of data</a:t>
            </a:r>
          </a:p>
          <a:p>
            <a:pPr>
              <a:lnSpc>
                <a:spcPct val="90000"/>
              </a:lnSpc>
              <a:spcAft>
                <a:spcPts val="1200"/>
              </a:spcAft>
            </a:pPr>
            <a:r>
              <a:rPr lang="en-US" sz="1400" dirty="0">
                <a:gradFill>
                  <a:gsLst>
                    <a:gs pos="2917">
                      <a:srgbClr val="000000"/>
                    </a:gs>
                    <a:gs pos="30000">
                      <a:srgbClr val="000000"/>
                    </a:gs>
                  </a:gsLst>
                  <a:lin ang="5400000" scaled="0"/>
                </a:gradFill>
              </a:rPr>
              <a:t>Cloud DW Scale-out Processing</a:t>
            </a:r>
          </a:p>
          <a:p>
            <a:pPr>
              <a:lnSpc>
                <a:spcPct val="90000"/>
              </a:lnSpc>
              <a:spcAft>
                <a:spcPts val="1200"/>
              </a:spcAft>
            </a:pPr>
            <a:r>
              <a:rPr lang="en-US" sz="1400" dirty="0">
                <a:gradFill>
                  <a:gsLst>
                    <a:gs pos="2917">
                      <a:srgbClr val="000000"/>
                    </a:gs>
                    <a:gs pos="30000">
                      <a:srgbClr val="000000"/>
                    </a:gs>
                  </a:gsLst>
                  <a:lin ang="5400000" scaled="0"/>
                </a:gradFill>
              </a:rPr>
              <a:t>Instant-on compute scales in seconds</a:t>
            </a:r>
          </a:p>
          <a:p>
            <a:pPr>
              <a:lnSpc>
                <a:spcPct val="90000"/>
              </a:lnSpc>
              <a:spcAft>
                <a:spcPts val="1200"/>
              </a:spcAft>
            </a:pPr>
            <a:r>
              <a:rPr lang="en-US" sz="1400" dirty="0">
                <a:gradFill>
                  <a:gsLst>
                    <a:gs pos="2917">
                      <a:srgbClr val="000000"/>
                    </a:gs>
                    <a:gs pos="30000">
                      <a:srgbClr val="000000"/>
                    </a:gs>
                  </a:gsLst>
                  <a:lin ang="5400000" scaled="0"/>
                </a:gradFill>
              </a:rPr>
              <a:t>Query Relational / Non-Relational</a:t>
            </a:r>
          </a:p>
        </p:txBody>
      </p:sp>
      <p:grpSp>
        <p:nvGrpSpPr>
          <p:cNvPr id="17" name="Group 16"/>
          <p:cNvGrpSpPr>
            <a:grpSpLocks noChangeAspect="1"/>
          </p:cNvGrpSpPr>
          <p:nvPr/>
        </p:nvGrpSpPr>
        <p:grpSpPr>
          <a:xfrm>
            <a:off x="266832" y="3139581"/>
            <a:ext cx="1160743" cy="1928722"/>
            <a:chOff x="2066845" y="1140049"/>
            <a:chExt cx="550302" cy="914400"/>
          </a:xfrm>
          <a:solidFill>
            <a:schemeClr val="accent4"/>
          </a:solidFill>
        </p:grpSpPr>
        <p:sp>
          <p:nvSpPr>
            <p:cNvPr id="18" name="Freeform 22"/>
            <p:cNvSpPr>
              <a:spLocks/>
            </p:cNvSpPr>
            <p:nvPr/>
          </p:nvSpPr>
          <p:spPr bwMode="auto">
            <a:xfrm>
              <a:off x="2275580" y="1140049"/>
              <a:ext cx="341567" cy="709514"/>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19" name="Freeform 342"/>
            <p:cNvSpPr>
              <a:spLocks/>
            </p:cNvSpPr>
            <p:nvPr/>
          </p:nvSpPr>
          <p:spPr bwMode="auto">
            <a:xfrm>
              <a:off x="2169314" y="1242493"/>
              <a:ext cx="341567" cy="709514"/>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20" name="Freeform 343"/>
            <p:cNvSpPr>
              <a:spLocks noEditPoints="1"/>
            </p:cNvSpPr>
            <p:nvPr/>
          </p:nvSpPr>
          <p:spPr bwMode="auto">
            <a:xfrm>
              <a:off x="2066845" y="1344935"/>
              <a:ext cx="345364" cy="709514"/>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grpSp>
      <p:grpSp>
        <p:nvGrpSpPr>
          <p:cNvPr id="21" name="Group 20"/>
          <p:cNvGrpSpPr>
            <a:grpSpLocks noChangeAspect="1"/>
          </p:cNvGrpSpPr>
          <p:nvPr/>
        </p:nvGrpSpPr>
        <p:grpSpPr>
          <a:xfrm>
            <a:off x="1580737" y="3182459"/>
            <a:ext cx="610571" cy="1014541"/>
            <a:chOff x="2066845" y="1140049"/>
            <a:chExt cx="550302" cy="914400"/>
          </a:xfrm>
          <a:solidFill>
            <a:schemeClr val="accent4"/>
          </a:solidFill>
        </p:grpSpPr>
        <p:sp>
          <p:nvSpPr>
            <p:cNvPr id="22" name="Freeform 22"/>
            <p:cNvSpPr>
              <a:spLocks/>
            </p:cNvSpPr>
            <p:nvPr/>
          </p:nvSpPr>
          <p:spPr bwMode="auto">
            <a:xfrm>
              <a:off x="2275580" y="1140049"/>
              <a:ext cx="341567" cy="709514"/>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23" name="Freeform 342"/>
            <p:cNvSpPr>
              <a:spLocks/>
            </p:cNvSpPr>
            <p:nvPr/>
          </p:nvSpPr>
          <p:spPr bwMode="auto">
            <a:xfrm>
              <a:off x="2169314" y="1242493"/>
              <a:ext cx="341567" cy="709514"/>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24" name="Freeform 343"/>
            <p:cNvSpPr>
              <a:spLocks noEditPoints="1"/>
            </p:cNvSpPr>
            <p:nvPr/>
          </p:nvSpPr>
          <p:spPr bwMode="auto">
            <a:xfrm>
              <a:off x="2066845" y="1344935"/>
              <a:ext cx="345364" cy="709514"/>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grpSp>
      <p:sp>
        <p:nvSpPr>
          <p:cNvPr id="25" name="2 LINE 2"/>
          <p:cNvSpPr/>
          <p:nvPr/>
        </p:nvSpPr>
        <p:spPr bwMode="auto">
          <a:xfrm flipH="1">
            <a:off x="7232405" y="2743298"/>
            <a:ext cx="1269819" cy="829615"/>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57150" cap="flat" cmpd="sng" algn="ctr">
            <a:solidFill>
              <a:srgbClr val="DD5900"/>
            </a:solidFill>
            <a:prstDash val="solid"/>
            <a:headEnd type="none" w="med" len="med"/>
            <a:tailEnd type="none" w="med" len="med"/>
          </a:ln>
          <a:effectLst/>
        </p:spPr>
        <p:txBody>
          <a:bodyPr rtlCol="0" anchor="ctr"/>
          <a:lstStyle/>
          <a:p>
            <a:pPr algn="ctr"/>
            <a:endParaRPr lang="en-US" sz="1696" kern="0">
              <a:solidFill>
                <a:srgbClr val="FFFFFF"/>
              </a:solidFill>
            </a:endParaRPr>
          </a:p>
        </p:txBody>
      </p:sp>
      <p:grpSp>
        <p:nvGrpSpPr>
          <p:cNvPr id="26" name="2 GEAR"/>
          <p:cNvGrpSpPr/>
          <p:nvPr/>
        </p:nvGrpSpPr>
        <p:grpSpPr>
          <a:xfrm>
            <a:off x="7485002" y="2469332"/>
            <a:ext cx="676257" cy="704819"/>
            <a:chOff x="3427632" y="3858620"/>
            <a:chExt cx="676353" cy="704919"/>
          </a:xfrm>
        </p:grpSpPr>
        <p:sp>
          <p:nvSpPr>
            <p:cNvPr id="27" name="Oval 26"/>
            <p:cNvSpPr/>
            <p:nvPr/>
          </p:nvSpPr>
          <p:spPr bwMode="auto">
            <a:xfrm>
              <a:off x="3647037" y="4038061"/>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algn="ctr" defTabSz="895919" fontAlgn="base">
                <a:spcBef>
                  <a:spcPct val="0"/>
                </a:spcBef>
                <a:spcAft>
                  <a:spcPct val="0"/>
                </a:spcAft>
                <a:defRPr/>
              </a:pPr>
              <a:endParaRPr lang="en-US" sz="2157" kern="0" spc="-98"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nvGrpSpPr>
            <p:cNvPr id="28" name="Group 27"/>
            <p:cNvGrpSpPr/>
            <p:nvPr/>
          </p:nvGrpSpPr>
          <p:grpSpPr>
            <a:xfrm>
              <a:off x="3427632" y="3858620"/>
              <a:ext cx="676353" cy="704919"/>
              <a:chOff x="14154282" y="2732561"/>
              <a:chExt cx="1671361" cy="1714515"/>
            </a:xfrm>
          </p:grpSpPr>
          <p:sp>
            <p:nvSpPr>
              <p:cNvPr id="29" name="Freeform 28"/>
              <p:cNvSpPr>
                <a:spLocks noEditPoints="1"/>
              </p:cNvSpPr>
              <p:nvPr/>
            </p:nvSpPr>
            <p:spPr bwMode="black">
              <a:xfrm>
                <a:off x="14154282" y="2732561"/>
                <a:ext cx="1671361" cy="171451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adFill flip="none" rotWithShape="1">
                <a:gsLst>
                  <a:gs pos="57000">
                    <a:schemeClr val="tx1">
                      <a:lumMod val="75000"/>
                    </a:schemeClr>
                  </a:gs>
                  <a:gs pos="58000">
                    <a:schemeClr val="bg1">
                      <a:lumMod val="50000"/>
                    </a:schemeClr>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30" name="Oval 29"/>
              <p:cNvSpPr>
                <a:spLocks noChangeArrowheads="1"/>
              </p:cNvSpPr>
              <p:nvPr/>
            </p:nvSpPr>
            <p:spPr bwMode="black">
              <a:xfrm>
                <a:off x="14818730" y="3440877"/>
                <a:ext cx="342468" cy="342377"/>
              </a:xfrm>
              <a:prstGeom prst="ellipse">
                <a:avLst/>
              </a:pr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37" kern="0" dirty="0">
                  <a:solidFill>
                    <a:srgbClr val="000000"/>
                  </a:solidFill>
                </a:endParaRPr>
              </a:p>
            </p:txBody>
          </p:sp>
        </p:grpSp>
      </p:grpSp>
      <p:sp>
        <p:nvSpPr>
          <p:cNvPr id="31" name="Oval 30"/>
          <p:cNvSpPr/>
          <p:nvPr/>
        </p:nvSpPr>
        <p:spPr bwMode="auto">
          <a:xfrm>
            <a:off x="-434712" y="5466922"/>
            <a:ext cx="249677" cy="249677"/>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algn="ctr" defTabSz="895919" fontAlgn="base">
              <a:spcBef>
                <a:spcPct val="0"/>
              </a:spcBef>
              <a:spcAft>
                <a:spcPct val="0"/>
              </a:spcAft>
              <a:defRPr/>
            </a:pPr>
            <a:endParaRPr lang="en-US" sz="2157" kern="0" spc="-98"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32" name="Freeform 31"/>
          <p:cNvSpPr>
            <a:spLocks noEditPoints="1"/>
          </p:cNvSpPr>
          <p:nvPr/>
        </p:nvSpPr>
        <p:spPr bwMode="black">
          <a:xfrm>
            <a:off x="-1186150" y="5064925"/>
            <a:ext cx="634670" cy="683449"/>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lumMod val="75000"/>
            </a:srgbClr>
          </a:solidFill>
          <a:ln>
            <a:noFill/>
          </a:ln>
          <a:extLst/>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37" kern="0" dirty="0">
              <a:solidFill>
                <a:srgbClr val="000000"/>
              </a:solidFill>
            </a:endParaRPr>
          </a:p>
        </p:txBody>
      </p:sp>
      <p:sp>
        <p:nvSpPr>
          <p:cNvPr id="33" name="Freeform 32"/>
          <p:cNvSpPr/>
          <p:nvPr/>
        </p:nvSpPr>
        <p:spPr bwMode="auto">
          <a:xfrm rot="7010332">
            <a:off x="431103" y="4487510"/>
            <a:ext cx="383616" cy="338552"/>
          </a:xfrm>
          <a:custGeom>
            <a:avLst/>
            <a:gdLst>
              <a:gd name="connsiteX0" fmla="*/ 298980 w 1027246"/>
              <a:gd name="connsiteY0" fmla="*/ 813645 h 906577"/>
              <a:gd name="connsiteX1" fmla="*/ 360057 w 1027246"/>
              <a:gd name="connsiteY1" fmla="*/ 733608 h 906577"/>
              <a:gd name="connsiteX2" fmla="*/ 798175 w 1027246"/>
              <a:gd name="connsiteY2" fmla="*/ 725418 h 906577"/>
              <a:gd name="connsiteX3" fmla="*/ 889970 w 1027246"/>
              <a:gd name="connsiteY3" fmla="*/ 296946 h 906577"/>
              <a:gd name="connsiteX4" fmla="*/ 493660 w 1027246"/>
              <a:gd name="connsiteY4" fmla="*/ 109989 h 906577"/>
              <a:gd name="connsiteX5" fmla="*/ 221366 w 1027246"/>
              <a:gd name="connsiteY5" fmla="*/ 453312 h 906577"/>
              <a:gd name="connsiteX6" fmla="*/ 120686 w 1027246"/>
              <a:gd name="connsiteY6" fmla="*/ 453311 h 906577"/>
              <a:gd name="connsiteX7" fmla="*/ 470733 w 1027246"/>
              <a:gd name="connsiteY7" fmla="*/ 11953 h 906577"/>
              <a:gd name="connsiteX8" fmla="*/ 980209 w 1027246"/>
              <a:gd name="connsiteY8" fmla="*/ 252295 h 906577"/>
              <a:gd name="connsiteX9" fmla="*/ 862202 w 1027246"/>
              <a:gd name="connsiteY9" fmla="*/ 803116 h 906577"/>
              <a:gd name="connsiteX10" fmla="*/ 298980 w 1027246"/>
              <a:gd name="connsiteY10" fmla="*/ 813645 h 906577"/>
              <a:gd name="connsiteX11" fmla="*/ 43476 w 1027246"/>
              <a:gd name="connsiteY11" fmla="*/ 775687 h 906577"/>
              <a:gd name="connsiteX12" fmla="*/ 0 w 1027246"/>
              <a:gd name="connsiteY12" fmla="*/ 689765 h 906577"/>
              <a:gd name="connsiteX13" fmla="*/ 587668 w 1027246"/>
              <a:gd name="connsiteY13" fmla="*/ 392412 h 906577"/>
              <a:gd name="connsiteX14" fmla="*/ 631143 w 1027246"/>
              <a:gd name="connsiteY14" fmla="*/ 478334 h 90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7246" h="906577">
                <a:moveTo>
                  <a:pt x="298980" y="813645"/>
                </a:moveTo>
                <a:lnTo>
                  <a:pt x="360057" y="733608"/>
                </a:lnTo>
                <a:cubicBezTo>
                  <a:pt x="490271" y="832975"/>
                  <a:pt x="671767" y="829582"/>
                  <a:pt x="798175" y="725418"/>
                </a:cubicBezTo>
                <a:cubicBezTo>
                  <a:pt x="924584" y="621254"/>
                  <a:pt x="962611" y="443754"/>
                  <a:pt x="889970" y="296946"/>
                </a:cubicBezTo>
                <a:cubicBezTo>
                  <a:pt x="817329" y="150138"/>
                  <a:pt x="653152" y="72689"/>
                  <a:pt x="493660" y="109989"/>
                </a:cubicBezTo>
                <a:cubicBezTo>
                  <a:pt x="334167" y="147289"/>
                  <a:pt x="221366" y="289515"/>
                  <a:pt x="221366" y="453312"/>
                </a:cubicBezTo>
                <a:lnTo>
                  <a:pt x="120686" y="453311"/>
                </a:lnTo>
                <a:cubicBezTo>
                  <a:pt x="120686" y="242743"/>
                  <a:pt x="265698" y="59905"/>
                  <a:pt x="470733" y="11953"/>
                </a:cubicBezTo>
                <a:cubicBezTo>
                  <a:pt x="675768" y="-35998"/>
                  <a:pt x="886825" y="63566"/>
                  <a:pt x="980209" y="252295"/>
                </a:cubicBezTo>
                <a:cubicBezTo>
                  <a:pt x="1073592" y="441024"/>
                  <a:pt x="1024706" y="669208"/>
                  <a:pt x="862202" y="803116"/>
                </a:cubicBezTo>
                <a:cubicBezTo>
                  <a:pt x="699698" y="937024"/>
                  <a:pt x="466376" y="941385"/>
                  <a:pt x="298980" y="813645"/>
                </a:cubicBezTo>
                <a:close/>
                <a:moveTo>
                  <a:pt x="43476" y="775687"/>
                </a:moveTo>
                <a:lnTo>
                  <a:pt x="0" y="689765"/>
                </a:lnTo>
                <a:lnTo>
                  <a:pt x="587668" y="392412"/>
                </a:lnTo>
                <a:lnTo>
                  <a:pt x="631143" y="4783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rot="7010332">
            <a:off x="1663102" y="3908901"/>
            <a:ext cx="194163" cy="171354"/>
          </a:xfrm>
          <a:custGeom>
            <a:avLst/>
            <a:gdLst>
              <a:gd name="connsiteX0" fmla="*/ 298980 w 1027246"/>
              <a:gd name="connsiteY0" fmla="*/ 813645 h 906577"/>
              <a:gd name="connsiteX1" fmla="*/ 360057 w 1027246"/>
              <a:gd name="connsiteY1" fmla="*/ 733608 h 906577"/>
              <a:gd name="connsiteX2" fmla="*/ 798175 w 1027246"/>
              <a:gd name="connsiteY2" fmla="*/ 725418 h 906577"/>
              <a:gd name="connsiteX3" fmla="*/ 889970 w 1027246"/>
              <a:gd name="connsiteY3" fmla="*/ 296946 h 906577"/>
              <a:gd name="connsiteX4" fmla="*/ 493660 w 1027246"/>
              <a:gd name="connsiteY4" fmla="*/ 109989 h 906577"/>
              <a:gd name="connsiteX5" fmla="*/ 221366 w 1027246"/>
              <a:gd name="connsiteY5" fmla="*/ 453312 h 906577"/>
              <a:gd name="connsiteX6" fmla="*/ 120686 w 1027246"/>
              <a:gd name="connsiteY6" fmla="*/ 453311 h 906577"/>
              <a:gd name="connsiteX7" fmla="*/ 470733 w 1027246"/>
              <a:gd name="connsiteY7" fmla="*/ 11953 h 906577"/>
              <a:gd name="connsiteX8" fmla="*/ 980209 w 1027246"/>
              <a:gd name="connsiteY8" fmla="*/ 252295 h 906577"/>
              <a:gd name="connsiteX9" fmla="*/ 862202 w 1027246"/>
              <a:gd name="connsiteY9" fmla="*/ 803116 h 906577"/>
              <a:gd name="connsiteX10" fmla="*/ 298980 w 1027246"/>
              <a:gd name="connsiteY10" fmla="*/ 813645 h 906577"/>
              <a:gd name="connsiteX11" fmla="*/ 43476 w 1027246"/>
              <a:gd name="connsiteY11" fmla="*/ 775687 h 906577"/>
              <a:gd name="connsiteX12" fmla="*/ 0 w 1027246"/>
              <a:gd name="connsiteY12" fmla="*/ 689765 h 906577"/>
              <a:gd name="connsiteX13" fmla="*/ 587668 w 1027246"/>
              <a:gd name="connsiteY13" fmla="*/ 392412 h 906577"/>
              <a:gd name="connsiteX14" fmla="*/ 631143 w 1027246"/>
              <a:gd name="connsiteY14" fmla="*/ 478334 h 90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7246" h="906577">
                <a:moveTo>
                  <a:pt x="298980" y="813645"/>
                </a:moveTo>
                <a:lnTo>
                  <a:pt x="360057" y="733608"/>
                </a:lnTo>
                <a:cubicBezTo>
                  <a:pt x="490271" y="832975"/>
                  <a:pt x="671767" y="829582"/>
                  <a:pt x="798175" y="725418"/>
                </a:cubicBezTo>
                <a:cubicBezTo>
                  <a:pt x="924584" y="621254"/>
                  <a:pt x="962611" y="443754"/>
                  <a:pt x="889970" y="296946"/>
                </a:cubicBezTo>
                <a:cubicBezTo>
                  <a:pt x="817329" y="150138"/>
                  <a:pt x="653152" y="72689"/>
                  <a:pt x="493660" y="109989"/>
                </a:cubicBezTo>
                <a:cubicBezTo>
                  <a:pt x="334167" y="147289"/>
                  <a:pt x="221366" y="289515"/>
                  <a:pt x="221366" y="453312"/>
                </a:cubicBezTo>
                <a:lnTo>
                  <a:pt x="120686" y="453311"/>
                </a:lnTo>
                <a:cubicBezTo>
                  <a:pt x="120686" y="242743"/>
                  <a:pt x="265698" y="59905"/>
                  <a:pt x="470733" y="11953"/>
                </a:cubicBezTo>
                <a:cubicBezTo>
                  <a:pt x="675768" y="-35998"/>
                  <a:pt x="886825" y="63566"/>
                  <a:pt x="980209" y="252295"/>
                </a:cubicBezTo>
                <a:cubicBezTo>
                  <a:pt x="1073592" y="441024"/>
                  <a:pt x="1024706" y="669208"/>
                  <a:pt x="862202" y="803116"/>
                </a:cubicBezTo>
                <a:cubicBezTo>
                  <a:pt x="699698" y="937024"/>
                  <a:pt x="466376" y="941385"/>
                  <a:pt x="298980" y="813645"/>
                </a:cubicBezTo>
                <a:close/>
                <a:moveTo>
                  <a:pt x="43476" y="775687"/>
                </a:moveTo>
                <a:lnTo>
                  <a:pt x="0" y="689765"/>
                </a:lnTo>
                <a:lnTo>
                  <a:pt x="587668" y="392412"/>
                </a:lnTo>
                <a:lnTo>
                  <a:pt x="631143" y="4783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5" name="Group 34"/>
          <p:cNvGrpSpPr>
            <a:grpSpLocks noChangeAspect="1"/>
          </p:cNvGrpSpPr>
          <p:nvPr/>
        </p:nvGrpSpPr>
        <p:grpSpPr>
          <a:xfrm>
            <a:off x="2370080" y="3361189"/>
            <a:ext cx="395451" cy="369245"/>
            <a:chOff x="-5364163" y="-2738437"/>
            <a:chExt cx="4327525" cy="4054475"/>
          </a:xfrm>
          <a:solidFill>
            <a:schemeClr val="accent4"/>
          </a:solidFill>
        </p:grpSpPr>
        <p:sp>
          <p:nvSpPr>
            <p:cNvPr id="36" name="Freeform 5"/>
            <p:cNvSpPr>
              <a:spLocks/>
            </p:cNvSpPr>
            <p:nvPr/>
          </p:nvSpPr>
          <p:spPr bwMode="auto">
            <a:xfrm>
              <a:off x="-3487738" y="236538"/>
              <a:ext cx="447675" cy="1063625"/>
            </a:xfrm>
            <a:custGeom>
              <a:avLst/>
              <a:gdLst>
                <a:gd name="T0" fmla="*/ 44 w 119"/>
                <a:gd name="T1" fmla="*/ 24 h 283"/>
                <a:gd name="T2" fmla="*/ 0 w 119"/>
                <a:gd name="T3" fmla="*/ 41 h 283"/>
                <a:gd name="T4" fmla="*/ 0 w 119"/>
                <a:gd name="T5" fmla="*/ 93 h 283"/>
                <a:gd name="T6" fmla="*/ 16 w 119"/>
                <a:gd name="T7" fmla="*/ 89 h 283"/>
                <a:gd name="T8" fmla="*/ 32 w 119"/>
                <a:gd name="T9" fmla="*/ 84 h 283"/>
                <a:gd name="T10" fmla="*/ 47 w 119"/>
                <a:gd name="T11" fmla="*/ 77 h 283"/>
                <a:gd name="T12" fmla="*/ 59 w 119"/>
                <a:gd name="T13" fmla="*/ 69 h 283"/>
                <a:gd name="T14" fmla="*/ 59 w 119"/>
                <a:gd name="T15" fmla="*/ 283 h 283"/>
                <a:gd name="T16" fmla="*/ 119 w 119"/>
                <a:gd name="T17" fmla="*/ 283 h 283"/>
                <a:gd name="T18" fmla="*/ 119 w 119"/>
                <a:gd name="T19" fmla="*/ 0 h 283"/>
                <a:gd name="T20" fmla="*/ 83 w 119"/>
                <a:gd name="T21" fmla="*/ 0 h 283"/>
                <a:gd name="T22" fmla="*/ 44 w 119"/>
                <a:gd name="T23" fmla="*/ 2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44" y="24"/>
                  </a:moveTo>
                  <a:cubicBezTo>
                    <a:pt x="31" y="31"/>
                    <a:pt x="16" y="37"/>
                    <a:pt x="0" y="41"/>
                  </a:cubicBezTo>
                  <a:cubicBezTo>
                    <a:pt x="0" y="93"/>
                    <a:pt x="0" y="93"/>
                    <a:pt x="0" y="93"/>
                  </a:cubicBezTo>
                  <a:cubicBezTo>
                    <a:pt x="5" y="92"/>
                    <a:pt x="11" y="91"/>
                    <a:pt x="16" y="89"/>
                  </a:cubicBezTo>
                  <a:cubicBezTo>
                    <a:pt x="22" y="88"/>
                    <a:pt x="27" y="86"/>
                    <a:pt x="32" y="84"/>
                  </a:cubicBezTo>
                  <a:cubicBezTo>
                    <a:pt x="37" y="82"/>
                    <a:pt x="42" y="79"/>
                    <a:pt x="47" y="77"/>
                  </a:cubicBezTo>
                  <a:cubicBezTo>
                    <a:pt x="51" y="74"/>
                    <a:pt x="55" y="71"/>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8"/>
                    <a:pt x="59" y="16"/>
                    <a:pt x="44" y="24"/>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37" name="Freeform 6"/>
            <p:cNvSpPr>
              <a:spLocks noEditPoints="1"/>
            </p:cNvSpPr>
            <p:nvPr/>
          </p:nvSpPr>
          <p:spPr bwMode="auto">
            <a:xfrm>
              <a:off x="-5364163" y="-1246187"/>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8"/>
                    <a:pt x="62" y="146"/>
                  </a:cubicBezTo>
                  <a:cubicBezTo>
                    <a:pt x="62" y="80"/>
                    <a:pt x="75" y="47"/>
                    <a:pt x="101" y="47"/>
                  </a:cubicBezTo>
                  <a:cubicBezTo>
                    <a:pt x="126" y="47"/>
                    <a:pt x="138" y="79"/>
                    <a:pt x="138" y="143"/>
                  </a:cubicBezTo>
                  <a:cubicBezTo>
                    <a:pt x="138" y="207"/>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38" name="Freeform 7"/>
            <p:cNvSpPr>
              <a:spLocks/>
            </p:cNvSpPr>
            <p:nvPr/>
          </p:nvSpPr>
          <p:spPr bwMode="auto">
            <a:xfrm>
              <a:off x="-4344988"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39" name="Freeform 8"/>
            <p:cNvSpPr>
              <a:spLocks noEditPoints="1"/>
            </p:cNvSpPr>
            <p:nvPr/>
          </p:nvSpPr>
          <p:spPr bwMode="auto">
            <a:xfrm>
              <a:off x="-4446588"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1 w 201"/>
                <a:gd name="T15" fmla="*/ 239 h 286"/>
                <a:gd name="T16" fmla="*/ 62 w 201"/>
                <a:gd name="T17" fmla="*/ 146 h 286"/>
                <a:gd name="T18" fmla="*/ 101 w 201"/>
                <a:gd name="T19" fmla="*/ 46 h 286"/>
                <a:gd name="T20" fmla="*/ 138 w 201"/>
                <a:gd name="T21" fmla="*/ 143 h 286"/>
                <a:gd name="T22" fmla="*/ 101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39"/>
                  </a:moveTo>
                  <a:cubicBezTo>
                    <a:pt x="75" y="239"/>
                    <a:pt x="62" y="208"/>
                    <a:pt x="62" y="146"/>
                  </a:cubicBezTo>
                  <a:cubicBezTo>
                    <a:pt x="62" y="80"/>
                    <a:pt x="75" y="46"/>
                    <a:pt x="101" y="46"/>
                  </a:cubicBezTo>
                  <a:cubicBezTo>
                    <a:pt x="126" y="46"/>
                    <a:pt x="138" y="79"/>
                    <a:pt x="138" y="143"/>
                  </a:cubicBezTo>
                  <a:cubicBezTo>
                    <a:pt x="138" y="207"/>
                    <a:pt x="126" y="239"/>
                    <a:pt x="101" y="239"/>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40" name="Freeform 9"/>
            <p:cNvSpPr>
              <a:spLocks/>
            </p:cNvSpPr>
            <p:nvPr/>
          </p:nvSpPr>
          <p:spPr bwMode="auto">
            <a:xfrm>
              <a:off x="-1687513"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2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2" y="0"/>
                    <a:pt x="82" y="0"/>
                    <a:pt x="82" y="0"/>
                  </a:cubicBezTo>
                  <a:cubicBezTo>
                    <a:pt x="71" y="9"/>
                    <a:pt x="58" y="17"/>
                    <a:pt x="44" y="24"/>
                  </a:cubicBezTo>
                  <a:cubicBezTo>
                    <a:pt x="30" y="31"/>
                    <a:pt x="16" y="37"/>
                    <a:pt x="0" y="42"/>
                  </a:cubicBezTo>
                  <a:cubicBezTo>
                    <a:pt x="0" y="93"/>
                    <a:pt x="0" y="93"/>
                    <a:pt x="0" y="93"/>
                  </a:cubicBezTo>
                  <a:cubicBezTo>
                    <a:pt x="5" y="93"/>
                    <a:pt x="11" y="92"/>
                    <a:pt x="16" y="90"/>
                  </a:cubicBezTo>
                  <a:cubicBezTo>
                    <a:pt x="22" y="89"/>
                    <a:pt x="27" y="87"/>
                    <a:pt x="32"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41" name="Freeform 10"/>
            <p:cNvSpPr>
              <a:spLocks noEditPoints="1"/>
            </p:cNvSpPr>
            <p:nvPr/>
          </p:nvSpPr>
          <p:spPr bwMode="auto">
            <a:xfrm>
              <a:off x="-5364163" y="239713"/>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9"/>
                    <a:pt x="62" y="146"/>
                  </a:cubicBezTo>
                  <a:cubicBezTo>
                    <a:pt x="62" y="80"/>
                    <a:pt x="75" y="47"/>
                    <a:pt x="101" y="47"/>
                  </a:cubicBezTo>
                  <a:cubicBezTo>
                    <a:pt x="126" y="47"/>
                    <a:pt x="138" y="79"/>
                    <a:pt x="138" y="143"/>
                  </a:cubicBezTo>
                  <a:cubicBezTo>
                    <a:pt x="138" y="208"/>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42" name="Freeform 11"/>
            <p:cNvSpPr>
              <a:spLocks/>
            </p:cNvSpPr>
            <p:nvPr/>
          </p:nvSpPr>
          <p:spPr bwMode="auto">
            <a:xfrm>
              <a:off x="-3487738"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3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9"/>
                    <a:pt x="59" y="17"/>
                    <a:pt x="44" y="24"/>
                  </a:cubicBezTo>
                  <a:cubicBezTo>
                    <a:pt x="31" y="31"/>
                    <a:pt x="16" y="37"/>
                    <a:pt x="0" y="42"/>
                  </a:cubicBezTo>
                  <a:cubicBezTo>
                    <a:pt x="0" y="93"/>
                    <a:pt x="0" y="93"/>
                    <a:pt x="0" y="93"/>
                  </a:cubicBezTo>
                  <a:cubicBezTo>
                    <a:pt x="5" y="93"/>
                    <a:pt x="11" y="92"/>
                    <a:pt x="16" y="90"/>
                  </a:cubicBezTo>
                  <a:cubicBezTo>
                    <a:pt x="22" y="89"/>
                    <a:pt x="27" y="87"/>
                    <a:pt x="32"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43" name="Freeform 13"/>
            <p:cNvSpPr>
              <a:spLocks/>
            </p:cNvSpPr>
            <p:nvPr/>
          </p:nvSpPr>
          <p:spPr bwMode="auto">
            <a:xfrm>
              <a:off x="-5262563" y="-2738437"/>
              <a:ext cx="450850" cy="1063625"/>
            </a:xfrm>
            <a:custGeom>
              <a:avLst/>
              <a:gdLst>
                <a:gd name="T0" fmla="*/ 33 w 120"/>
                <a:gd name="T1" fmla="*/ 85 h 283"/>
                <a:gd name="T2" fmla="*/ 47 w 120"/>
                <a:gd name="T3" fmla="*/ 77 h 283"/>
                <a:gd name="T4" fmla="*/ 59 w 120"/>
                <a:gd name="T5" fmla="*/ 69 h 283"/>
                <a:gd name="T6" fmla="*/ 59 w 120"/>
                <a:gd name="T7" fmla="*/ 283 h 283"/>
                <a:gd name="T8" fmla="*/ 120 w 120"/>
                <a:gd name="T9" fmla="*/ 283 h 283"/>
                <a:gd name="T10" fmla="*/ 120 w 120"/>
                <a:gd name="T11" fmla="*/ 0 h 283"/>
                <a:gd name="T12" fmla="*/ 83 w 120"/>
                <a:gd name="T13" fmla="*/ 0 h 283"/>
                <a:gd name="T14" fmla="*/ 45 w 120"/>
                <a:gd name="T15" fmla="*/ 24 h 283"/>
                <a:gd name="T16" fmla="*/ 0 w 120"/>
                <a:gd name="T17" fmla="*/ 42 h 283"/>
                <a:gd name="T18" fmla="*/ 0 w 120"/>
                <a:gd name="T19" fmla="*/ 93 h 283"/>
                <a:gd name="T20" fmla="*/ 17 w 120"/>
                <a:gd name="T21" fmla="*/ 90 h 283"/>
                <a:gd name="T22" fmla="*/ 33 w 120"/>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3">
                  <a:moveTo>
                    <a:pt x="33" y="85"/>
                  </a:moveTo>
                  <a:cubicBezTo>
                    <a:pt x="38" y="82"/>
                    <a:pt x="43" y="80"/>
                    <a:pt x="47" y="77"/>
                  </a:cubicBezTo>
                  <a:cubicBezTo>
                    <a:pt x="52" y="75"/>
                    <a:pt x="56" y="72"/>
                    <a:pt x="59" y="69"/>
                  </a:cubicBezTo>
                  <a:cubicBezTo>
                    <a:pt x="59" y="283"/>
                    <a:pt x="59" y="283"/>
                    <a:pt x="59" y="283"/>
                  </a:cubicBezTo>
                  <a:cubicBezTo>
                    <a:pt x="120" y="283"/>
                    <a:pt x="120" y="283"/>
                    <a:pt x="120" y="283"/>
                  </a:cubicBezTo>
                  <a:cubicBezTo>
                    <a:pt x="120" y="0"/>
                    <a:pt x="120" y="0"/>
                    <a:pt x="120" y="0"/>
                  </a:cubicBezTo>
                  <a:cubicBezTo>
                    <a:pt x="83" y="0"/>
                    <a:pt x="83" y="0"/>
                    <a:pt x="83" y="0"/>
                  </a:cubicBezTo>
                  <a:cubicBezTo>
                    <a:pt x="72" y="9"/>
                    <a:pt x="59" y="17"/>
                    <a:pt x="45" y="24"/>
                  </a:cubicBezTo>
                  <a:cubicBezTo>
                    <a:pt x="31" y="31"/>
                    <a:pt x="16" y="37"/>
                    <a:pt x="0" y="42"/>
                  </a:cubicBezTo>
                  <a:cubicBezTo>
                    <a:pt x="0" y="93"/>
                    <a:pt x="0" y="93"/>
                    <a:pt x="0" y="93"/>
                  </a:cubicBezTo>
                  <a:cubicBezTo>
                    <a:pt x="6" y="93"/>
                    <a:pt x="11" y="92"/>
                    <a:pt x="17" y="90"/>
                  </a:cubicBezTo>
                  <a:cubicBezTo>
                    <a:pt x="22" y="89"/>
                    <a:pt x="27" y="87"/>
                    <a:pt x="33"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44" name="Freeform 14"/>
            <p:cNvSpPr>
              <a:spLocks noEditPoints="1"/>
            </p:cNvSpPr>
            <p:nvPr/>
          </p:nvSpPr>
          <p:spPr bwMode="auto">
            <a:xfrm>
              <a:off x="-44465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1 w 201"/>
                <a:gd name="T19" fmla="*/ 47 h 286"/>
                <a:gd name="T20" fmla="*/ 138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40"/>
                  </a:moveTo>
                  <a:cubicBezTo>
                    <a:pt x="75" y="240"/>
                    <a:pt x="62" y="209"/>
                    <a:pt x="62" y="146"/>
                  </a:cubicBezTo>
                  <a:cubicBezTo>
                    <a:pt x="62" y="80"/>
                    <a:pt x="75" y="47"/>
                    <a:pt x="101" y="47"/>
                  </a:cubicBezTo>
                  <a:cubicBezTo>
                    <a:pt x="126" y="47"/>
                    <a:pt x="138" y="79"/>
                    <a:pt x="138" y="143"/>
                  </a:cubicBezTo>
                  <a:cubicBezTo>
                    <a:pt x="138" y="208"/>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45" name="Freeform 15"/>
            <p:cNvSpPr>
              <a:spLocks/>
            </p:cNvSpPr>
            <p:nvPr/>
          </p:nvSpPr>
          <p:spPr bwMode="auto">
            <a:xfrm>
              <a:off x="-2608263"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46" name="Freeform 16"/>
            <p:cNvSpPr>
              <a:spLocks noEditPoints="1"/>
            </p:cNvSpPr>
            <p:nvPr/>
          </p:nvSpPr>
          <p:spPr bwMode="auto">
            <a:xfrm>
              <a:off x="-2709863"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0 w 201"/>
                <a:gd name="T15" fmla="*/ 240 h 286"/>
                <a:gd name="T16" fmla="*/ 62 w 201"/>
                <a:gd name="T17" fmla="*/ 146 h 286"/>
                <a:gd name="T18" fmla="*/ 101 w 201"/>
                <a:gd name="T19" fmla="*/ 47 h 286"/>
                <a:gd name="T20" fmla="*/ 138 w 201"/>
                <a:gd name="T21" fmla="*/ 143 h 286"/>
                <a:gd name="T22" fmla="*/ 100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40"/>
                  </a:moveTo>
                  <a:cubicBezTo>
                    <a:pt x="75" y="240"/>
                    <a:pt x="62" y="209"/>
                    <a:pt x="62" y="146"/>
                  </a:cubicBezTo>
                  <a:cubicBezTo>
                    <a:pt x="62" y="80"/>
                    <a:pt x="75" y="47"/>
                    <a:pt x="101" y="47"/>
                  </a:cubicBezTo>
                  <a:cubicBezTo>
                    <a:pt x="126" y="47"/>
                    <a:pt x="138" y="79"/>
                    <a:pt x="138" y="143"/>
                  </a:cubicBezTo>
                  <a:cubicBezTo>
                    <a:pt x="138" y="208"/>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47" name="Freeform 17"/>
            <p:cNvSpPr>
              <a:spLocks noEditPoints="1"/>
            </p:cNvSpPr>
            <p:nvPr/>
          </p:nvSpPr>
          <p:spPr bwMode="auto">
            <a:xfrm>
              <a:off x="-2709863"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0 w 201"/>
                <a:gd name="T15" fmla="*/ 239 h 286"/>
                <a:gd name="T16" fmla="*/ 62 w 201"/>
                <a:gd name="T17" fmla="*/ 146 h 286"/>
                <a:gd name="T18" fmla="*/ 101 w 201"/>
                <a:gd name="T19" fmla="*/ 46 h 286"/>
                <a:gd name="T20" fmla="*/ 138 w 201"/>
                <a:gd name="T21" fmla="*/ 143 h 286"/>
                <a:gd name="T22" fmla="*/ 100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39"/>
                  </a:moveTo>
                  <a:cubicBezTo>
                    <a:pt x="75" y="239"/>
                    <a:pt x="62" y="208"/>
                    <a:pt x="62" y="146"/>
                  </a:cubicBezTo>
                  <a:cubicBezTo>
                    <a:pt x="62" y="80"/>
                    <a:pt x="75" y="46"/>
                    <a:pt x="101" y="46"/>
                  </a:cubicBezTo>
                  <a:cubicBezTo>
                    <a:pt x="126" y="46"/>
                    <a:pt x="138" y="79"/>
                    <a:pt x="138" y="143"/>
                  </a:cubicBezTo>
                  <a:cubicBezTo>
                    <a:pt x="138" y="207"/>
                    <a:pt x="126" y="239"/>
                    <a:pt x="100" y="239"/>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48" name="Freeform 18"/>
            <p:cNvSpPr>
              <a:spLocks noEditPoints="1"/>
            </p:cNvSpPr>
            <p:nvPr/>
          </p:nvSpPr>
          <p:spPr bwMode="auto">
            <a:xfrm>
              <a:off x="-3592513" y="-1246187"/>
              <a:ext cx="755650" cy="1076325"/>
            </a:xfrm>
            <a:custGeom>
              <a:avLst/>
              <a:gdLst>
                <a:gd name="T0" fmla="*/ 104 w 201"/>
                <a:gd name="T1" fmla="*/ 0 h 286"/>
                <a:gd name="T2" fmla="*/ 27 w 201"/>
                <a:gd name="T3" fmla="*/ 38 h 286"/>
                <a:gd name="T4" fmla="*/ 0 w 201"/>
                <a:gd name="T5" fmla="*/ 148 h 286"/>
                <a:gd name="T6" fmla="*/ 99 w 201"/>
                <a:gd name="T7" fmla="*/ 286 h 286"/>
                <a:gd name="T8" fmla="*/ 175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1" y="0"/>
                    <a:pt x="45" y="13"/>
                    <a:pt x="27" y="38"/>
                  </a:cubicBezTo>
                  <a:cubicBezTo>
                    <a:pt x="9" y="63"/>
                    <a:pt x="0" y="100"/>
                    <a:pt x="0" y="148"/>
                  </a:cubicBezTo>
                  <a:cubicBezTo>
                    <a:pt x="0" y="240"/>
                    <a:pt x="33" y="286"/>
                    <a:pt x="99" y="286"/>
                  </a:cubicBezTo>
                  <a:cubicBezTo>
                    <a:pt x="132" y="286"/>
                    <a:pt x="157" y="274"/>
                    <a:pt x="175" y="249"/>
                  </a:cubicBezTo>
                  <a:cubicBezTo>
                    <a:pt x="192" y="224"/>
                    <a:pt x="201" y="188"/>
                    <a:pt x="201" y="141"/>
                  </a:cubicBezTo>
                  <a:cubicBezTo>
                    <a:pt x="201" y="47"/>
                    <a:pt x="169" y="0"/>
                    <a:pt x="104" y="0"/>
                  </a:cubicBezTo>
                  <a:close/>
                  <a:moveTo>
                    <a:pt x="101" y="240"/>
                  </a:moveTo>
                  <a:cubicBezTo>
                    <a:pt x="75" y="240"/>
                    <a:pt x="62" y="208"/>
                    <a:pt x="62" y="146"/>
                  </a:cubicBezTo>
                  <a:cubicBezTo>
                    <a:pt x="62" y="80"/>
                    <a:pt x="75" y="47"/>
                    <a:pt x="102" y="47"/>
                  </a:cubicBezTo>
                  <a:cubicBezTo>
                    <a:pt x="126" y="47"/>
                    <a:pt x="139" y="79"/>
                    <a:pt x="139" y="143"/>
                  </a:cubicBezTo>
                  <a:cubicBezTo>
                    <a:pt x="139" y="207"/>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49" name="Freeform 19"/>
            <p:cNvSpPr>
              <a:spLocks noEditPoints="1"/>
            </p:cNvSpPr>
            <p:nvPr/>
          </p:nvSpPr>
          <p:spPr bwMode="auto">
            <a:xfrm>
              <a:off x="-17922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5" y="13"/>
                    <a:pt x="27" y="38"/>
                  </a:cubicBezTo>
                  <a:cubicBezTo>
                    <a:pt x="9" y="63"/>
                    <a:pt x="0" y="100"/>
                    <a:pt x="0" y="148"/>
                  </a:cubicBezTo>
                  <a:cubicBezTo>
                    <a:pt x="0" y="240"/>
                    <a:pt x="33" y="286"/>
                    <a:pt x="99" y="286"/>
                  </a:cubicBezTo>
                  <a:cubicBezTo>
                    <a:pt x="132" y="286"/>
                    <a:pt x="157" y="274"/>
                    <a:pt x="174" y="249"/>
                  </a:cubicBezTo>
                  <a:cubicBezTo>
                    <a:pt x="192" y="224"/>
                    <a:pt x="201" y="188"/>
                    <a:pt x="201" y="141"/>
                  </a:cubicBezTo>
                  <a:cubicBezTo>
                    <a:pt x="201" y="47"/>
                    <a:pt x="169" y="0"/>
                    <a:pt x="104" y="0"/>
                  </a:cubicBezTo>
                  <a:close/>
                  <a:moveTo>
                    <a:pt x="101" y="240"/>
                  </a:moveTo>
                  <a:cubicBezTo>
                    <a:pt x="75" y="240"/>
                    <a:pt x="62" y="209"/>
                    <a:pt x="62" y="146"/>
                  </a:cubicBezTo>
                  <a:cubicBezTo>
                    <a:pt x="62" y="80"/>
                    <a:pt x="75" y="47"/>
                    <a:pt x="102" y="47"/>
                  </a:cubicBezTo>
                  <a:cubicBezTo>
                    <a:pt x="126" y="47"/>
                    <a:pt x="139" y="79"/>
                    <a:pt x="139" y="143"/>
                  </a:cubicBezTo>
                  <a:cubicBezTo>
                    <a:pt x="139" y="208"/>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grpSp>
      <p:pic>
        <p:nvPicPr>
          <p:cNvPr id="50" name="Picture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4060" y="4134614"/>
            <a:ext cx="633997" cy="633997"/>
          </a:xfrm>
          <a:prstGeom prst="rect">
            <a:avLst/>
          </a:prstGeom>
        </p:spPr>
      </p:pic>
      <p:grpSp>
        <p:nvGrpSpPr>
          <p:cNvPr id="51" name="Group 50"/>
          <p:cNvGrpSpPr/>
          <p:nvPr/>
        </p:nvGrpSpPr>
        <p:grpSpPr>
          <a:xfrm>
            <a:off x="4218833" y="3446571"/>
            <a:ext cx="3976506" cy="2804036"/>
            <a:chOff x="4218567" y="3446573"/>
            <a:chExt cx="3977070" cy="2804434"/>
          </a:xfrm>
        </p:grpSpPr>
        <p:grpSp>
          <p:nvGrpSpPr>
            <p:cNvPr id="52" name="Group 51"/>
            <p:cNvGrpSpPr/>
            <p:nvPr/>
          </p:nvGrpSpPr>
          <p:grpSpPr>
            <a:xfrm>
              <a:off x="5461371" y="4792127"/>
              <a:ext cx="2373722" cy="1458880"/>
              <a:chOff x="2091702" y="1130273"/>
              <a:chExt cx="1816694" cy="1116533"/>
            </a:xfrm>
          </p:grpSpPr>
          <p:sp>
            <p:nvSpPr>
              <p:cNvPr id="57" name="Freeform 56"/>
              <p:cNvSpPr/>
              <p:nvPr/>
            </p:nvSpPr>
            <p:spPr>
              <a:xfrm>
                <a:off x="2925244" y="1130273"/>
                <a:ext cx="768277" cy="509782"/>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6BBC"/>
                  </a:gs>
                  <a:gs pos="57000">
                    <a:srgbClr val="107BCC"/>
                  </a:gs>
                </a:gsLst>
                <a:lin ang="19200000" scaled="0"/>
                <a:tileRect/>
              </a:gradFill>
              <a:ln w="12700" cap="flat" cmpd="sng" algn="ctr">
                <a:noFill/>
                <a:prstDash val="solid"/>
                <a:miter lim="800000"/>
              </a:ln>
              <a:effectLst/>
            </p:spPr>
            <p:txBody>
              <a:bodyPr rtlCol="0" anchor="ctr"/>
              <a:lstStyle/>
              <a:p>
                <a:pPr algn="ctr" defTabSz="506845">
                  <a:lnSpc>
                    <a:spcPct val="80000"/>
                  </a:lnSpc>
                  <a:defRPr/>
                </a:pPr>
                <a:r>
                  <a:rPr lang="en-US" sz="998" kern="0" dirty="0" err="1">
                    <a:solidFill>
                      <a:srgbClr val="FFFFFF"/>
                    </a:solidFill>
                    <a:latin typeface="Segoe Light"/>
                  </a:rPr>
                  <a:t>Saas</a:t>
                </a:r>
                <a:endParaRPr lang="en-US" sz="998" kern="0" dirty="0">
                  <a:solidFill>
                    <a:srgbClr val="FFFFFF"/>
                  </a:solidFill>
                  <a:latin typeface="Segoe Light"/>
                </a:endParaRPr>
              </a:p>
            </p:txBody>
          </p:sp>
          <p:sp>
            <p:nvSpPr>
              <p:cNvPr id="58" name="Freeform 57"/>
              <p:cNvSpPr/>
              <p:nvPr/>
            </p:nvSpPr>
            <p:spPr>
              <a:xfrm>
                <a:off x="2091702" y="1266766"/>
                <a:ext cx="992702" cy="658696"/>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algn="ctr" defTabSz="506845">
                  <a:lnSpc>
                    <a:spcPct val="80000"/>
                  </a:lnSpc>
                  <a:defRPr/>
                </a:pPr>
                <a:endParaRPr lang="en-US" sz="998" kern="0" dirty="0">
                  <a:solidFill>
                    <a:srgbClr val="FFFFFF"/>
                  </a:solidFill>
                  <a:latin typeface="Segoe Light"/>
                </a:endParaRPr>
              </a:p>
            </p:txBody>
          </p:sp>
          <p:sp>
            <p:nvSpPr>
              <p:cNvPr id="59" name="Freeform 58"/>
              <p:cNvSpPr/>
              <p:nvPr/>
            </p:nvSpPr>
            <p:spPr>
              <a:xfrm>
                <a:off x="2124261" y="1296796"/>
                <a:ext cx="942161" cy="625160"/>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p:spPr>
            <p:txBody>
              <a:bodyPr rtlCol="0" anchor="ctr"/>
              <a:lstStyle/>
              <a:p>
                <a:pPr algn="ctr" defTabSz="506845">
                  <a:lnSpc>
                    <a:spcPct val="80000"/>
                  </a:lnSpc>
                  <a:defRPr/>
                </a:pPr>
                <a:r>
                  <a:rPr lang="en-US" sz="998" kern="0" dirty="0">
                    <a:solidFill>
                      <a:srgbClr val="FFFFFF"/>
                    </a:solidFill>
                    <a:latin typeface="Segoe Light"/>
                  </a:rPr>
                  <a:t>Azure</a:t>
                </a:r>
              </a:p>
            </p:txBody>
          </p:sp>
          <p:sp>
            <p:nvSpPr>
              <p:cNvPr id="60" name="Freeform 59"/>
              <p:cNvSpPr/>
              <p:nvPr/>
            </p:nvSpPr>
            <p:spPr>
              <a:xfrm>
                <a:off x="2178210" y="1724130"/>
                <a:ext cx="780247" cy="51772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algn="ctr" defTabSz="506845">
                  <a:lnSpc>
                    <a:spcPct val="80000"/>
                  </a:lnSpc>
                  <a:defRPr/>
                </a:pPr>
                <a:endParaRPr lang="en-US" sz="998" kern="0" dirty="0">
                  <a:solidFill>
                    <a:srgbClr val="FFFFFF"/>
                  </a:solidFill>
                  <a:latin typeface="Segoe Light"/>
                </a:endParaRPr>
              </a:p>
            </p:txBody>
          </p:sp>
          <p:sp>
            <p:nvSpPr>
              <p:cNvPr id="61" name="Freeform 60"/>
              <p:cNvSpPr/>
              <p:nvPr/>
            </p:nvSpPr>
            <p:spPr>
              <a:xfrm>
                <a:off x="2190537" y="1748344"/>
                <a:ext cx="751218" cy="498462"/>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p:spPr>
            <p:txBody>
              <a:bodyPr rtlCol="0" anchor="ctr"/>
              <a:lstStyle/>
              <a:p>
                <a:pPr algn="ctr" defTabSz="506845">
                  <a:lnSpc>
                    <a:spcPct val="80000"/>
                  </a:lnSpc>
                  <a:defRPr/>
                </a:pPr>
                <a:r>
                  <a:rPr lang="en-US" sz="998" kern="0" dirty="0">
                    <a:solidFill>
                      <a:srgbClr val="FFFFFF"/>
                    </a:solidFill>
                    <a:latin typeface="Segoe Light"/>
                  </a:rPr>
                  <a:t>Public</a:t>
                </a:r>
              </a:p>
              <a:p>
                <a:pPr algn="ctr" defTabSz="506845">
                  <a:lnSpc>
                    <a:spcPct val="80000"/>
                  </a:lnSpc>
                  <a:defRPr/>
                </a:pPr>
                <a:r>
                  <a:rPr lang="en-US" sz="998" kern="0" dirty="0">
                    <a:solidFill>
                      <a:srgbClr val="FFFFFF"/>
                    </a:solidFill>
                    <a:latin typeface="Segoe Light"/>
                  </a:rPr>
                  <a:t>Cloud</a:t>
                </a:r>
              </a:p>
            </p:txBody>
          </p:sp>
          <p:sp>
            <p:nvSpPr>
              <p:cNvPr id="62" name="Freeform 61"/>
              <p:cNvSpPr/>
              <p:nvPr/>
            </p:nvSpPr>
            <p:spPr>
              <a:xfrm>
                <a:off x="2849261" y="1491932"/>
                <a:ext cx="1059135" cy="702777"/>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algn="ctr" defTabSz="506845">
                  <a:lnSpc>
                    <a:spcPct val="80000"/>
                  </a:lnSpc>
                  <a:defRPr/>
                </a:pPr>
                <a:r>
                  <a:rPr lang="en-US" sz="998" kern="0" dirty="0">
                    <a:solidFill>
                      <a:srgbClr val="FFFFFF"/>
                    </a:solidFill>
                    <a:latin typeface="Segoe Light"/>
                  </a:rPr>
                  <a:t>Office 365</a:t>
                </a:r>
              </a:p>
            </p:txBody>
          </p:sp>
          <p:sp>
            <p:nvSpPr>
              <p:cNvPr id="63" name="Freeform 62"/>
              <p:cNvSpPr/>
              <p:nvPr/>
            </p:nvSpPr>
            <p:spPr>
              <a:xfrm>
                <a:off x="2885514" y="1509815"/>
                <a:ext cx="1005232" cy="667010"/>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tlCol="0" anchor="ctr"/>
              <a:lstStyle/>
              <a:p>
                <a:pPr algn="ctr" defTabSz="506845">
                  <a:lnSpc>
                    <a:spcPct val="80000"/>
                  </a:lnSpc>
                  <a:defRPr/>
                </a:pPr>
                <a:r>
                  <a:rPr lang="en-US" sz="998" kern="0" dirty="0">
                    <a:solidFill>
                      <a:srgbClr val="FFFFFF"/>
                    </a:solidFill>
                    <a:latin typeface="Segoe Light"/>
                  </a:rPr>
                  <a:t>Office 365</a:t>
                </a:r>
              </a:p>
            </p:txBody>
          </p:sp>
        </p:grpSp>
        <p:sp>
          <p:nvSpPr>
            <p:cNvPr id="53" name="TextBox 52"/>
            <p:cNvSpPr txBox="1"/>
            <p:nvPr/>
          </p:nvSpPr>
          <p:spPr>
            <a:xfrm>
              <a:off x="4218567" y="3979665"/>
              <a:ext cx="3977070" cy="837231"/>
            </a:xfrm>
            <a:prstGeom prst="rect">
              <a:avLst/>
            </a:prstGeom>
            <a:noFill/>
            <a:ln>
              <a:noFill/>
            </a:ln>
          </p:spPr>
          <p:txBody>
            <a:bodyPr wrap="square" lIns="182854" tIns="146284" rIns="182854" bIns="146284" rtlCol="0">
              <a:spAutoFit/>
            </a:bodyPr>
            <a:lstStyle>
              <a:defPPr>
                <a:defRPr lang="en-US"/>
              </a:defPPr>
              <a:lvl1pPr>
                <a:lnSpc>
                  <a:spcPct val="90000"/>
                </a:lnSpc>
                <a:spcAft>
                  <a:spcPts val="1200"/>
                </a:spcAft>
                <a:defRPr sz="1400">
                  <a:gradFill>
                    <a:gsLst>
                      <a:gs pos="2917">
                        <a:srgbClr val="000000"/>
                      </a:gs>
                      <a:gs pos="30000">
                        <a:srgbClr val="000000"/>
                      </a:gs>
                    </a:gsLst>
                    <a:lin ang="5400000" scaled="0"/>
                  </a:gradFill>
                </a:defRPr>
              </a:lvl1pPr>
            </a:lstStyle>
            <a:p>
              <a:r>
                <a:rPr lang="en-US" dirty="0"/>
                <a:t>Get started in minutes</a:t>
              </a:r>
            </a:p>
            <a:p>
              <a:r>
                <a:rPr lang="en-US" dirty="0"/>
                <a:t>Integrated with Azure ML, PowerBI &amp; ADF</a:t>
              </a:r>
            </a:p>
          </p:txBody>
        </p:sp>
        <p:sp>
          <p:nvSpPr>
            <p:cNvPr id="54" name="Rectangle 53"/>
            <p:cNvSpPr/>
            <p:nvPr/>
          </p:nvSpPr>
          <p:spPr bwMode="auto">
            <a:xfrm>
              <a:off x="4319937" y="3446573"/>
              <a:ext cx="3295128" cy="54118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Segoe UI Light"/>
                  <a:ea typeface="Segoe UI" pitchFamily="34" charset="0"/>
                  <a:cs typeface="Segoe UI" pitchFamily="34" charset="0"/>
                </a:rPr>
                <a:t>Powered by the Cloud</a:t>
              </a:r>
            </a:p>
          </p:txBody>
        </p:sp>
        <p:pic>
          <p:nvPicPr>
            <p:cNvPr id="55" name="Picture 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1272" y="5200826"/>
              <a:ext cx="434609" cy="434609"/>
            </a:xfrm>
            <a:prstGeom prst="rect">
              <a:avLst/>
            </a:prstGeom>
          </p:spPr>
        </p:pic>
        <p:pic>
          <p:nvPicPr>
            <p:cNvPr id="56" name="Picture 55"/>
            <p:cNvPicPr>
              <a:picLocks noChangeAspect="1"/>
            </p:cNvPicPr>
            <p:nvPr/>
          </p:nvPicPr>
          <p:blipFill>
            <a:blip r:embed="rId5">
              <a:clrChange>
                <a:clrFrom>
                  <a:srgbClr val="000000"/>
                </a:clrFrom>
                <a:clrTo>
                  <a:srgbClr val="000000">
                    <a:alpha val="0"/>
                  </a:srgbClr>
                </a:clrTo>
              </a:clrChange>
            </a:blip>
            <a:stretch>
              <a:fillRect/>
            </a:stretch>
          </p:blipFill>
          <p:spPr>
            <a:xfrm>
              <a:off x="4926878" y="5680291"/>
              <a:ext cx="541790" cy="541790"/>
            </a:xfrm>
            <a:prstGeom prst="rect">
              <a:avLst/>
            </a:prstGeom>
          </p:spPr>
        </p:pic>
      </p:grpSp>
      <p:grpSp>
        <p:nvGrpSpPr>
          <p:cNvPr id="91" name="Group 90"/>
          <p:cNvGrpSpPr/>
          <p:nvPr/>
        </p:nvGrpSpPr>
        <p:grpSpPr>
          <a:xfrm>
            <a:off x="2325061" y="4169317"/>
            <a:ext cx="380992" cy="560216"/>
            <a:chOff x="2324526" y="4169422"/>
            <a:chExt cx="381046" cy="560295"/>
          </a:xfrm>
        </p:grpSpPr>
        <p:sp>
          <p:nvSpPr>
            <p:cNvPr id="92" name="Flowchart: Magnetic Disk 91"/>
            <p:cNvSpPr/>
            <p:nvPr/>
          </p:nvSpPr>
          <p:spPr bwMode="auto">
            <a:xfrm>
              <a:off x="2324526" y="4169422"/>
              <a:ext cx="381046" cy="560295"/>
            </a:xfrm>
            <a:prstGeom prst="flowChartMagneticDisk">
              <a:avLst/>
            </a:pr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err="1">
                <a:solidFill>
                  <a:srgbClr val="FFFFFF"/>
                </a:solidFill>
                <a:latin typeface="Segoe Light"/>
              </a:endParaRPr>
            </a:p>
          </p:txBody>
        </p:sp>
        <p:sp>
          <p:nvSpPr>
            <p:cNvPr id="93" name="Oval 92"/>
            <p:cNvSpPr/>
            <p:nvPr/>
          </p:nvSpPr>
          <p:spPr bwMode="auto">
            <a:xfrm>
              <a:off x="2366342" y="4197108"/>
              <a:ext cx="312260" cy="1329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94" name="Donut 93"/>
          <p:cNvSpPr/>
          <p:nvPr/>
        </p:nvSpPr>
        <p:spPr bwMode="auto">
          <a:xfrm>
            <a:off x="2751329" y="3966399"/>
            <a:ext cx="375218" cy="160539"/>
          </a:xfrm>
          <a:prstGeom prst="donu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5" name="Group 94"/>
          <p:cNvGrpSpPr/>
          <p:nvPr/>
        </p:nvGrpSpPr>
        <p:grpSpPr>
          <a:xfrm>
            <a:off x="8456213" y="2456194"/>
            <a:ext cx="3679806" cy="3488136"/>
            <a:chOff x="8456548" y="2456056"/>
            <a:chExt cx="3680328" cy="3488631"/>
          </a:xfrm>
        </p:grpSpPr>
        <p:sp>
          <p:nvSpPr>
            <p:cNvPr id="96" name="Freeform 95"/>
            <p:cNvSpPr>
              <a:spLocks noChangeAspect="1"/>
            </p:cNvSpPr>
            <p:nvPr/>
          </p:nvSpPr>
          <p:spPr bwMode="gray">
            <a:xfrm>
              <a:off x="9186348" y="3909781"/>
              <a:ext cx="1308837" cy="896818"/>
            </a:xfrm>
            <a:custGeom>
              <a:avLst/>
              <a:gdLst>
                <a:gd name="connsiteX0" fmla="*/ 108198 w 5712852"/>
                <a:gd name="connsiteY0" fmla="*/ 3682402 h 3914458"/>
                <a:gd name="connsiteX1" fmla="*/ 5604654 w 5712852"/>
                <a:gd name="connsiteY1" fmla="*/ 3682402 h 3914458"/>
                <a:gd name="connsiteX2" fmla="*/ 5712852 w 5712852"/>
                <a:gd name="connsiteY2" fmla="*/ 3798430 h 3914458"/>
                <a:gd name="connsiteX3" fmla="*/ 5604654 w 5712852"/>
                <a:gd name="connsiteY3" fmla="*/ 3914458 h 3914458"/>
                <a:gd name="connsiteX4" fmla="*/ 108198 w 5712852"/>
                <a:gd name="connsiteY4" fmla="*/ 3914458 h 3914458"/>
                <a:gd name="connsiteX5" fmla="*/ 0 w 5712852"/>
                <a:gd name="connsiteY5" fmla="*/ 3798430 h 3914458"/>
                <a:gd name="connsiteX6" fmla="*/ 108198 w 5712852"/>
                <a:gd name="connsiteY6" fmla="*/ 3682402 h 3914458"/>
                <a:gd name="connsiteX7" fmla="*/ 845170 w 5712852"/>
                <a:gd name="connsiteY7" fmla="*/ 2908607 h 3914458"/>
                <a:gd name="connsiteX8" fmla="*/ 1954772 w 5712852"/>
                <a:gd name="connsiteY8" fmla="*/ 2908607 h 3914458"/>
                <a:gd name="connsiteX9" fmla="*/ 1990796 w 5712852"/>
                <a:gd name="connsiteY9" fmla="*/ 2944230 h 3914458"/>
                <a:gd name="connsiteX10" fmla="*/ 1990796 w 5712852"/>
                <a:gd name="connsiteY10" fmla="*/ 2958479 h 3914458"/>
                <a:gd name="connsiteX11" fmla="*/ 1954772 w 5712852"/>
                <a:gd name="connsiteY11" fmla="*/ 2994101 h 3914458"/>
                <a:gd name="connsiteX12" fmla="*/ 845170 w 5712852"/>
                <a:gd name="connsiteY12" fmla="*/ 2994101 h 3914458"/>
                <a:gd name="connsiteX13" fmla="*/ 809144 w 5712852"/>
                <a:gd name="connsiteY13" fmla="*/ 2958479 h 3914458"/>
                <a:gd name="connsiteX14" fmla="*/ 809144 w 5712852"/>
                <a:gd name="connsiteY14" fmla="*/ 2944230 h 3914458"/>
                <a:gd name="connsiteX15" fmla="*/ 845170 w 5712852"/>
                <a:gd name="connsiteY15" fmla="*/ 2908607 h 3914458"/>
                <a:gd name="connsiteX16" fmla="*/ 845170 w 5712852"/>
                <a:gd name="connsiteY16" fmla="*/ 2618536 h 3914458"/>
                <a:gd name="connsiteX17" fmla="*/ 1954772 w 5712852"/>
                <a:gd name="connsiteY17" fmla="*/ 2618536 h 3914458"/>
                <a:gd name="connsiteX18" fmla="*/ 1990796 w 5712852"/>
                <a:gd name="connsiteY18" fmla="*/ 2655431 h 3914458"/>
                <a:gd name="connsiteX19" fmla="*/ 1990796 w 5712852"/>
                <a:gd name="connsiteY19" fmla="*/ 2670189 h 3914458"/>
                <a:gd name="connsiteX20" fmla="*/ 1954772 w 5712852"/>
                <a:gd name="connsiteY20" fmla="*/ 2707084 h 3914458"/>
                <a:gd name="connsiteX21" fmla="*/ 845170 w 5712852"/>
                <a:gd name="connsiteY21" fmla="*/ 2707084 h 3914458"/>
                <a:gd name="connsiteX22" fmla="*/ 809144 w 5712852"/>
                <a:gd name="connsiteY22" fmla="*/ 2670189 h 3914458"/>
                <a:gd name="connsiteX23" fmla="*/ 809144 w 5712852"/>
                <a:gd name="connsiteY23" fmla="*/ 2655431 h 3914458"/>
                <a:gd name="connsiteX24" fmla="*/ 845170 w 5712852"/>
                <a:gd name="connsiteY24" fmla="*/ 2618536 h 3914458"/>
                <a:gd name="connsiteX25" fmla="*/ 2446370 w 5712852"/>
                <a:gd name="connsiteY25" fmla="*/ 2560522 h 3914458"/>
                <a:gd name="connsiteX26" fmla="*/ 4659920 w 5712852"/>
                <a:gd name="connsiteY26" fmla="*/ 2560522 h 3914458"/>
                <a:gd name="connsiteX27" fmla="*/ 4876228 w 5712852"/>
                <a:gd name="connsiteY27" fmla="*/ 2762859 h 3914458"/>
                <a:gd name="connsiteX28" fmla="*/ 4876228 w 5712852"/>
                <a:gd name="connsiteY28" fmla="*/ 2791764 h 3914458"/>
                <a:gd name="connsiteX29" fmla="*/ 4659920 w 5712852"/>
                <a:gd name="connsiteY29" fmla="*/ 2994101 h 3914458"/>
                <a:gd name="connsiteX30" fmla="*/ 2446370 w 5712852"/>
                <a:gd name="connsiteY30" fmla="*/ 2994101 h 3914458"/>
                <a:gd name="connsiteX31" fmla="*/ 2222852 w 5712852"/>
                <a:gd name="connsiteY31" fmla="*/ 2791764 h 3914458"/>
                <a:gd name="connsiteX32" fmla="*/ 2222852 w 5712852"/>
                <a:gd name="connsiteY32" fmla="*/ 2762859 h 3914458"/>
                <a:gd name="connsiteX33" fmla="*/ 2446370 w 5712852"/>
                <a:gd name="connsiteY33" fmla="*/ 2560522 h 3914458"/>
                <a:gd name="connsiteX34" fmla="*/ 845170 w 5712852"/>
                <a:gd name="connsiteY34" fmla="*/ 2331519 h 3914458"/>
                <a:gd name="connsiteX35" fmla="*/ 1954772 w 5712852"/>
                <a:gd name="connsiteY35" fmla="*/ 2331519 h 3914458"/>
                <a:gd name="connsiteX36" fmla="*/ 1990796 w 5712852"/>
                <a:gd name="connsiteY36" fmla="*/ 2367141 h 3914458"/>
                <a:gd name="connsiteX37" fmla="*/ 1990796 w 5712852"/>
                <a:gd name="connsiteY37" fmla="*/ 2381390 h 3914458"/>
                <a:gd name="connsiteX38" fmla="*/ 1954772 w 5712852"/>
                <a:gd name="connsiteY38" fmla="*/ 2417013 h 3914458"/>
                <a:gd name="connsiteX39" fmla="*/ 845170 w 5712852"/>
                <a:gd name="connsiteY39" fmla="*/ 2417013 h 3914458"/>
                <a:gd name="connsiteX40" fmla="*/ 809144 w 5712852"/>
                <a:gd name="connsiteY40" fmla="*/ 2381390 h 3914458"/>
                <a:gd name="connsiteX41" fmla="*/ 809144 w 5712852"/>
                <a:gd name="connsiteY41" fmla="*/ 2367141 h 3914458"/>
                <a:gd name="connsiteX42" fmla="*/ 845170 w 5712852"/>
                <a:gd name="connsiteY42" fmla="*/ 2331519 h 3914458"/>
                <a:gd name="connsiteX43" fmla="*/ 845170 w 5712852"/>
                <a:gd name="connsiteY43" fmla="*/ 2041449 h 3914458"/>
                <a:gd name="connsiteX44" fmla="*/ 1954772 w 5712852"/>
                <a:gd name="connsiteY44" fmla="*/ 2041449 h 3914458"/>
                <a:gd name="connsiteX45" fmla="*/ 1990796 w 5712852"/>
                <a:gd name="connsiteY45" fmla="*/ 2078344 h 3914458"/>
                <a:gd name="connsiteX46" fmla="*/ 1990796 w 5712852"/>
                <a:gd name="connsiteY46" fmla="*/ 2093102 h 3914458"/>
                <a:gd name="connsiteX47" fmla="*/ 1954772 w 5712852"/>
                <a:gd name="connsiteY47" fmla="*/ 2129997 h 3914458"/>
                <a:gd name="connsiteX48" fmla="*/ 845170 w 5712852"/>
                <a:gd name="connsiteY48" fmla="*/ 2129997 h 3914458"/>
                <a:gd name="connsiteX49" fmla="*/ 809144 w 5712852"/>
                <a:gd name="connsiteY49" fmla="*/ 2093102 h 3914458"/>
                <a:gd name="connsiteX50" fmla="*/ 809144 w 5712852"/>
                <a:gd name="connsiteY50" fmla="*/ 2078344 h 3914458"/>
                <a:gd name="connsiteX51" fmla="*/ 845170 w 5712852"/>
                <a:gd name="connsiteY51" fmla="*/ 2041449 h 3914458"/>
                <a:gd name="connsiteX52" fmla="*/ 3106861 w 5712852"/>
                <a:gd name="connsiteY52" fmla="*/ 1436128 h 3914458"/>
                <a:gd name="connsiteX53" fmla="*/ 3279630 w 5712852"/>
                <a:gd name="connsiteY53" fmla="*/ 1679384 h 3914458"/>
                <a:gd name="connsiteX54" fmla="*/ 3195994 w 5712852"/>
                <a:gd name="connsiteY54" fmla="*/ 1860133 h 3914458"/>
                <a:gd name="connsiteX55" fmla="*/ 3041379 w 5712852"/>
                <a:gd name="connsiteY55" fmla="*/ 1526256 h 3914458"/>
                <a:gd name="connsiteX56" fmla="*/ 2784464 w 5712852"/>
                <a:gd name="connsiteY56" fmla="*/ 1128801 h 3914458"/>
                <a:gd name="connsiteX57" fmla="*/ 2966034 w 5712852"/>
                <a:gd name="connsiteY57" fmla="*/ 1515688 h 3914458"/>
                <a:gd name="connsiteX58" fmla="*/ 2546062 w 5712852"/>
                <a:gd name="connsiteY58" fmla="*/ 2098457 h 3914458"/>
                <a:gd name="connsiteX59" fmla="*/ 2538450 w 5712852"/>
                <a:gd name="connsiteY59" fmla="*/ 2093324 h 3914458"/>
                <a:gd name="connsiteX60" fmla="*/ 2655989 w 5712852"/>
                <a:gd name="connsiteY60" fmla="*/ 1632500 h 3914458"/>
                <a:gd name="connsiteX61" fmla="*/ 2784464 w 5712852"/>
                <a:gd name="connsiteY61" fmla="*/ 1128801 h 3914458"/>
                <a:gd name="connsiteX62" fmla="*/ 1348411 w 5712852"/>
                <a:gd name="connsiteY62" fmla="*/ 680933 h 3914458"/>
                <a:gd name="connsiteX63" fmla="*/ 1507411 w 5712852"/>
                <a:gd name="connsiteY63" fmla="*/ 738588 h 3914458"/>
                <a:gd name="connsiteX64" fmla="*/ 1550775 w 5712852"/>
                <a:gd name="connsiteY64" fmla="*/ 889932 h 3914458"/>
                <a:gd name="connsiteX65" fmla="*/ 1507411 w 5712852"/>
                <a:gd name="connsiteY65" fmla="*/ 1041276 h 3914458"/>
                <a:gd name="connsiteX66" fmla="*/ 1471275 w 5712852"/>
                <a:gd name="connsiteY66" fmla="*/ 1156586 h 3914458"/>
                <a:gd name="connsiteX67" fmla="*/ 1724227 w 5712852"/>
                <a:gd name="connsiteY67" fmla="*/ 1257482 h 3914458"/>
                <a:gd name="connsiteX68" fmla="*/ 1760365 w 5712852"/>
                <a:gd name="connsiteY68" fmla="*/ 1322344 h 3914458"/>
                <a:gd name="connsiteX69" fmla="*/ 1782045 w 5712852"/>
                <a:gd name="connsiteY69" fmla="*/ 1538550 h 3914458"/>
                <a:gd name="connsiteX70" fmla="*/ 1789273 w 5712852"/>
                <a:gd name="connsiteY70" fmla="*/ 1661066 h 3914458"/>
                <a:gd name="connsiteX71" fmla="*/ 1008731 w 5712852"/>
                <a:gd name="connsiteY71" fmla="*/ 1661066 h 3914458"/>
                <a:gd name="connsiteX72" fmla="*/ 1008731 w 5712852"/>
                <a:gd name="connsiteY72" fmla="*/ 1372792 h 3914458"/>
                <a:gd name="connsiteX73" fmla="*/ 1044867 w 5712852"/>
                <a:gd name="connsiteY73" fmla="*/ 1264689 h 3914458"/>
                <a:gd name="connsiteX74" fmla="*/ 1268911 w 5712852"/>
                <a:gd name="connsiteY74" fmla="*/ 1156586 h 3914458"/>
                <a:gd name="connsiteX75" fmla="*/ 1218321 w 5712852"/>
                <a:gd name="connsiteY75" fmla="*/ 1026863 h 3914458"/>
                <a:gd name="connsiteX76" fmla="*/ 1203867 w 5712852"/>
                <a:gd name="connsiteY76" fmla="*/ 803450 h 3914458"/>
                <a:gd name="connsiteX77" fmla="*/ 1348411 w 5712852"/>
                <a:gd name="connsiteY77" fmla="*/ 680933 h 3914458"/>
                <a:gd name="connsiteX78" fmla="*/ 4473179 w 5712852"/>
                <a:gd name="connsiteY78" fmla="*/ 550320 h 3914458"/>
                <a:gd name="connsiteX79" fmla="*/ 4357849 w 5712852"/>
                <a:gd name="connsiteY79" fmla="*/ 665650 h 3914458"/>
                <a:gd name="connsiteX80" fmla="*/ 4366912 w 5712852"/>
                <a:gd name="connsiteY80" fmla="*/ 710542 h 3914458"/>
                <a:gd name="connsiteX81" fmla="*/ 4381211 w 5712852"/>
                <a:gd name="connsiteY81" fmla="*/ 731748 h 3914458"/>
                <a:gd name="connsiteX82" fmla="*/ 4020705 w 5712852"/>
                <a:gd name="connsiteY82" fmla="*/ 1187369 h 3914458"/>
                <a:gd name="connsiteX83" fmla="*/ 3581985 w 5712852"/>
                <a:gd name="connsiteY83" fmla="*/ 1025953 h 3914458"/>
                <a:gd name="connsiteX84" fmla="*/ 3313364 w 5712852"/>
                <a:gd name="connsiteY84" fmla="*/ 1606479 h 3914458"/>
                <a:gd name="connsiteX85" fmla="*/ 3107984 w 5712852"/>
                <a:gd name="connsiteY85" fmla="*/ 1318713 h 3914458"/>
                <a:gd name="connsiteX86" fmla="*/ 3008924 w 5712852"/>
                <a:gd name="connsiteY86" fmla="*/ 1456172 h 3914458"/>
                <a:gd name="connsiteX87" fmla="*/ 2764891 w 5712852"/>
                <a:gd name="connsiteY87" fmla="*/ 929204 h 3914458"/>
                <a:gd name="connsiteX88" fmla="*/ 2474691 w 5712852"/>
                <a:gd name="connsiteY88" fmla="*/ 2083778 h 3914458"/>
                <a:gd name="connsiteX89" fmla="*/ 2443768 w 5712852"/>
                <a:gd name="connsiteY89" fmla="*/ 2090021 h 3914458"/>
                <a:gd name="connsiteX90" fmla="*/ 2373329 w 5712852"/>
                <a:gd name="connsiteY90" fmla="*/ 2196288 h 3914458"/>
                <a:gd name="connsiteX91" fmla="*/ 2488659 w 5712852"/>
                <a:gd name="connsiteY91" fmla="*/ 2311618 h 3914458"/>
                <a:gd name="connsiteX92" fmla="*/ 2603989 w 5712852"/>
                <a:gd name="connsiteY92" fmla="*/ 2196288 h 3914458"/>
                <a:gd name="connsiteX93" fmla="*/ 2594926 w 5712852"/>
                <a:gd name="connsiteY93" fmla="*/ 2151397 h 3914458"/>
                <a:gd name="connsiteX94" fmla="*/ 2591202 w 5712852"/>
                <a:gd name="connsiteY94" fmla="*/ 2145873 h 3914458"/>
                <a:gd name="connsiteX95" fmla="*/ 2998617 w 5712852"/>
                <a:gd name="connsiteY95" fmla="*/ 1585114 h 3914458"/>
                <a:gd name="connsiteX96" fmla="*/ 3196260 w 5712852"/>
                <a:gd name="connsiteY96" fmla="*/ 2006249 h 3914458"/>
                <a:gd name="connsiteX97" fmla="*/ 3323276 w 5712852"/>
                <a:gd name="connsiteY97" fmla="*/ 1740837 h 3914458"/>
                <a:gd name="connsiteX98" fmla="*/ 3475135 w 5712852"/>
                <a:gd name="connsiteY98" fmla="*/ 1954653 h 3914458"/>
                <a:gd name="connsiteX99" fmla="*/ 4009339 w 5712852"/>
                <a:gd name="connsiteY99" fmla="*/ 1650537 h 3914458"/>
                <a:gd name="connsiteX100" fmla="*/ 4199709 w 5712852"/>
                <a:gd name="connsiteY100" fmla="*/ 1913604 h 3914458"/>
                <a:gd name="connsiteX101" fmla="*/ 4529157 w 5712852"/>
                <a:gd name="connsiteY101" fmla="*/ 1580232 h 3914458"/>
                <a:gd name="connsiteX102" fmla="*/ 4543618 w 5712852"/>
                <a:gd name="connsiteY102" fmla="*/ 1589982 h 3914458"/>
                <a:gd name="connsiteX103" fmla="*/ 4588509 w 5712852"/>
                <a:gd name="connsiteY103" fmla="*/ 1599045 h 3914458"/>
                <a:gd name="connsiteX104" fmla="*/ 4703839 w 5712852"/>
                <a:gd name="connsiteY104" fmla="*/ 1483715 h 3914458"/>
                <a:gd name="connsiteX105" fmla="*/ 4588509 w 5712852"/>
                <a:gd name="connsiteY105" fmla="*/ 1368385 h 3914458"/>
                <a:gd name="connsiteX106" fmla="*/ 4473179 w 5712852"/>
                <a:gd name="connsiteY106" fmla="*/ 1483715 h 3914458"/>
                <a:gd name="connsiteX107" fmla="*/ 4480139 w 5712852"/>
                <a:gd name="connsiteY107" fmla="*/ 1518186 h 3914458"/>
                <a:gd name="connsiteX108" fmla="*/ 4217485 w 5712852"/>
                <a:gd name="connsiteY108" fmla="*/ 1798164 h 3914458"/>
                <a:gd name="connsiteX109" fmla="*/ 4037504 w 5712852"/>
                <a:gd name="connsiteY109" fmla="*/ 1560366 h 3914458"/>
                <a:gd name="connsiteX110" fmla="*/ 3498455 w 5712852"/>
                <a:gd name="connsiteY110" fmla="*/ 1865818 h 3914458"/>
                <a:gd name="connsiteX111" fmla="*/ 3357787 w 5712852"/>
                <a:gd name="connsiteY111" fmla="*/ 1668722 h 3914458"/>
                <a:gd name="connsiteX112" fmla="*/ 3620404 w 5712852"/>
                <a:gd name="connsiteY112" fmla="*/ 1119958 h 3914458"/>
                <a:gd name="connsiteX113" fmla="*/ 4047072 w 5712852"/>
                <a:gd name="connsiteY113" fmla="*/ 1271366 h 3914458"/>
                <a:gd name="connsiteX114" fmla="*/ 4431112 w 5712852"/>
                <a:gd name="connsiteY114" fmla="*/ 772487 h 3914458"/>
                <a:gd name="connsiteX115" fmla="*/ 4473179 w 5712852"/>
                <a:gd name="connsiteY115" fmla="*/ 780980 h 3914458"/>
                <a:gd name="connsiteX116" fmla="*/ 4588509 w 5712852"/>
                <a:gd name="connsiteY116" fmla="*/ 665650 h 3914458"/>
                <a:gd name="connsiteX117" fmla="*/ 4473179 w 5712852"/>
                <a:gd name="connsiteY117" fmla="*/ 550320 h 3914458"/>
                <a:gd name="connsiteX118" fmla="*/ 924425 w 5712852"/>
                <a:gd name="connsiteY118" fmla="*/ 479411 h 3914458"/>
                <a:gd name="connsiteX119" fmla="*/ 1875513 w 5712852"/>
                <a:gd name="connsiteY119" fmla="*/ 479411 h 3914458"/>
                <a:gd name="connsiteX120" fmla="*/ 1990795 w 5712852"/>
                <a:gd name="connsiteY120" fmla="*/ 594694 h 3914458"/>
                <a:gd name="connsiteX121" fmla="*/ 1990795 w 5712852"/>
                <a:gd name="connsiteY121" fmla="*/ 1545784 h 3914458"/>
                <a:gd name="connsiteX122" fmla="*/ 1875513 w 5712852"/>
                <a:gd name="connsiteY122" fmla="*/ 1661067 h 3914458"/>
                <a:gd name="connsiteX123" fmla="*/ 1846691 w 5712852"/>
                <a:gd name="connsiteY123" fmla="*/ 1661067 h 3914458"/>
                <a:gd name="connsiteX124" fmla="*/ 1839487 w 5712852"/>
                <a:gd name="connsiteY124" fmla="*/ 1531373 h 3914458"/>
                <a:gd name="connsiteX125" fmla="*/ 1817871 w 5712852"/>
                <a:gd name="connsiteY125" fmla="*/ 1315217 h 3914458"/>
                <a:gd name="connsiteX126" fmla="*/ 1817871 w 5712852"/>
                <a:gd name="connsiteY126" fmla="*/ 1308011 h 3914458"/>
                <a:gd name="connsiteX127" fmla="*/ 1817871 w 5712852"/>
                <a:gd name="connsiteY127" fmla="*/ 1300806 h 3914458"/>
                <a:gd name="connsiteX128" fmla="*/ 1810665 w 5712852"/>
                <a:gd name="connsiteY128" fmla="*/ 1293601 h 3914458"/>
                <a:gd name="connsiteX129" fmla="*/ 1753025 w 5712852"/>
                <a:gd name="connsiteY129" fmla="*/ 1207138 h 3914458"/>
                <a:gd name="connsiteX130" fmla="*/ 1666561 w 5712852"/>
                <a:gd name="connsiteY130" fmla="*/ 1171112 h 3914458"/>
                <a:gd name="connsiteX131" fmla="*/ 1529663 w 5712852"/>
                <a:gd name="connsiteY131" fmla="*/ 1127881 h 3914458"/>
                <a:gd name="connsiteX132" fmla="*/ 1551279 w 5712852"/>
                <a:gd name="connsiteY132" fmla="*/ 1077444 h 3914458"/>
                <a:gd name="connsiteX133" fmla="*/ 1608919 w 5712852"/>
                <a:gd name="connsiteY133" fmla="*/ 904519 h 3914458"/>
                <a:gd name="connsiteX134" fmla="*/ 1608919 w 5712852"/>
                <a:gd name="connsiteY134" fmla="*/ 897314 h 3914458"/>
                <a:gd name="connsiteX135" fmla="*/ 1608919 w 5712852"/>
                <a:gd name="connsiteY135" fmla="*/ 890109 h 3914458"/>
                <a:gd name="connsiteX136" fmla="*/ 1558483 w 5712852"/>
                <a:gd name="connsiteY136" fmla="*/ 702773 h 3914458"/>
                <a:gd name="connsiteX137" fmla="*/ 1349533 w 5712852"/>
                <a:gd name="connsiteY137" fmla="*/ 623515 h 3914458"/>
                <a:gd name="connsiteX138" fmla="*/ 1147787 w 5712852"/>
                <a:gd name="connsiteY138" fmla="*/ 796441 h 3914458"/>
                <a:gd name="connsiteX139" fmla="*/ 1162197 w 5712852"/>
                <a:gd name="connsiteY139" fmla="*/ 1041418 h 3914458"/>
                <a:gd name="connsiteX140" fmla="*/ 1198223 w 5712852"/>
                <a:gd name="connsiteY140" fmla="*/ 1106265 h 3914458"/>
                <a:gd name="connsiteX141" fmla="*/ 1205429 w 5712852"/>
                <a:gd name="connsiteY141" fmla="*/ 1120676 h 3914458"/>
                <a:gd name="connsiteX142" fmla="*/ 1162197 w 5712852"/>
                <a:gd name="connsiteY142" fmla="*/ 1135086 h 3914458"/>
                <a:gd name="connsiteX143" fmla="*/ 996477 w 5712852"/>
                <a:gd name="connsiteY143" fmla="*/ 1228754 h 3914458"/>
                <a:gd name="connsiteX144" fmla="*/ 953247 w 5712852"/>
                <a:gd name="connsiteY144" fmla="*/ 1372858 h 3914458"/>
                <a:gd name="connsiteX145" fmla="*/ 953247 w 5712852"/>
                <a:gd name="connsiteY145" fmla="*/ 1416090 h 3914458"/>
                <a:gd name="connsiteX146" fmla="*/ 953247 w 5712852"/>
                <a:gd name="connsiteY146" fmla="*/ 1661067 h 3914458"/>
                <a:gd name="connsiteX147" fmla="*/ 924425 w 5712852"/>
                <a:gd name="connsiteY147" fmla="*/ 1661067 h 3914458"/>
                <a:gd name="connsiteX148" fmla="*/ 809143 w 5712852"/>
                <a:gd name="connsiteY148" fmla="*/ 1545784 h 3914458"/>
                <a:gd name="connsiteX149" fmla="*/ 809143 w 5712852"/>
                <a:gd name="connsiteY149" fmla="*/ 594694 h 3914458"/>
                <a:gd name="connsiteX150" fmla="*/ 924425 w 5712852"/>
                <a:gd name="connsiteY150" fmla="*/ 479411 h 3914458"/>
                <a:gd name="connsiteX151" fmla="*/ 2313880 w 5712852"/>
                <a:gd name="connsiteY151" fmla="*/ 395700 h 3914458"/>
                <a:gd name="connsiteX152" fmla="*/ 4804846 w 5712852"/>
                <a:gd name="connsiteY152" fmla="*/ 395700 h 3914458"/>
                <a:gd name="connsiteX153" fmla="*/ 4904687 w 5712852"/>
                <a:gd name="connsiteY153" fmla="*/ 495541 h 3914458"/>
                <a:gd name="connsiteX154" fmla="*/ 4904687 w 5712852"/>
                <a:gd name="connsiteY154" fmla="*/ 2366397 h 3914458"/>
                <a:gd name="connsiteX155" fmla="*/ 4804846 w 5712852"/>
                <a:gd name="connsiteY155" fmla="*/ 2466238 h 3914458"/>
                <a:gd name="connsiteX156" fmla="*/ 2313880 w 5712852"/>
                <a:gd name="connsiteY156" fmla="*/ 2466238 h 3914458"/>
                <a:gd name="connsiteX157" fmla="*/ 2214039 w 5712852"/>
                <a:gd name="connsiteY157" fmla="*/ 2366397 h 3914458"/>
                <a:gd name="connsiteX158" fmla="*/ 2214039 w 5712852"/>
                <a:gd name="connsiteY158" fmla="*/ 495541 h 3914458"/>
                <a:gd name="connsiteX159" fmla="*/ 2313880 w 5712852"/>
                <a:gd name="connsiteY159" fmla="*/ 395700 h 3914458"/>
                <a:gd name="connsiteX160" fmla="*/ 575889 w 5712852"/>
                <a:gd name="connsiteY160" fmla="*/ 225891 h 3914458"/>
                <a:gd name="connsiteX161" fmla="*/ 575889 w 5712852"/>
                <a:gd name="connsiteY161" fmla="*/ 3334021 h 3914458"/>
                <a:gd name="connsiteX162" fmla="*/ 5090355 w 5712852"/>
                <a:gd name="connsiteY162" fmla="*/ 3334021 h 3914458"/>
                <a:gd name="connsiteX163" fmla="*/ 5090355 w 5712852"/>
                <a:gd name="connsiteY163" fmla="*/ 225891 h 3914458"/>
                <a:gd name="connsiteX164" fmla="*/ 521327 w 5712852"/>
                <a:gd name="connsiteY164" fmla="*/ 0 h 3914458"/>
                <a:gd name="connsiteX165" fmla="*/ 5144918 w 5712852"/>
                <a:gd name="connsiteY165" fmla="*/ 0 h 3914458"/>
                <a:gd name="connsiteX166" fmla="*/ 5300522 w 5712852"/>
                <a:gd name="connsiteY166" fmla="*/ 155604 h 3914458"/>
                <a:gd name="connsiteX167" fmla="*/ 5300522 w 5712852"/>
                <a:gd name="connsiteY167" fmla="*/ 3404308 h 3914458"/>
                <a:gd name="connsiteX168" fmla="*/ 5144918 w 5712852"/>
                <a:gd name="connsiteY168" fmla="*/ 3559912 h 3914458"/>
                <a:gd name="connsiteX169" fmla="*/ 521327 w 5712852"/>
                <a:gd name="connsiteY169" fmla="*/ 3559912 h 3914458"/>
                <a:gd name="connsiteX170" fmla="*/ 365723 w 5712852"/>
                <a:gd name="connsiteY170" fmla="*/ 3404308 h 3914458"/>
                <a:gd name="connsiteX171" fmla="*/ 365723 w 5712852"/>
                <a:gd name="connsiteY171" fmla="*/ 155604 h 3914458"/>
                <a:gd name="connsiteX172" fmla="*/ 521327 w 5712852"/>
                <a:gd name="connsiteY172" fmla="*/ 0 h 3914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5712852" h="3914458">
                  <a:moveTo>
                    <a:pt x="108198" y="3682402"/>
                  </a:moveTo>
                  <a:cubicBezTo>
                    <a:pt x="108198" y="3682402"/>
                    <a:pt x="108198" y="3682402"/>
                    <a:pt x="5604654" y="3682402"/>
                  </a:cubicBezTo>
                  <a:cubicBezTo>
                    <a:pt x="5662360" y="3682402"/>
                    <a:pt x="5712852" y="3733164"/>
                    <a:pt x="5712852" y="3798430"/>
                  </a:cubicBezTo>
                  <a:cubicBezTo>
                    <a:pt x="5712852" y="3863696"/>
                    <a:pt x="5662360" y="3914458"/>
                    <a:pt x="5604654" y="3914458"/>
                  </a:cubicBezTo>
                  <a:cubicBezTo>
                    <a:pt x="5604654" y="3914458"/>
                    <a:pt x="5604654" y="3914458"/>
                    <a:pt x="108198" y="3914458"/>
                  </a:cubicBezTo>
                  <a:cubicBezTo>
                    <a:pt x="50493" y="3914458"/>
                    <a:pt x="0" y="3863696"/>
                    <a:pt x="0" y="3798430"/>
                  </a:cubicBezTo>
                  <a:cubicBezTo>
                    <a:pt x="0" y="3733164"/>
                    <a:pt x="50493" y="3682402"/>
                    <a:pt x="108198" y="3682402"/>
                  </a:cubicBezTo>
                  <a:close/>
                  <a:moveTo>
                    <a:pt x="845170" y="2908607"/>
                  </a:moveTo>
                  <a:cubicBezTo>
                    <a:pt x="845170" y="2908607"/>
                    <a:pt x="845170" y="2908607"/>
                    <a:pt x="1954772" y="2908607"/>
                  </a:cubicBezTo>
                  <a:cubicBezTo>
                    <a:pt x="1976386" y="2908607"/>
                    <a:pt x="1990796" y="2922856"/>
                    <a:pt x="1990796" y="2944230"/>
                  </a:cubicBezTo>
                  <a:cubicBezTo>
                    <a:pt x="1990796" y="2944230"/>
                    <a:pt x="1990796" y="2944230"/>
                    <a:pt x="1990796" y="2958479"/>
                  </a:cubicBezTo>
                  <a:cubicBezTo>
                    <a:pt x="1990796" y="2979852"/>
                    <a:pt x="1976386" y="2994101"/>
                    <a:pt x="1954772" y="2994101"/>
                  </a:cubicBezTo>
                  <a:cubicBezTo>
                    <a:pt x="1954772" y="2994101"/>
                    <a:pt x="1954772" y="2994101"/>
                    <a:pt x="845170" y="2994101"/>
                  </a:cubicBezTo>
                  <a:cubicBezTo>
                    <a:pt x="823554" y="2994101"/>
                    <a:pt x="809144" y="2979852"/>
                    <a:pt x="809144" y="2958479"/>
                  </a:cubicBezTo>
                  <a:cubicBezTo>
                    <a:pt x="809144" y="2958479"/>
                    <a:pt x="809144" y="2958479"/>
                    <a:pt x="809144" y="2944230"/>
                  </a:cubicBezTo>
                  <a:cubicBezTo>
                    <a:pt x="809144" y="2922856"/>
                    <a:pt x="823554" y="2908607"/>
                    <a:pt x="845170" y="2908607"/>
                  </a:cubicBezTo>
                  <a:close/>
                  <a:moveTo>
                    <a:pt x="845170" y="2618536"/>
                  </a:moveTo>
                  <a:cubicBezTo>
                    <a:pt x="845170" y="2618536"/>
                    <a:pt x="845170" y="2618536"/>
                    <a:pt x="1954772" y="2618536"/>
                  </a:cubicBezTo>
                  <a:cubicBezTo>
                    <a:pt x="1976386" y="2618536"/>
                    <a:pt x="1990796" y="2633294"/>
                    <a:pt x="1990796" y="2655431"/>
                  </a:cubicBezTo>
                  <a:cubicBezTo>
                    <a:pt x="1990796" y="2655431"/>
                    <a:pt x="1990796" y="2655431"/>
                    <a:pt x="1990796" y="2670189"/>
                  </a:cubicBezTo>
                  <a:cubicBezTo>
                    <a:pt x="1990796" y="2692326"/>
                    <a:pt x="1976386" y="2707084"/>
                    <a:pt x="1954772" y="2707084"/>
                  </a:cubicBezTo>
                  <a:cubicBezTo>
                    <a:pt x="1954772" y="2707084"/>
                    <a:pt x="1954772" y="2707084"/>
                    <a:pt x="845170" y="2707084"/>
                  </a:cubicBezTo>
                  <a:cubicBezTo>
                    <a:pt x="823554" y="2707084"/>
                    <a:pt x="809144" y="2692326"/>
                    <a:pt x="809144" y="2670189"/>
                  </a:cubicBezTo>
                  <a:cubicBezTo>
                    <a:pt x="809144" y="2670189"/>
                    <a:pt x="809144" y="2670189"/>
                    <a:pt x="809144" y="2655431"/>
                  </a:cubicBezTo>
                  <a:cubicBezTo>
                    <a:pt x="809144" y="2633294"/>
                    <a:pt x="823554" y="2618536"/>
                    <a:pt x="845170" y="2618536"/>
                  </a:cubicBezTo>
                  <a:close/>
                  <a:moveTo>
                    <a:pt x="2446370" y="2560522"/>
                  </a:moveTo>
                  <a:cubicBezTo>
                    <a:pt x="4659920" y="2560522"/>
                    <a:pt x="4659920" y="2560522"/>
                    <a:pt x="4659920" y="2560522"/>
                  </a:cubicBezTo>
                  <a:cubicBezTo>
                    <a:pt x="4782496" y="2560522"/>
                    <a:pt x="4876228" y="2654464"/>
                    <a:pt x="4876228" y="2762859"/>
                  </a:cubicBezTo>
                  <a:lnTo>
                    <a:pt x="4876228" y="2791764"/>
                  </a:lnTo>
                  <a:cubicBezTo>
                    <a:pt x="4876228" y="2900159"/>
                    <a:pt x="4782496" y="2994101"/>
                    <a:pt x="4659920" y="2994101"/>
                  </a:cubicBezTo>
                  <a:cubicBezTo>
                    <a:pt x="2446370" y="2994101"/>
                    <a:pt x="2446370" y="2994101"/>
                    <a:pt x="2446370" y="2994101"/>
                  </a:cubicBezTo>
                  <a:cubicBezTo>
                    <a:pt x="2323796" y="2994101"/>
                    <a:pt x="2222852" y="2900159"/>
                    <a:pt x="2222852" y="2791764"/>
                  </a:cubicBezTo>
                  <a:cubicBezTo>
                    <a:pt x="2222852" y="2762859"/>
                    <a:pt x="2222852" y="2762859"/>
                    <a:pt x="2222852" y="2762859"/>
                  </a:cubicBezTo>
                  <a:cubicBezTo>
                    <a:pt x="2222852" y="2654464"/>
                    <a:pt x="2323796" y="2560522"/>
                    <a:pt x="2446370" y="2560522"/>
                  </a:cubicBezTo>
                  <a:close/>
                  <a:moveTo>
                    <a:pt x="845170" y="2331519"/>
                  </a:moveTo>
                  <a:cubicBezTo>
                    <a:pt x="845170" y="2331519"/>
                    <a:pt x="845170" y="2331519"/>
                    <a:pt x="1954772" y="2331519"/>
                  </a:cubicBezTo>
                  <a:cubicBezTo>
                    <a:pt x="1976386" y="2331519"/>
                    <a:pt x="1990796" y="2345768"/>
                    <a:pt x="1990796" y="2367141"/>
                  </a:cubicBezTo>
                  <a:cubicBezTo>
                    <a:pt x="1990796" y="2367141"/>
                    <a:pt x="1990796" y="2367141"/>
                    <a:pt x="1990796" y="2381390"/>
                  </a:cubicBezTo>
                  <a:cubicBezTo>
                    <a:pt x="1990796" y="2402764"/>
                    <a:pt x="1976386" y="2417013"/>
                    <a:pt x="1954772" y="2417013"/>
                  </a:cubicBezTo>
                  <a:cubicBezTo>
                    <a:pt x="1954772" y="2417013"/>
                    <a:pt x="1954772" y="2417013"/>
                    <a:pt x="845170" y="2417013"/>
                  </a:cubicBezTo>
                  <a:cubicBezTo>
                    <a:pt x="823554" y="2417013"/>
                    <a:pt x="809144" y="2402764"/>
                    <a:pt x="809144" y="2381390"/>
                  </a:cubicBezTo>
                  <a:cubicBezTo>
                    <a:pt x="809144" y="2381390"/>
                    <a:pt x="809144" y="2381390"/>
                    <a:pt x="809144" y="2367141"/>
                  </a:cubicBezTo>
                  <a:cubicBezTo>
                    <a:pt x="809144" y="2345768"/>
                    <a:pt x="823554" y="2331519"/>
                    <a:pt x="845170" y="2331519"/>
                  </a:cubicBezTo>
                  <a:close/>
                  <a:moveTo>
                    <a:pt x="845170" y="2041449"/>
                  </a:moveTo>
                  <a:cubicBezTo>
                    <a:pt x="845170" y="2041449"/>
                    <a:pt x="845170" y="2041449"/>
                    <a:pt x="1954772" y="2041449"/>
                  </a:cubicBezTo>
                  <a:cubicBezTo>
                    <a:pt x="1976386" y="2041449"/>
                    <a:pt x="1990796" y="2056207"/>
                    <a:pt x="1990796" y="2078344"/>
                  </a:cubicBezTo>
                  <a:cubicBezTo>
                    <a:pt x="1990796" y="2078344"/>
                    <a:pt x="1990796" y="2078344"/>
                    <a:pt x="1990796" y="2093102"/>
                  </a:cubicBezTo>
                  <a:cubicBezTo>
                    <a:pt x="1990796" y="2115239"/>
                    <a:pt x="1976386" y="2129997"/>
                    <a:pt x="1954772" y="2129997"/>
                  </a:cubicBezTo>
                  <a:cubicBezTo>
                    <a:pt x="1954772" y="2129997"/>
                    <a:pt x="1954772" y="2129997"/>
                    <a:pt x="845170" y="2129997"/>
                  </a:cubicBezTo>
                  <a:cubicBezTo>
                    <a:pt x="823554" y="2129997"/>
                    <a:pt x="809144" y="2115239"/>
                    <a:pt x="809144" y="2093102"/>
                  </a:cubicBezTo>
                  <a:cubicBezTo>
                    <a:pt x="809144" y="2093102"/>
                    <a:pt x="809144" y="2093102"/>
                    <a:pt x="809144" y="2078344"/>
                  </a:cubicBezTo>
                  <a:cubicBezTo>
                    <a:pt x="809144" y="2056207"/>
                    <a:pt x="823554" y="2041449"/>
                    <a:pt x="845170" y="2041449"/>
                  </a:cubicBezTo>
                  <a:close/>
                  <a:moveTo>
                    <a:pt x="3106861" y="1436128"/>
                  </a:moveTo>
                  <a:lnTo>
                    <a:pt x="3279630" y="1679384"/>
                  </a:lnTo>
                  <a:lnTo>
                    <a:pt x="3195994" y="1860133"/>
                  </a:lnTo>
                  <a:lnTo>
                    <a:pt x="3041379" y="1526256"/>
                  </a:lnTo>
                  <a:close/>
                  <a:moveTo>
                    <a:pt x="2784464" y="1128801"/>
                  </a:moveTo>
                  <a:lnTo>
                    <a:pt x="2966034" y="1515688"/>
                  </a:lnTo>
                  <a:lnTo>
                    <a:pt x="2546062" y="2098457"/>
                  </a:lnTo>
                  <a:lnTo>
                    <a:pt x="2538450" y="2093324"/>
                  </a:lnTo>
                  <a:lnTo>
                    <a:pt x="2655989" y="1632500"/>
                  </a:lnTo>
                  <a:cubicBezTo>
                    <a:pt x="2698814" y="1465989"/>
                    <a:pt x="2741639" y="1299479"/>
                    <a:pt x="2784464" y="1128801"/>
                  </a:cubicBezTo>
                  <a:close/>
                  <a:moveTo>
                    <a:pt x="1348411" y="680933"/>
                  </a:moveTo>
                  <a:cubicBezTo>
                    <a:pt x="1420683" y="680933"/>
                    <a:pt x="1492957" y="709761"/>
                    <a:pt x="1507411" y="738588"/>
                  </a:cubicBezTo>
                  <a:cubicBezTo>
                    <a:pt x="1543547" y="789036"/>
                    <a:pt x="1550775" y="889932"/>
                    <a:pt x="1550775" y="889932"/>
                  </a:cubicBezTo>
                  <a:cubicBezTo>
                    <a:pt x="1550775" y="889932"/>
                    <a:pt x="1536319" y="1005242"/>
                    <a:pt x="1507411" y="1041276"/>
                  </a:cubicBezTo>
                  <a:cubicBezTo>
                    <a:pt x="1478501" y="1077311"/>
                    <a:pt x="1464047" y="1142172"/>
                    <a:pt x="1471275" y="1156586"/>
                  </a:cubicBezTo>
                  <a:cubicBezTo>
                    <a:pt x="1500183" y="1185413"/>
                    <a:pt x="1702547" y="1235861"/>
                    <a:pt x="1724227" y="1257482"/>
                  </a:cubicBezTo>
                  <a:cubicBezTo>
                    <a:pt x="1760365" y="1271896"/>
                    <a:pt x="1753137" y="1286309"/>
                    <a:pt x="1760365" y="1322344"/>
                  </a:cubicBezTo>
                  <a:cubicBezTo>
                    <a:pt x="1760365" y="1322344"/>
                    <a:pt x="1774819" y="1488102"/>
                    <a:pt x="1782045" y="1538550"/>
                  </a:cubicBezTo>
                  <a:cubicBezTo>
                    <a:pt x="1782045" y="1567377"/>
                    <a:pt x="1782045" y="1610618"/>
                    <a:pt x="1789273" y="1661066"/>
                  </a:cubicBezTo>
                  <a:cubicBezTo>
                    <a:pt x="1789273" y="1661066"/>
                    <a:pt x="1789273" y="1661066"/>
                    <a:pt x="1008731" y="1661066"/>
                  </a:cubicBezTo>
                  <a:cubicBezTo>
                    <a:pt x="1001503" y="1567377"/>
                    <a:pt x="1008731" y="1452067"/>
                    <a:pt x="1008731" y="1372792"/>
                  </a:cubicBezTo>
                  <a:cubicBezTo>
                    <a:pt x="1008731" y="1293516"/>
                    <a:pt x="1030413" y="1271896"/>
                    <a:pt x="1044867" y="1264689"/>
                  </a:cubicBezTo>
                  <a:cubicBezTo>
                    <a:pt x="1066549" y="1228655"/>
                    <a:pt x="1232775" y="1178207"/>
                    <a:pt x="1268911" y="1156586"/>
                  </a:cubicBezTo>
                  <a:cubicBezTo>
                    <a:pt x="1268911" y="1091724"/>
                    <a:pt x="1232775" y="1077311"/>
                    <a:pt x="1218321" y="1026863"/>
                  </a:cubicBezTo>
                  <a:cubicBezTo>
                    <a:pt x="1196639" y="969208"/>
                    <a:pt x="1196639" y="839484"/>
                    <a:pt x="1203867" y="803450"/>
                  </a:cubicBezTo>
                  <a:cubicBezTo>
                    <a:pt x="1218321" y="709761"/>
                    <a:pt x="1283367" y="680933"/>
                    <a:pt x="1348411" y="680933"/>
                  </a:cubicBezTo>
                  <a:close/>
                  <a:moveTo>
                    <a:pt x="4473179" y="550320"/>
                  </a:moveTo>
                  <a:cubicBezTo>
                    <a:pt x="4409484" y="550320"/>
                    <a:pt x="4357849" y="601955"/>
                    <a:pt x="4357849" y="665650"/>
                  </a:cubicBezTo>
                  <a:cubicBezTo>
                    <a:pt x="4357849" y="681574"/>
                    <a:pt x="4361076" y="696744"/>
                    <a:pt x="4366912" y="710542"/>
                  </a:cubicBezTo>
                  <a:lnTo>
                    <a:pt x="4381211" y="731748"/>
                  </a:lnTo>
                  <a:lnTo>
                    <a:pt x="4020705" y="1187369"/>
                  </a:lnTo>
                  <a:lnTo>
                    <a:pt x="3581985" y="1025953"/>
                  </a:lnTo>
                  <a:lnTo>
                    <a:pt x="3313364" y="1606479"/>
                  </a:lnTo>
                  <a:lnTo>
                    <a:pt x="3107984" y="1318713"/>
                  </a:lnTo>
                  <a:lnTo>
                    <a:pt x="3008924" y="1456172"/>
                  </a:lnTo>
                  <a:lnTo>
                    <a:pt x="2764891" y="929204"/>
                  </a:lnTo>
                  <a:lnTo>
                    <a:pt x="2474691" y="2083778"/>
                  </a:lnTo>
                  <a:lnTo>
                    <a:pt x="2443768" y="2090021"/>
                  </a:lnTo>
                  <a:cubicBezTo>
                    <a:pt x="2402374" y="2107530"/>
                    <a:pt x="2373329" y="2148517"/>
                    <a:pt x="2373329" y="2196288"/>
                  </a:cubicBezTo>
                  <a:cubicBezTo>
                    <a:pt x="2373329" y="2259983"/>
                    <a:pt x="2424964" y="2311618"/>
                    <a:pt x="2488659" y="2311618"/>
                  </a:cubicBezTo>
                  <a:cubicBezTo>
                    <a:pt x="2552354" y="2311618"/>
                    <a:pt x="2603989" y="2259983"/>
                    <a:pt x="2603989" y="2196288"/>
                  </a:cubicBezTo>
                  <a:cubicBezTo>
                    <a:pt x="2603989" y="2180365"/>
                    <a:pt x="2600762" y="2165195"/>
                    <a:pt x="2594926" y="2151397"/>
                  </a:cubicBezTo>
                  <a:lnTo>
                    <a:pt x="2591202" y="2145873"/>
                  </a:lnTo>
                  <a:lnTo>
                    <a:pt x="2998617" y="1585114"/>
                  </a:lnTo>
                  <a:lnTo>
                    <a:pt x="3196260" y="2006249"/>
                  </a:lnTo>
                  <a:lnTo>
                    <a:pt x="3323276" y="1740837"/>
                  </a:lnTo>
                  <a:lnTo>
                    <a:pt x="3475135" y="1954653"/>
                  </a:lnTo>
                  <a:lnTo>
                    <a:pt x="4009339" y="1650537"/>
                  </a:lnTo>
                  <a:lnTo>
                    <a:pt x="4199709" y="1913604"/>
                  </a:lnTo>
                  <a:lnTo>
                    <a:pt x="4529157" y="1580232"/>
                  </a:lnTo>
                  <a:lnTo>
                    <a:pt x="4543618" y="1589982"/>
                  </a:lnTo>
                  <a:cubicBezTo>
                    <a:pt x="4557416" y="1595818"/>
                    <a:pt x="4572586" y="1599045"/>
                    <a:pt x="4588509" y="1599045"/>
                  </a:cubicBezTo>
                  <a:cubicBezTo>
                    <a:pt x="4652204" y="1599045"/>
                    <a:pt x="4703839" y="1547410"/>
                    <a:pt x="4703839" y="1483715"/>
                  </a:cubicBezTo>
                  <a:cubicBezTo>
                    <a:pt x="4703839" y="1420020"/>
                    <a:pt x="4652204" y="1368385"/>
                    <a:pt x="4588509" y="1368385"/>
                  </a:cubicBezTo>
                  <a:cubicBezTo>
                    <a:pt x="4524814" y="1368385"/>
                    <a:pt x="4473179" y="1420020"/>
                    <a:pt x="4473179" y="1483715"/>
                  </a:cubicBezTo>
                  <a:lnTo>
                    <a:pt x="4480139" y="1518186"/>
                  </a:lnTo>
                  <a:lnTo>
                    <a:pt x="4217485" y="1798164"/>
                  </a:lnTo>
                  <a:lnTo>
                    <a:pt x="4037504" y="1560366"/>
                  </a:lnTo>
                  <a:lnTo>
                    <a:pt x="3498455" y="1865818"/>
                  </a:lnTo>
                  <a:lnTo>
                    <a:pt x="3357787" y="1668722"/>
                  </a:lnTo>
                  <a:lnTo>
                    <a:pt x="3620404" y="1119958"/>
                  </a:lnTo>
                  <a:lnTo>
                    <a:pt x="4047072" y="1271366"/>
                  </a:lnTo>
                  <a:lnTo>
                    <a:pt x="4431112" y="772487"/>
                  </a:lnTo>
                  <a:lnTo>
                    <a:pt x="4473179" y="780980"/>
                  </a:lnTo>
                  <a:cubicBezTo>
                    <a:pt x="4536874" y="780980"/>
                    <a:pt x="4588509" y="729345"/>
                    <a:pt x="4588509" y="665650"/>
                  </a:cubicBezTo>
                  <a:cubicBezTo>
                    <a:pt x="4588509" y="601955"/>
                    <a:pt x="4536874" y="550320"/>
                    <a:pt x="4473179" y="550320"/>
                  </a:cubicBezTo>
                  <a:close/>
                  <a:moveTo>
                    <a:pt x="924425" y="479411"/>
                  </a:moveTo>
                  <a:cubicBezTo>
                    <a:pt x="924425" y="479411"/>
                    <a:pt x="924425" y="479411"/>
                    <a:pt x="1875513" y="479411"/>
                  </a:cubicBezTo>
                  <a:cubicBezTo>
                    <a:pt x="1940359" y="479411"/>
                    <a:pt x="1990795" y="529847"/>
                    <a:pt x="1990795" y="594694"/>
                  </a:cubicBezTo>
                  <a:cubicBezTo>
                    <a:pt x="1990795" y="594694"/>
                    <a:pt x="1990795" y="594694"/>
                    <a:pt x="1990795" y="1545784"/>
                  </a:cubicBezTo>
                  <a:cubicBezTo>
                    <a:pt x="1990795" y="1610631"/>
                    <a:pt x="1940359" y="1661067"/>
                    <a:pt x="1875513" y="1661067"/>
                  </a:cubicBezTo>
                  <a:cubicBezTo>
                    <a:pt x="1875513" y="1661067"/>
                    <a:pt x="1875513" y="1661067"/>
                    <a:pt x="1846691" y="1661067"/>
                  </a:cubicBezTo>
                  <a:cubicBezTo>
                    <a:pt x="1839487" y="1610631"/>
                    <a:pt x="1839487" y="1560194"/>
                    <a:pt x="1839487" y="1531373"/>
                  </a:cubicBezTo>
                  <a:cubicBezTo>
                    <a:pt x="1832281" y="1480937"/>
                    <a:pt x="1817871" y="1315217"/>
                    <a:pt x="1817871" y="1315217"/>
                  </a:cubicBezTo>
                  <a:cubicBezTo>
                    <a:pt x="1817871" y="1315217"/>
                    <a:pt x="1817871" y="1315217"/>
                    <a:pt x="1817871" y="1308011"/>
                  </a:cubicBezTo>
                  <a:cubicBezTo>
                    <a:pt x="1817871" y="1308011"/>
                    <a:pt x="1817871" y="1308011"/>
                    <a:pt x="1817871" y="1300806"/>
                  </a:cubicBezTo>
                  <a:cubicBezTo>
                    <a:pt x="1810665" y="1300806"/>
                    <a:pt x="1810665" y="1293601"/>
                    <a:pt x="1810665" y="1293601"/>
                  </a:cubicBezTo>
                  <a:cubicBezTo>
                    <a:pt x="1810665" y="1264780"/>
                    <a:pt x="1803461" y="1228754"/>
                    <a:pt x="1753025" y="1207138"/>
                  </a:cubicBezTo>
                  <a:cubicBezTo>
                    <a:pt x="1738613" y="1192728"/>
                    <a:pt x="1716999" y="1185523"/>
                    <a:pt x="1666561" y="1171112"/>
                  </a:cubicBezTo>
                  <a:cubicBezTo>
                    <a:pt x="1630535" y="1163907"/>
                    <a:pt x="1565689" y="1142291"/>
                    <a:pt x="1529663" y="1127881"/>
                  </a:cubicBezTo>
                  <a:cubicBezTo>
                    <a:pt x="1536867" y="1113471"/>
                    <a:pt x="1544073" y="1091855"/>
                    <a:pt x="1551279" y="1077444"/>
                  </a:cubicBezTo>
                  <a:cubicBezTo>
                    <a:pt x="1587305" y="1034213"/>
                    <a:pt x="1601715" y="933340"/>
                    <a:pt x="1608919" y="904519"/>
                  </a:cubicBezTo>
                  <a:cubicBezTo>
                    <a:pt x="1608919" y="904519"/>
                    <a:pt x="1608919" y="904519"/>
                    <a:pt x="1608919" y="897314"/>
                  </a:cubicBezTo>
                  <a:cubicBezTo>
                    <a:pt x="1608919" y="897314"/>
                    <a:pt x="1608919" y="897314"/>
                    <a:pt x="1608919" y="890109"/>
                  </a:cubicBezTo>
                  <a:cubicBezTo>
                    <a:pt x="1608919" y="875698"/>
                    <a:pt x="1601715" y="767620"/>
                    <a:pt x="1558483" y="702773"/>
                  </a:cubicBezTo>
                  <a:cubicBezTo>
                    <a:pt x="1522457" y="659541"/>
                    <a:pt x="1435995" y="623515"/>
                    <a:pt x="1349533" y="623515"/>
                  </a:cubicBezTo>
                  <a:cubicBezTo>
                    <a:pt x="1241455" y="623515"/>
                    <a:pt x="1162197" y="688363"/>
                    <a:pt x="1147787" y="796441"/>
                  </a:cubicBezTo>
                  <a:cubicBezTo>
                    <a:pt x="1140581" y="832467"/>
                    <a:pt x="1140581" y="976571"/>
                    <a:pt x="1162197" y="1041418"/>
                  </a:cubicBezTo>
                  <a:cubicBezTo>
                    <a:pt x="1176607" y="1070239"/>
                    <a:pt x="1183813" y="1091855"/>
                    <a:pt x="1198223" y="1106265"/>
                  </a:cubicBezTo>
                  <a:cubicBezTo>
                    <a:pt x="1198223" y="1113471"/>
                    <a:pt x="1205429" y="1113471"/>
                    <a:pt x="1205429" y="1120676"/>
                  </a:cubicBezTo>
                  <a:cubicBezTo>
                    <a:pt x="1191019" y="1127881"/>
                    <a:pt x="1176607" y="1135086"/>
                    <a:pt x="1162197" y="1135086"/>
                  </a:cubicBezTo>
                  <a:cubicBezTo>
                    <a:pt x="1075735" y="1171112"/>
                    <a:pt x="1025299" y="1192728"/>
                    <a:pt x="996477" y="1228754"/>
                  </a:cubicBezTo>
                  <a:cubicBezTo>
                    <a:pt x="974861" y="1257575"/>
                    <a:pt x="953247" y="1293601"/>
                    <a:pt x="953247" y="1372858"/>
                  </a:cubicBezTo>
                  <a:cubicBezTo>
                    <a:pt x="953247" y="1387269"/>
                    <a:pt x="953247" y="1401679"/>
                    <a:pt x="953247" y="1416090"/>
                  </a:cubicBezTo>
                  <a:cubicBezTo>
                    <a:pt x="953247" y="1516963"/>
                    <a:pt x="946041" y="1596220"/>
                    <a:pt x="953247" y="1661067"/>
                  </a:cubicBezTo>
                  <a:cubicBezTo>
                    <a:pt x="953247" y="1661067"/>
                    <a:pt x="953247" y="1661067"/>
                    <a:pt x="924425" y="1661067"/>
                  </a:cubicBezTo>
                  <a:cubicBezTo>
                    <a:pt x="859579" y="1661067"/>
                    <a:pt x="809143" y="1610631"/>
                    <a:pt x="809143" y="1545784"/>
                  </a:cubicBezTo>
                  <a:cubicBezTo>
                    <a:pt x="809143" y="1545784"/>
                    <a:pt x="809143" y="1545784"/>
                    <a:pt x="809143" y="594694"/>
                  </a:cubicBezTo>
                  <a:cubicBezTo>
                    <a:pt x="809143" y="529847"/>
                    <a:pt x="859579" y="479411"/>
                    <a:pt x="924425" y="479411"/>
                  </a:cubicBezTo>
                  <a:close/>
                  <a:moveTo>
                    <a:pt x="2313880" y="395700"/>
                  </a:moveTo>
                  <a:lnTo>
                    <a:pt x="4804846" y="395700"/>
                  </a:lnTo>
                  <a:cubicBezTo>
                    <a:pt x="4859987" y="395700"/>
                    <a:pt x="4904687" y="440400"/>
                    <a:pt x="4904687" y="495541"/>
                  </a:cubicBezTo>
                  <a:lnTo>
                    <a:pt x="4904687" y="2366397"/>
                  </a:lnTo>
                  <a:cubicBezTo>
                    <a:pt x="4904687" y="2421538"/>
                    <a:pt x="4859987" y="2466238"/>
                    <a:pt x="4804846" y="2466238"/>
                  </a:cubicBezTo>
                  <a:lnTo>
                    <a:pt x="2313880" y="2466238"/>
                  </a:lnTo>
                  <a:cubicBezTo>
                    <a:pt x="2258739" y="2466238"/>
                    <a:pt x="2214039" y="2421538"/>
                    <a:pt x="2214039" y="2366397"/>
                  </a:cubicBezTo>
                  <a:lnTo>
                    <a:pt x="2214039" y="495541"/>
                  </a:lnTo>
                  <a:cubicBezTo>
                    <a:pt x="2214039" y="440400"/>
                    <a:pt x="2258739" y="395700"/>
                    <a:pt x="2313880" y="395700"/>
                  </a:cubicBezTo>
                  <a:close/>
                  <a:moveTo>
                    <a:pt x="575889" y="225891"/>
                  </a:moveTo>
                  <a:lnTo>
                    <a:pt x="575889" y="3334021"/>
                  </a:lnTo>
                  <a:lnTo>
                    <a:pt x="5090355" y="3334021"/>
                  </a:lnTo>
                  <a:lnTo>
                    <a:pt x="5090355" y="225891"/>
                  </a:lnTo>
                  <a:close/>
                  <a:moveTo>
                    <a:pt x="521327" y="0"/>
                  </a:moveTo>
                  <a:lnTo>
                    <a:pt x="5144918" y="0"/>
                  </a:lnTo>
                  <a:cubicBezTo>
                    <a:pt x="5230856" y="0"/>
                    <a:pt x="5300522" y="69666"/>
                    <a:pt x="5300522" y="155604"/>
                  </a:cubicBezTo>
                  <a:lnTo>
                    <a:pt x="5300522" y="3404308"/>
                  </a:lnTo>
                  <a:cubicBezTo>
                    <a:pt x="5300522" y="3490246"/>
                    <a:pt x="5230856" y="3559912"/>
                    <a:pt x="5144918" y="3559912"/>
                  </a:cubicBezTo>
                  <a:lnTo>
                    <a:pt x="521327" y="3559912"/>
                  </a:lnTo>
                  <a:cubicBezTo>
                    <a:pt x="435389" y="3559912"/>
                    <a:pt x="365723" y="3490246"/>
                    <a:pt x="365723" y="3404308"/>
                  </a:cubicBezTo>
                  <a:lnTo>
                    <a:pt x="365723" y="155604"/>
                  </a:lnTo>
                  <a:cubicBezTo>
                    <a:pt x="365723" y="69666"/>
                    <a:pt x="435389" y="0"/>
                    <a:pt x="521327"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97" name="Rectangle 96"/>
            <p:cNvSpPr/>
            <p:nvPr/>
          </p:nvSpPr>
          <p:spPr bwMode="auto">
            <a:xfrm>
              <a:off x="8509742" y="2456056"/>
              <a:ext cx="3359222" cy="75916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Segoe UI Light"/>
                  <a:ea typeface="Segoe UI" pitchFamily="34" charset="0"/>
                  <a:cs typeface="Segoe UI" pitchFamily="34" charset="0"/>
                </a:rPr>
                <a:t>Market Leading Price &amp; Performance</a:t>
              </a:r>
            </a:p>
          </p:txBody>
        </p:sp>
        <p:sp>
          <p:nvSpPr>
            <p:cNvPr id="98" name="TextBox 97"/>
            <p:cNvSpPr txBox="1"/>
            <p:nvPr/>
          </p:nvSpPr>
          <p:spPr>
            <a:xfrm>
              <a:off x="8456548" y="4913530"/>
              <a:ext cx="3680328" cy="1031157"/>
            </a:xfrm>
            <a:prstGeom prst="rect">
              <a:avLst/>
            </a:prstGeom>
            <a:noFill/>
            <a:ln>
              <a:noFill/>
            </a:ln>
          </p:spPr>
          <p:txBody>
            <a:bodyPr wrap="square" lIns="182854" tIns="146284" rIns="182854" bIns="146284" rtlCol="0">
              <a:spAutoFit/>
            </a:bodyPr>
            <a:lstStyle>
              <a:defPPr>
                <a:defRPr lang="en-US"/>
              </a:defPPr>
              <a:lvl1pPr>
                <a:lnSpc>
                  <a:spcPct val="90000"/>
                </a:lnSpc>
                <a:spcAft>
                  <a:spcPts val="1200"/>
                </a:spcAft>
                <a:defRPr sz="1400">
                  <a:gradFill>
                    <a:gsLst>
                      <a:gs pos="2917">
                        <a:srgbClr val="000000"/>
                      </a:gs>
                      <a:gs pos="30000">
                        <a:srgbClr val="000000"/>
                      </a:gs>
                    </a:gsLst>
                    <a:lin ang="5400000" scaled="0"/>
                  </a:gradFill>
                </a:defRPr>
              </a:lvl1pPr>
            </a:lstStyle>
            <a:p>
              <a:r>
                <a:rPr lang="en-US" dirty="0"/>
                <a:t>Simple billing compute &amp; storage</a:t>
              </a:r>
            </a:p>
            <a:p>
              <a:r>
                <a:rPr lang="en-US" dirty="0"/>
                <a:t>Pay for what you need, when you need it with dynamic pause</a:t>
              </a:r>
            </a:p>
          </p:txBody>
        </p:sp>
        <p:grpSp>
          <p:nvGrpSpPr>
            <p:cNvPr id="99" name="Group 98"/>
            <p:cNvGrpSpPr>
              <a:grpSpLocks noChangeAspect="1"/>
            </p:cNvGrpSpPr>
            <p:nvPr/>
          </p:nvGrpSpPr>
          <p:grpSpPr>
            <a:xfrm>
              <a:off x="10945221" y="3461642"/>
              <a:ext cx="428529" cy="264350"/>
              <a:chOff x="1691870" y="-5380374"/>
              <a:chExt cx="5029200" cy="3102395"/>
            </a:xfrm>
          </p:grpSpPr>
          <p:grpSp>
            <p:nvGrpSpPr>
              <p:cNvPr id="129" name="Group 128"/>
              <p:cNvGrpSpPr/>
              <p:nvPr/>
            </p:nvGrpSpPr>
            <p:grpSpPr>
              <a:xfrm>
                <a:off x="1691870" y="-5380374"/>
                <a:ext cx="5029200" cy="3102395"/>
                <a:chOff x="1691870" y="-5380374"/>
                <a:chExt cx="5029200" cy="3102395"/>
              </a:xfrm>
            </p:grpSpPr>
            <p:grpSp>
              <p:nvGrpSpPr>
                <p:cNvPr id="131" name="Group 130"/>
                <p:cNvGrpSpPr/>
                <p:nvPr/>
              </p:nvGrpSpPr>
              <p:grpSpPr>
                <a:xfrm>
                  <a:off x="1691870" y="-5380374"/>
                  <a:ext cx="5029200" cy="3102395"/>
                  <a:chOff x="1691870" y="-5380374"/>
                  <a:chExt cx="5029200" cy="3102395"/>
                </a:xfrm>
              </p:grpSpPr>
              <p:sp>
                <p:nvSpPr>
                  <p:cNvPr id="135" name="Rounded Rectangle 134"/>
                  <p:cNvSpPr/>
                  <p:nvPr/>
                </p:nvSpPr>
                <p:spPr>
                  <a:xfrm>
                    <a:off x="1691870" y="-5245767"/>
                    <a:ext cx="5029200" cy="2967788"/>
                  </a:xfrm>
                  <a:prstGeom prst="roundRect">
                    <a:avLst>
                      <a:gd name="adj" fmla="val 9165"/>
                    </a:avLst>
                  </a:prstGeom>
                  <a:solidFill>
                    <a:srgbClr val="E4E2E4"/>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sp>
                <p:nvSpPr>
                  <p:cNvPr id="136" name="Round Same Side Corner Rectangle 135"/>
                  <p:cNvSpPr/>
                  <p:nvPr/>
                </p:nvSpPr>
                <p:spPr>
                  <a:xfrm>
                    <a:off x="1691870" y="-5380374"/>
                    <a:ext cx="5029200" cy="352926"/>
                  </a:xfrm>
                  <a:prstGeom prst="round2SameRect">
                    <a:avLst>
                      <a:gd name="adj1" fmla="val 42938"/>
                      <a:gd name="adj2" fmla="val 0"/>
                    </a:avLst>
                  </a:prstGeom>
                  <a:solidFill>
                    <a:srgbClr val="B5ADB6"/>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grpSp>
            <p:cxnSp>
              <p:nvCxnSpPr>
                <p:cNvPr id="132" name="Straight Connector 131"/>
                <p:cNvCxnSpPr/>
                <p:nvPr/>
              </p:nvCxnSpPr>
              <p:spPr>
                <a:xfrm>
                  <a:off x="1783901" y="-5198097"/>
                  <a:ext cx="187036" cy="0"/>
                </a:xfrm>
                <a:prstGeom prst="line">
                  <a:avLst/>
                </a:prstGeom>
                <a:noFill/>
                <a:ln w="3175" cap="flat" cmpd="sng" algn="ctr">
                  <a:solidFill>
                    <a:srgbClr val="024D84"/>
                  </a:solidFill>
                  <a:prstDash val="solid"/>
                  <a:miter lim="800000"/>
                </a:ln>
                <a:effectLst/>
              </p:spPr>
            </p:cxnSp>
            <p:sp>
              <p:nvSpPr>
                <p:cNvPr id="133" name="Frame 132"/>
                <p:cNvSpPr/>
                <p:nvPr/>
              </p:nvSpPr>
              <p:spPr>
                <a:xfrm>
                  <a:off x="2099107" y="-5282089"/>
                  <a:ext cx="263791" cy="167985"/>
                </a:xfrm>
                <a:prstGeom prst="frame">
                  <a:avLst/>
                </a:prstGeom>
                <a:solidFill>
                  <a:srgbClr val="024D84"/>
                </a:solidFill>
                <a:ln w="12700" cap="flat" cmpd="sng" algn="ctr">
                  <a:noFill/>
                  <a:prstDash val="solid"/>
                  <a:miter lim="800000"/>
                </a:ln>
                <a:effectLst/>
              </p:spPr>
              <p:txBody>
                <a:bodyPr rtlCol="0" anchor="ctr"/>
                <a:lstStyle/>
                <a:p>
                  <a:pPr algn="ctr" defTabSz="506845">
                    <a:defRPr/>
                  </a:pPr>
                  <a:endParaRPr lang="en-US" sz="998" kern="0">
                    <a:solidFill>
                      <a:srgbClr val="000000"/>
                    </a:solidFill>
                    <a:latin typeface="Segoe"/>
                  </a:endParaRPr>
                </a:p>
              </p:txBody>
            </p:sp>
            <p:sp>
              <p:nvSpPr>
                <p:cNvPr id="134" name="Multiply 133"/>
                <p:cNvSpPr/>
                <p:nvPr/>
              </p:nvSpPr>
              <p:spPr>
                <a:xfrm>
                  <a:off x="2399687" y="-5344597"/>
                  <a:ext cx="293001" cy="293001"/>
                </a:xfrm>
                <a:prstGeom prst="mathMultiply">
                  <a:avLst>
                    <a:gd name="adj1" fmla="val 16001"/>
                  </a:avLst>
                </a:prstGeom>
                <a:solidFill>
                  <a:srgbClr val="024D84"/>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grpSp>
          <p:sp>
            <p:nvSpPr>
              <p:cNvPr id="130" name="Donut 59"/>
              <p:cNvSpPr>
                <a:spLocks noChangeAspect="1"/>
              </p:cNvSpPr>
              <p:nvPr/>
            </p:nvSpPr>
            <p:spPr bwMode="auto">
              <a:xfrm>
                <a:off x="3004493" y="-4604748"/>
                <a:ext cx="2419895" cy="2012540"/>
              </a:xfrm>
              <a:custGeom>
                <a:avLst/>
                <a:gdLst/>
                <a:ahLst/>
                <a:cxnLst/>
                <a:rect l="l" t="t" r="r" b="b"/>
                <a:pathLst>
                  <a:path w="1049699" h="873224">
                    <a:moveTo>
                      <a:pt x="694504" y="413534"/>
                    </a:moveTo>
                    <a:cubicBezTo>
                      <a:pt x="732475" y="413534"/>
                      <a:pt x="763257" y="444315"/>
                      <a:pt x="763257" y="482286"/>
                    </a:cubicBezTo>
                    <a:cubicBezTo>
                      <a:pt x="763257" y="520258"/>
                      <a:pt x="732475" y="551039"/>
                      <a:pt x="694504" y="551039"/>
                    </a:cubicBezTo>
                    <a:cubicBezTo>
                      <a:pt x="656533" y="551039"/>
                      <a:pt x="625751" y="520258"/>
                      <a:pt x="625751" y="482286"/>
                    </a:cubicBezTo>
                    <a:cubicBezTo>
                      <a:pt x="625751" y="444315"/>
                      <a:pt x="656533" y="413534"/>
                      <a:pt x="694504" y="413534"/>
                    </a:cubicBezTo>
                    <a:close/>
                    <a:moveTo>
                      <a:pt x="694504" y="344781"/>
                    </a:moveTo>
                    <a:cubicBezTo>
                      <a:pt x="618562" y="344781"/>
                      <a:pt x="556998" y="406344"/>
                      <a:pt x="556998" y="482286"/>
                    </a:cubicBezTo>
                    <a:cubicBezTo>
                      <a:pt x="556998" y="558229"/>
                      <a:pt x="618562" y="619792"/>
                      <a:pt x="694504" y="619792"/>
                    </a:cubicBezTo>
                    <a:cubicBezTo>
                      <a:pt x="770446" y="619792"/>
                      <a:pt x="832010" y="558229"/>
                      <a:pt x="832010" y="482286"/>
                    </a:cubicBezTo>
                    <a:cubicBezTo>
                      <a:pt x="832010" y="406344"/>
                      <a:pt x="770446" y="344781"/>
                      <a:pt x="694504" y="344781"/>
                    </a:cubicBezTo>
                    <a:close/>
                    <a:moveTo>
                      <a:pt x="197661" y="172436"/>
                    </a:moveTo>
                    <a:cubicBezTo>
                      <a:pt x="219463" y="172436"/>
                      <a:pt x="237138" y="190111"/>
                      <a:pt x="237138" y="211913"/>
                    </a:cubicBezTo>
                    <a:cubicBezTo>
                      <a:pt x="237138" y="233716"/>
                      <a:pt x="219463" y="251390"/>
                      <a:pt x="197661" y="251390"/>
                    </a:cubicBezTo>
                    <a:cubicBezTo>
                      <a:pt x="175858" y="251390"/>
                      <a:pt x="158183" y="233716"/>
                      <a:pt x="158183" y="211913"/>
                    </a:cubicBezTo>
                    <a:cubicBezTo>
                      <a:pt x="158183" y="190111"/>
                      <a:pt x="175858" y="172436"/>
                      <a:pt x="197661" y="172436"/>
                    </a:cubicBezTo>
                    <a:close/>
                    <a:moveTo>
                      <a:pt x="197661" y="132959"/>
                    </a:moveTo>
                    <a:cubicBezTo>
                      <a:pt x="154055" y="132959"/>
                      <a:pt x="118706" y="168308"/>
                      <a:pt x="118706" y="211913"/>
                    </a:cubicBezTo>
                    <a:cubicBezTo>
                      <a:pt x="118706" y="255519"/>
                      <a:pt x="154055" y="290868"/>
                      <a:pt x="197661" y="290868"/>
                    </a:cubicBezTo>
                    <a:cubicBezTo>
                      <a:pt x="241266" y="290868"/>
                      <a:pt x="276615" y="255519"/>
                      <a:pt x="276615" y="211913"/>
                    </a:cubicBezTo>
                    <a:cubicBezTo>
                      <a:pt x="276615" y="168308"/>
                      <a:pt x="241266" y="132959"/>
                      <a:pt x="197661" y="132959"/>
                    </a:cubicBezTo>
                    <a:close/>
                    <a:moveTo>
                      <a:pt x="735148" y="113222"/>
                    </a:moveTo>
                    <a:lnTo>
                      <a:pt x="750778" y="185510"/>
                    </a:lnTo>
                    <a:lnTo>
                      <a:pt x="825020" y="210909"/>
                    </a:lnTo>
                    <a:lnTo>
                      <a:pt x="869956" y="162065"/>
                    </a:lnTo>
                    <a:lnTo>
                      <a:pt x="938336" y="208955"/>
                    </a:lnTo>
                    <a:lnTo>
                      <a:pt x="912938" y="277336"/>
                    </a:lnTo>
                    <a:lnTo>
                      <a:pt x="950059" y="332040"/>
                    </a:lnTo>
                    <a:lnTo>
                      <a:pt x="1026254" y="332040"/>
                    </a:lnTo>
                    <a:lnTo>
                      <a:pt x="1049699" y="418004"/>
                    </a:lnTo>
                    <a:lnTo>
                      <a:pt x="996948" y="459033"/>
                    </a:lnTo>
                    <a:lnTo>
                      <a:pt x="996948" y="523506"/>
                    </a:lnTo>
                    <a:lnTo>
                      <a:pt x="1045792" y="568442"/>
                    </a:lnTo>
                    <a:lnTo>
                      <a:pt x="1028208" y="646591"/>
                    </a:lnTo>
                    <a:lnTo>
                      <a:pt x="944197" y="648545"/>
                    </a:lnTo>
                    <a:lnTo>
                      <a:pt x="914891" y="695434"/>
                    </a:lnTo>
                    <a:lnTo>
                      <a:pt x="932475" y="767723"/>
                    </a:lnTo>
                    <a:lnTo>
                      <a:pt x="869956" y="814612"/>
                    </a:lnTo>
                    <a:lnTo>
                      <a:pt x="813297" y="769676"/>
                    </a:lnTo>
                    <a:lnTo>
                      <a:pt x="750778" y="797029"/>
                    </a:lnTo>
                    <a:lnTo>
                      <a:pt x="737102" y="865409"/>
                    </a:lnTo>
                    <a:lnTo>
                      <a:pt x="656998" y="873224"/>
                    </a:lnTo>
                    <a:lnTo>
                      <a:pt x="637461" y="789214"/>
                    </a:lnTo>
                    <a:lnTo>
                      <a:pt x="572988" y="769676"/>
                    </a:lnTo>
                    <a:lnTo>
                      <a:pt x="518283" y="814612"/>
                    </a:lnTo>
                    <a:lnTo>
                      <a:pt x="463579" y="765769"/>
                    </a:lnTo>
                    <a:lnTo>
                      <a:pt x="483116" y="701296"/>
                    </a:lnTo>
                    <a:lnTo>
                      <a:pt x="442088" y="646591"/>
                    </a:lnTo>
                    <a:lnTo>
                      <a:pt x="365892" y="644637"/>
                    </a:lnTo>
                    <a:lnTo>
                      <a:pt x="350262" y="568442"/>
                    </a:lnTo>
                    <a:lnTo>
                      <a:pt x="410828" y="537182"/>
                    </a:lnTo>
                    <a:lnTo>
                      <a:pt x="408874" y="460987"/>
                    </a:lnTo>
                    <a:lnTo>
                      <a:pt x="350262" y="412143"/>
                    </a:lnTo>
                    <a:lnTo>
                      <a:pt x="371753" y="339855"/>
                    </a:lnTo>
                    <a:lnTo>
                      <a:pt x="444041" y="341809"/>
                    </a:lnTo>
                    <a:lnTo>
                      <a:pt x="485070" y="296873"/>
                    </a:lnTo>
                    <a:lnTo>
                      <a:pt x="459671" y="208955"/>
                    </a:lnTo>
                    <a:lnTo>
                      <a:pt x="516330" y="164019"/>
                    </a:lnTo>
                    <a:lnTo>
                      <a:pt x="582757" y="208955"/>
                    </a:lnTo>
                    <a:lnTo>
                      <a:pt x="637461" y="189418"/>
                    </a:lnTo>
                    <a:lnTo>
                      <a:pt x="658952" y="115176"/>
                    </a:lnTo>
                    <a:close/>
                    <a:moveTo>
                      <a:pt x="220998" y="0"/>
                    </a:moveTo>
                    <a:lnTo>
                      <a:pt x="229972" y="41507"/>
                    </a:lnTo>
                    <a:lnTo>
                      <a:pt x="272601" y="56091"/>
                    </a:lnTo>
                    <a:lnTo>
                      <a:pt x="298403" y="28045"/>
                    </a:lnTo>
                    <a:lnTo>
                      <a:pt x="337667" y="54969"/>
                    </a:lnTo>
                    <a:lnTo>
                      <a:pt x="323083" y="94233"/>
                    </a:lnTo>
                    <a:lnTo>
                      <a:pt x="344398" y="125643"/>
                    </a:lnTo>
                    <a:lnTo>
                      <a:pt x="388148" y="125643"/>
                    </a:lnTo>
                    <a:lnTo>
                      <a:pt x="401610" y="175003"/>
                    </a:lnTo>
                    <a:lnTo>
                      <a:pt x="371321" y="198561"/>
                    </a:lnTo>
                    <a:lnTo>
                      <a:pt x="371321" y="235581"/>
                    </a:lnTo>
                    <a:lnTo>
                      <a:pt x="399366" y="261383"/>
                    </a:lnTo>
                    <a:lnTo>
                      <a:pt x="389270" y="306256"/>
                    </a:lnTo>
                    <a:lnTo>
                      <a:pt x="341032" y="307377"/>
                    </a:lnTo>
                    <a:lnTo>
                      <a:pt x="324205" y="334301"/>
                    </a:lnTo>
                    <a:lnTo>
                      <a:pt x="334301" y="375808"/>
                    </a:lnTo>
                    <a:lnTo>
                      <a:pt x="298403" y="402732"/>
                    </a:lnTo>
                    <a:lnTo>
                      <a:pt x="265870" y="376930"/>
                    </a:lnTo>
                    <a:lnTo>
                      <a:pt x="229972" y="392635"/>
                    </a:lnTo>
                    <a:lnTo>
                      <a:pt x="222120" y="431899"/>
                    </a:lnTo>
                    <a:lnTo>
                      <a:pt x="176125" y="436386"/>
                    </a:lnTo>
                    <a:lnTo>
                      <a:pt x="164907" y="388148"/>
                    </a:lnTo>
                    <a:lnTo>
                      <a:pt x="127887" y="376930"/>
                    </a:lnTo>
                    <a:lnTo>
                      <a:pt x="96476" y="402732"/>
                    </a:lnTo>
                    <a:lnTo>
                      <a:pt x="65065" y="374686"/>
                    </a:lnTo>
                    <a:lnTo>
                      <a:pt x="76284" y="337666"/>
                    </a:lnTo>
                    <a:lnTo>
                      <a:pt x="52725" y="306256"/>
                    </a:lnTo>
                    <a:lnTo>
                      <a:pt x="8975" y="305134"/>
                    </a:lnTo>
                    <a:lnTo>
                      <a:pt x="0" y="261383"/>
                    </a:lnTo>
                    <a:lnTo>
                      <a:pt x="34776" y="243434"/>
                    </a:lnTo>
                    <a:lnTo>
                      <a:pt x="33655" y="199683"/>
                    </a:lnTo>
                    <a:lnTo>
                      <a:pt x="0" y="171638"/>
                    </a:lnTo>
                    <a:lnTo>
                      <a:pt x="12340" y="130131"/>
                    </a:lnTo>
                    <a:lnTo>
                      <a:pt x="53847" y="131252"/>
                    </a:lnTo>
                    <a:lnTo>
                      <a:pt x="77405" y="105451"/>
                    </a:lnTo>
                    <a:lnTo>
                      <a:pt x="62822" y="54969"/>
                    </a:lnTo>
                    <a:lnTo>
                      <a:pt x="95354" y="29167"/>
                    </a:lnTo>
                    <a:lnTo>
                      <a:pt x="133496" y="54969"/>
                    </a:lnTo>
                    <a:lnTo>
                      <a:pt x="164907" y="43751"/>
                    </a:lnTo>
                    <a:lnTo>
                      <a:pt x="177247" y="1122"/>
                    </a:lnTo>
                    <a:close/>
                  </a:path>
                </a:pathLst>
              </a:custGeom>
              <a:solidFill>
                <a:srgbClr val="FA8F07"/>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sz="998" kern="0" spc="-50" dirty="0" err="1">
                  <a:gradFill>
                    <a:gsLst>
                      <a:gs pos="0">
                        <a:srgbClr val="FFFFFF"/>
                      </a:gs>
                      <a:gs pos="100000">
                        <a:srgbClr val="FFFFFF"/>
                      </a:gs>
                    </a:gsLst>
                    <a:lin ang="5400000" scaled="0"/>
                  </a:gradFill>
                  <a:latin typeface="Segoe"/>
                  <a:ea typeface="Segoe UI" pitchFamily="34" charset="0"/>
                  <a:cs typeface="Segoe UI" pitchFamily="34" charset="0"/>
                </a:endParaRPr>
              </a:p>
            </p:txBody>
          </p:sp>
        </p:grpSp>
        <p:grpSp>
          <p:nvGrpSpPr>
            <p:cNvPr id="100" name="Group 99"/>
            <p:cNvGrpSpPr>
              <a:grpSpLocks noChangeAspect="1"/>
            </p:cNvGrpSpPr>
            <p:nvPr/>
          </p:nvGrpSpPr>
          <p:grpSpPr>
            <a:xfrm>
              <a:off x="11389026" y="3259197"/>
              <a:ext cx="312699" cy="312700"/>
              <a:chOff x="4322558" y="-150269"/>
              <a:chExt cx="300538" cy="300538"/>
            </a:xfrm>
          </p:grpSpPr>
          <p:sp>
            <p:nvSpPr>
              <p:cNvPr id="124" name="Oval 123"/>
              <p:cNvSpPr/>
              <p:nvPr/>
            </p:nvSpPr>
            <p:spPr>
              <a:xfrm>
                <a:off x="4322558" y="-150269"/>
                <a:ext cx="300538" cy="300538"/>
              </a:xfrm>
              <a:prstGeom prst="ellipse">
                <a:avLst/>
              </a:prstGeom>
              <a:solidFill>
                <a:srgbClr val="5261D2"/>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grpSp>
            <p:nvGrpSpPr>
              <p:cNvPr id="125" name="Group 124"/>
              <p:cNvGrpSpPr>
                <a:grpSpLocks noChangeAspect="1"/>
              </p:cNvGrpSpPr>
              <p:nvPr/>
            </p:nvGrpSpPr>
            <p:grpSpPr>
              <a:xfrm>
                <a:off x="4384955" y="-98434"/>
                <a:ext cx="175744" cy="196869"/>
                <a:chOff x="-459430" y="-5122871"/>
                <a:chExt cx="1512104" cy="1693868"/>
              </a:xfrm>
            </p:grpSpPr>
            <p:sp>
              <p:nvSpPr>
                <p:cNvPr id="126" name="Freeform 125"/>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AC4E8E"/>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sp>
              <p:nvSpPr>
                <p:cNvPr id="127" name="Freeform 126"/>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693178"/>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sp>
              <p:nvSpPr>
                <p:cNvPr id="128" name="Freeform 127"/>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3E2A5D"/>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grpSp>
        </p:grpSp>
        <p:grpSp>
          <p:nvGrpSpPr>
            <p:cNvPr id="101" name="Group 100"/>
            <p:cNvGrpSpPr>
              <a:grpSpLocks noChangeAspect="1"/>
            </p:cNvGrpSpPr>
            <p:nvPr/>
          </p:nvGrpSpPr>
          <p:grpSpPr>
            <a:xfrm>
              <a:off x="10557384" y="3339987"/>
              <a:ext cx="345869" cy="345870"/>
              <a:chOff x="4322558" y="-150269"/>
              <a:chExt cx="300538" cy="300538"/>
            </a:xfrm>
          </p:grpSpPr>
          <p:sp>
            <p:nvSpPr>
              <p:cNvPr id="119" name="Oval 118"/>
              <p:cNvSpPr/>
              <p:nvPr/>
            </p:nvSpPr>
            <p:spPr>
              <a:xfrm>
                <a:off x="4322558" y="-150269"/>
                <a:ext cx="300538" cy="300538"/>
              </a:xfrm>
              <a:prstGeom prst="ellipse">
                <a:avLst/>
              </a:prstGeom>
              <a:solidFill>
                <a:srgbClr val="13A8A1"/>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grpSp>
            <p:nvGrpSpPr>
              <p:cNvPr id="120" name="Group 119"/>
              <p:cNvGrpSpPr>
                <a:grpSpLocks noChangeAspect="1"/>
              </p:cNvGrpSpPr>
              <p:nvPr/>
            </p:nvGrpSpPr>
            <p:grpSpPr>
              <a:xfrm>
                <a:off x="4384955" y="-98434"/>
                <a:ext cx="175744" cy="196869"/>
                <a:chOff x="-459430" y="-5122871"/>
                <a:chExt cx="1512104" cy="1693868"/>
              </a:xfrm>
            </p:grpSpPr>
            <p:sp>
              <p:nvSpPr>
                <p:cNvPr id="121" name="Freeform 120"/>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48BB4E"/>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sp>
              <p:nvSpPr>
                <p:cNvPr id="122" name="Freeform 121"/>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008641"/>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sp>
              <p:nvSpPr>
                <p:cNvPr id="123" name="Freeform 122"/>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00602E"/>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grpSp>
        </p:grpSp>
        <p:sp>
          <p:nvSpPr>
            <p:cNvPr id="102" name="Freeform 101"/>
            <p:cNvSpPr/>
            <p:nvPr/>
          </p:nvSpPr>
          <p:spPr>
            <a:xfrm>
              <a:off x="10226236" y="3731764"/>
              <a:ext cx="1231043" cy="81684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chemeClr val="bg1"/>
            </a:solidFill>
            <a:ln w="12700" cap="flat" cmpd="sng" algn="ctr">
              <a:noFill/>
              <a:prstDash val="solid"/>
              <a:miter lim="800000"/>
            </a:ln>
            <a:effectLst/>
          </p:spPr>
          <p:txBody>
            <a:bodyPr rtlCol="0" anchor="ctr"/>
            <a:lstStyle/>
            <a:p>
              <a:pPr algn="ctr" defTabSz="506845">
                <a:lnSpc>
                  <a:spcPct val="80000"/>
                </a:lnSpc>
                <a:defRPr/>
              </a:pPr>
              <a:r>
                <a:rPr lang="en-US" sz="998" kern="0" dirty="0">
                  <a:solidFill>
                    <a:srgbClr val="FFFFFF"/>
                  </a:solidFill>
                  <a:latin typeface="Segoe Light"/>
                </a:rPr>
                <a:t>Azure</a:t>
              </a:r>
            </a:p>
          </p:txBody>
        </p:sp>
        <p:sp>
          <p:nvSpPr>
            <p:cNvPr id="103" name="Freeform 102"/>
            <p:cNvSpPr/>
            <p:nvPr/>
          </p:nvSpPr>
          <p:spPr>
            <a:xfrm>
              <a:off x="10271777" y="3731764"/>
              <a:ext cx="1231043" cy="81684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p:spPr>
          <p:txBody>
            <a:bodyPr rtlCol="0" anchor="ctr"/>
            <a:lstStyle/>
            <a:p>
              <a:pPr algn="ctr" defTabSz="506845">
                <a:lnSpc>
                  <a:spcPct val="80000"/>
                </a:lnSpc>
                <a:defRPr/>
              </a:pPr>
              <a:r>
                <a:rPr lang="en-US" sz="1600" kern="0" dirty="0">
                  <a:solidFill>
                    <a:srgbClr val="FFFFFF"/>
                  </a:solidFill>
                  <a:latin typeface="Segoe Light"/>
                </a:rPr>
                <a:t>Azure</a:t>
              </a:r>
              <a:endParaRPr lang="en-US" sz="998" kern="0" dirty="0">
                <a:solidFill>
                  <a:srgbClr val="FFFFFF"/>
                </a:solidFill>
                <a:latin typeface="Segoe Light"/>
              </a:endParaRPr>
            </a:p>
          </p:txBody>
        </p:sp>
        <p:grpSp>
          <p:nvGrpSpPr>
            <p:cNvPr id="104" name="Group 103"/>
            <p:cNvGrpSpPr>
              <a:grpSpLocks noChangeAspect="1"/>
            </p:cNvGrpSpPr>
            <p:nvPr/>
          </p:nvGrpSpPr>
          <p:grpSpPr>
            <a:xfrm>
              <a:off x="10095958" y="3927652"/>
              <a:ext cx="428529" cy="264350"/>
              <a:chOff x="1691870" y="-5380374"/>
              <a:chExt cx="5029200" cy="3102395"/>
            </a:xfrm>
          </p:grpSpPr>
          <p:grpSp>
            <p:nvGrpSpPr>
              <p:cNvPr id="111" name="Group 110"/>
              <p:cNvGrpSpPr/>
              <p:nvPr/>
            </p:nvGrpSpPr>
            <p:grpSpPr>
              <a:xfrm>
                <a:off x="1691870" y="-5380374"/>
                <a:ext cx="5029200" cy="3102395"/>
                <a:chOff x="1691870" y="-5380374"/>
                <a:chExt cx="5029200" cy="3102395"/>
              </a:xfrm>
            </p:grpSpPr>
            <p:grpSp>
              <p:nvGrpSpPr>
                <p:cNvPr id="113" name="Group 112"/>
                <p:cNvGrpSpPr/>
                <p:nvPr/>
              </p:nvGrpSpPr>
              <p:grpSpPr>
                <a:xfrm>
                  <a:off x="1691870" y="-5380374"/>
                  <a:ext cx="5029200" cy="3102395"/>
                  <a:chOff x="1691870" y="-5380374"/>
                  <a:chExt cx="5029200" cy="3102395"/>
                </a:xfrm>
              </p:grpSpPr>
              <p:sp>
                <p:nvSpPr>
                  <p:cNvPr id="117" name="Rounded Rectangle 116"/>
                  <p:cNvSpPr/>
                  <p:nvPr/>
                </p:nvSpPr>
                <p:spPr>
                  <a:xfrm>
                    <a:off x="1691870" y="-5245767"/>
                    <a:ext cx="5029200" cy="2967788"/>
                  </a:xfrm>
                  <a:prstGeom prst="roundRect">
                    <a:avLst>
                      <a:gd name="adj" fmla="val 9165"/>
                    </a:avLst>
                  </a:prstGeom>
                  <a:solidFill>
                    <a:srgbClr val="E4E2E4"/>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sp>
                <p:nvSpPr>
                  <p:cNvPr id="118" name="Round Same Side Corner Rectangle 117"/>
                  <p:cNvSpPr/>
                  <p:nvPr/>
                </p:nvSpPr>
                <p:spPr>
                  <a:xfrm>
                    <a:off x="1691870" y="-5380374"/>
                    <a:ext cx="5029200" cy="352926"/>
                  </a:xfrm>
                  <a:prstGeom prst="round2SameRect">
                    <a:avLst>
                      <a:gd name="adj1" fmla="val 42938"/>
                      <a:gd name="adj2" fmla="val 0"/>
                    </a:avLst>
                  </a:prstGeom>
                  <a:solidFill>
                    <a:srgbClr val="B5ADB6"/>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grpSp>
            <p:cxnSp>
              <p:nvCxnSpPr>
                <p:cNvPr id="114" name="Straight Connector 113"/>
                <p:cNvCxnSpPr/>
                <p:nvPr/>
              </p:nvCxnSpPr>
              <p:spPr>
                <a:xfrm>
                  <a:off x="1783901" y="-5198097"/>
                  <a:ext cx="187036" cy="0"/>
                </a:xfrm>
                <a:prstGeom prst="line">
                  <a:avLst/>
                </a:prstGeom>
                <a:noFill/>
                <a:ln w="3175" cap="flat" cmpd="sng" algn="ctr">
                  <a:solidFill>
                    <a:srgbClr val="024D84"/>
                  </a:solidFill>
                  <a:prstDash val="solid"/>
                  <a:miter lim="800000"/>
                </a:ln>
                <a:effectLst/>
              </p:spPr>
            </p:cxnSp>
            <p:sp>
              <p:nvSpPr>
                <p:cNvPr id="115" name="Frame 114"/>
                <p:cNvSpPr/>
                <p:nvPr/>
              </p:nvSpPr>
              <p:spPr>
                <a:xfrm>
                  <a:off x="2099107" y="-5282089"/>
                  <a:ext cx="263791" cy="167985"/>
                </a:xfrm>
                <a:prstGeom prst="frame">
                  <a:avLst/>
                </a:prstGeom>
                <a:solidFill>
                  <a:srgbClr val="024D84"/>
                </a:solidFill>
                <a:ln w="12700" cap="flat" cmpd="sng" algn="ctr">
                  <a:noFill/>
                  <a:prstDash val="solid"/>
                  <a:miter lim="800000"/>
                </a:ln>
                <a:effectLst/>
              </p:spPr>
              <p:txBody>
                <a:bodyPr rtlCol="0" anchor="ctr"/>
                <a:lstStyle/>
                <a:p>
                  <a:pPr algn="ctr" defTabSz="506845">
                    <a:defRPr/>
                  </a:pPr>
                  <a:endParaRPr lang="en-US" sz="998" kern="0">
                    <a:solidFill>
                      <a:srgbClr val="000000"/>
                    </a:solidFill>
                    <a:latin typeface="Segoe"/>
                  </a:endParaRPr>
                </a:p>
              </p:txBody>
            </p:sp>
            <p:sp>
              <p:nvSpPr>
                <p:cNvPr id="116" name="Multiply 115"/>
                <p:cNvSpPr/>
                <p:nvPr/>
              </p:nvSpPr>
              <p:spPr>
                <a:xfrm>
                  <a:off x="2399687" y="-5344597"/>
                  <a:ext cx="293001" cy="293001"/>
                </a:xfrm>
                <a:prstGeom prst="mathMultiply">
                  <a:avLst>
                    <a:gd name="adj1" fmla="val 16001"/>
                  </a:avLst>
                </a:prstGeom>
                <a:solidFill>
                  <a:srgbClr val="024D84"/>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grpSp>
          <p:sp>
            <p:nvSpPr>
              <p:cNvPr id="112" name="Donut 59"/>
              <p:cNvSpPr>
                <a:spLocks noChangeAspect="1"/>
              </p:cNvSpPr>
              <p:nvPr/>
            </p:nvSpPr>
            <p:spPr bwMode="auto">
              <a:xfrm>
                <a:off x="3004493" y="-4604748"/>
                <a:ext cx="2419895" cy="2012540"/>
              </a:xfrm>
              <a:custGeom>
                <a:avLst/>
                <a:gdLst/>
                <a:ahLst/>
                <a:cxnLst/>
                <a:rect l="l" t="t" r="r" b="b"/>
                <a:pathLst>
                  <a:path w="1049699" h="873224">
                    <a:moveTo>
                      <a:pt x="694504" y="413534"/>
                    </a:moveTo>
                    <a:cubicBezTo>
                      <a:pt x="732475" y="413534"/>
                      <a:pt x="763257" y="444315"/>
                      <a:pt x="763257" y="482286"/>
                    </a:cubicBezTo>
                    <a:cubicBezTo>
                      <a:pt x="763257" y="520258"/>
                      <a:pt x="732475" y="551039"/>
                      <a:pt x="694504" y="551039"/>
                    </a:cubicBezTo>
                    <a:cubicBezTo>
                      <a:pt x="656533" y="551039"/>
                      <a:pt x="625751" y="520258"/>
                      <a:pt x="625751" y="482286"/>
                    </a:cubicBezTo>
                    <a:cubicBezTo>
                      <a:pt x="625751" y="444315"/>
                      <a:pt x="656533" y="413534"/>
                      <a:pt x="694504" y="413534"/>
                    </a:cubicBezTo>
                    <a:close/>
                    <a:moveTo>
                      <a:pt x="694504" y="344781"/>
                    </a:moveTo>
                    <a:cubicBezTo>
                      <a:pt x="618562" y="344781"/>
                      <a:pt x="556998" y="406344"/>
                      <a:pt x="556998" y="482286"/>
                    </a:cubicBezTo>
                    <a:cubicBezTo>
                      <a:pt x="556998" y="558229"/>
                      <a:pt x="618562" y="619792"/>
                      <a:pt x="694504" y="619792"/>
                    </a:cubicBezTo>
                    <a:cubicBezTo>
                      <a:pt x="770446" y="619792"/>
                      <a:pt x="832010" y="558229"/>
                      <a:pt x="832010" y="482286"/>
                    </a:cubicBezTo>
                    <a:cubicBezTo>
                      <a:pt x="832010" y="406344"/>
                      <a:pt x="770446" y="344781"/>
                      <a:pt x="694504" y="344781"/>
                    </a:cubicBezTo>
                    <a:close/>
                    <a:moveTo>
                      <a:pt x="197661" y="172436"/>
                    </a:moveTo>
                    <a:cubicBezTo>
                      <a:pt x="219463" y="172436"/>
                      <a:pt x="237138" y="190111"/>
                      <a:pt x="237138" y="211913"/>
                    </a:cubicBezTo>
                    <a:cubicBezTo>
                      <a:pt x="237138" y="233716"/>
                      <a:pt x="219463" y="251390"/>
                      <a:pt x="197661" y="251390"/>
                    </a:cubicBezTo>
                    <a:cubicBezTo>
                      <a:pt x="175858" y="251390"/>
                      <a:pt x="158183" y="233716"/>
                      <a:pt x="158183" y="211913"/>
                    </a:cubicBezTo>
                    <a:cubicBezTo>
                      <a:pt x="158183" y="190111"/>
                      <a:pt x="175858" y="172436"/>
                      <a:pt x="197661" y="172436"/>
                    </a:cubicBezTo>
                    <a:close/>
                    <a:moveTo>
                      <a:pt x="197661" y="132959"/>
                    </a:moveTo>
                    <a:cubicBezTo>
                      <a:pt x="154055" y="132959"/>
                      <a:pt x="118706" y="168308"/>
                      <a:pt x="118706" y="211913"/>
                    </a:cubicBezTo>
                    <a:cubicBezTo>
                      <a:pt x="118706" y="255519"/>
                      <a:pt x="154055" y="290868"/>
                      <a:pt x="197661" y="290868"/>
                    </a:cubicBezTo>
                    <a:cubicBezTo>
                      <a:pt x="241266" y="290868"/>
                      <a:pt x="276615" y="255519"/>
                      <a:pt x="276615" y="211913"/>
                    </a:cubicBezTo>
                    <a:cubicBezTo>
                      <a:pt x="276615" y="168308"/>
                      <a:pt x="241266" y="132959"/>
                      <a:pt x="197661" y="132959"/>
                    </a:cubicBezTo>
                    <a:close/>
                    <a:moveTo>
                      <a:pt x="735148" y="113222"/>
                    </a:moveTo>
                    <a:lnTo>
                      <a:pt x="750778" y="185510"/>
                    </a:lnTo>
                    <a:lnTo>
                      <a:pt x="825020" y="210909"/>
                    </a:lnTo>
                    <a:lnTo>
                      <a:pt x="869956" y="162065"/>
                    </a:lnTo>
                    <a:lnTo>
                      <a:pt x="938336" y="208955"/>
                    </a:lnTo>
                    <a:lnTo>
                      <a:pt x="912938" y="277336"/>
                    </a:lnTo>
                    <a:lnTo>
                      <a:pt x="950059" y="332040"/>
                    </a:lnTo>
                    <a:lnTo>
                      <a:pt x="1026254" y="332040"/>
                    </a:lnTo>
                    <a:lnTo>
                      <a:pt x="1049699" y="418004"/>
                    </a:lnTo>
                    <a:lnTo>
                      <a:pt x="996948" y="459033"/>
                    </a:lnTo>
                    <a:lnTo>
                      <a:pt x="996948" y="523506"/>
                    </a:lnTo>
                    <a:lnTo>
                      <a:pt x="1045792" y="568442"/>
                    </a:lnTo>
                    <a:lnTo>
                      <a:pt x="1028208" y="646591"/>
                    </a:lnTo>
                    <a:lnTo>
                      <a:pt x="944197" y="648545"/>
                    </a:lnTo>
                    <a:lnTo>
                      <a:pt x="914891" y="695434"/>
                    </a:lnTo>
                    <a:lnTo>
                      <a:pt x="932475" y="767723"/>
                    </a:lnTo>
                    <a:lnTo>
                      <a:pt x="869956" y="814612"/>
                    </a:lnTo>
                    <a:lnTo>
                      <a:pt x="813297" y="769676"/>
                    </a:lnTo>
                    <a:lnTo>
                      <a:pt x="750778" y="797029"/>
                    </a:lnTo>
                    <a:lnTo>
                      <a:pt x="737102" y="865409"/>
                    </a:lnTo>
                    <a:lnTo>
                      <a:pt x="656998" y="873224"/>
                    </a:lnTo>
                    <a:lnTo>
                      <a:pt x="637461" y="789214"/>
                    </a:lnTo>
                    <a:lnTo>
                      <a:pt x="572988" y="769676"/>
                    </a:lnTo>
                    <a:lnTo>
                      <a:pt x="518283" y="814612"/>
                    </a:lnTo>
                    <a:lnTo>
                      <a:pt x="463579" y="765769"/>
                    </a:lnTo>
                    <a:lnTo>
                      <a:pt x="483116" y="701296"/>
                    </a:lnTo>
                    <a:lnTo>
                      <a:pt x="442088" y="646591"/>
                    </a:lnTo>
                    <a:lnTo>
                      <a:pt x="365892" y="644637"/>
                    </a:lnTo>
                    <a:lnTo>
                      <a:pt x="350262" y="568442"/>
                    </a:lnTo>
                    <a:lnTo>
                      <a:pt x="410828" y="537182"/>
                    </a:lnTo>
                    <a:lnTo>
                      <a:pt x="408874" y="460987"/>
                    </a:lnTo>
                    <a:lnTo>
                      <a:pt x="350262" y="412143"/>
                    </a:lnTo>
                    <a:lnTo>
                      <a:pt x="371753" y="339855"/>
                    </a:lnTo>
                    <a:lnTo>
                      <a:pt x="444041" y="341809"/>
                    </a:lnTo>
                    <a:lnTo>
                      <a:pt x="485070" y="296873"/>
                    </a:lnTo>
                    <a:lnTo>
                      <a:pt x="459671" y="208955"/>
                    </a:lnTo>
                    <a:lnTo>
                      <a:pt x="516330" y="164019"/>
                    </a:lnTo>
                    <a:lnTo>
                      <a:pt x="582757" y="208955"/>
                    </a:lnTo>
                    <a:lnTo>
                      <a:pt x="637461" y="189418"/>
                    </a:lnTo>
                    <a:lnTo>
                      <a:pt x="658952" y="115176"/>
                    </a:lnTo>
                    <a:close/>
                    <a:moveTo>
                      <a:pt x="220998" y="0"/>
                    </a:moveTo>
                    <a:lnTo>
                      <a:pt x="229972" y="41507"/>
                    </a:lnTo>
                    <a:lnTo>
                      <a:pt x="272601" y="56091"/>
                    </a:lnTo>
                    <a:lnTo>
                      <a:pt x="298403" y="28045"/>
                    </a:lnTo>
                    <a:lnTo>
                      <a:pt x="337667" y="54969"/>
                    </a:lnTo>
                    <a:lnTo>
                      <a:pt x="323083" y="94233"/>
                    </a:lnTo>
                    <a:lnTo>
                      <a:pt x="344398" y="125643"/>
                    </a:lnTo>
                    <a:lnTo>
                      <a:pt x="388148" y="125643"/>
                    </a:lnTo>
                    <a:lnTo>
                      <a:pt x="401610" y="175003"/>
                    </a:lnTo>
                    <a:lnTo>
                      <a:pt x="371321" y="198561"/>
                    </a:lnTo>
                    <a:lnTo>
                      <a:pt x="371321" y="235581"/>
                    </a:lnTo>
                    <a:lnTo>
                      <a:pt x="399366" y="261383"/>
                    </a:lnTo>
                    <a:lnTo>
                      <a:pt x="389270" y="306256"/>
                    </a:lnTo>
                    <a:lnTo>
                      <a:pt x="341032" y="307377"/>
                    </a:lnTo>
                    <a:lnTo>
                      <a:pt x="324205" y="334301"/>
                    </a:lnTo>
                    <a:lnTo>
                      <a:pt x="334301" y="375808"/>
                    </a:lnTo>
                    <a:lnTo>
                      <a:pt x="298403" y="402732"/>
                    </a:lnTo>
                    <a:lnTo>
                      <a:pt x="265870" y="376930"/>
                    </a:lnTo>
                    <a:lnTo>
                      <a:pt x="229972" y="392635"/>
                    </a:lnTo>
                    <a:lnTo>
                      <a:pt x="222120" y="431899"/>
                    </a:lnTo>
                    <a:lnTo>
                      <a:pt x="176125" y="436386"/>
                    </a:lnTo>
                    <a:lnTo>
                      <a:pt x="164907" y="388148"/>
                    </a:lnTo>
                    <a:lnTo>
                      <a:pt x="127887" y="376930"/>
                    </a:lnTo>
                    <a:lnTo>
                      <a:pt x="96476" y="402732"/>
                    </a:lnTo>
                    <a:lnTo>
                      <a:pt x="65065" y="374686"/>
                    </a:lnTo>
                    <a:lnTo>
                      <a:pt x="76284" y="337666"/>
                    </a:lnTo>
                    <a:lnTo>
                      <a:pt x="52725" y="306256"/>
                    </a:lnTo>
                    <a:lnTo>
                      <a:pt x="8975" y="305134"/>
                    </a:lnTo>
                    <a:lnTo>
                      <a:pt x="0" y="261383"/>
                    </a:lnTo>
                    <a:lnTo>
                      <a:pt x="34776" y="243434"/>
                    </a:lnTo>
                    <a:lnTo>
                      <a:pt x="33655" y="199683"/>
                    </a:lnTo>
                    <a:lnTo>
                      <a:pt x="0" y="171638"/>
                    </a:lnTo>
                    <a:lnTo>
                      <a:pt x="12340" y="130131"/>
                    </a:lnTo>
                    <a:lnTo>
                      <a:pt x="53847" y="131252"/>
                    </a:lnTo>
                    <a:lnTo>
                      <a:pt x="77405" y="105451"/>
                    </a:lnTo>
                    <a:lnTo>
                      <a:pt x="62822" y="54969"/>
                    </a:lnTo>
                    <a:lnTo>
                      <a:pt x="95354" y="29167"/>
                    </a:lnTo>
                    <a:lnTo>
                      <a:pt x="133496" y="54969"/>
                    </a:lnTo>
                    <a:lnTo>
                      <a:pt x="164907" y="43751"/>
                    </a:lnTo>
                    <a:lnTo>
                      <a:pt x="177247" y="1122"/>
                    </a:lnTo>
                    <a:close/>
                  </a:path>
                </a:pathLst>
              </a:custGeom>
              <a:solidFill>
                <a:srgbClr val="382A4D"/>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sz="998" kern="0" spc="-50" dirty="0" err="1">
                  <a:gradFill>
                    <a:gsLst>
                      <a:gs pos="0">
                        <a:srgbClr val="FFFFFF"/>
                      </a:gs>
                      <a:gs pos="100000">
                        <a:srgbClr val="FFFFFF"/>
                      </a:gs>
                    </a:gsLst>
                    <a:lin ang="5400000" scaled="0"/>
                  </a:gradFill>
                  <a:latin typeface="Segoe"/>
                  <a:ea typeface="Segoe UI" pitchFamily="34" charset="0"/>
                  <a:cs typeface="Segoe UI" pitchFamily="34" charset="0"/>
                </a:endParaRPr>
              </a:p>
            </p:txBody>
          </p:sp>
        </p:grpSp>
        <p:grpSp>
          <p:nvGrpSpPr>
            <p:cNvPr id="105" name="Group 104"/>
            <p:cNvGrpSpPr>
              <a:grpSpLocks noChangeAspect="1"/>
            </p:cNvGrpSpPr>
            <p:nvPr/>
          </p:nvGrpSpPr>
          <p:grpSpPr>
            <a:xfrm>
              <a:off x="10147407" y="3584619"/>
              <a:ext cx="251740" cy="251740"/>
              <a:chOff x="4322558" y="-150269"/>
              <a:chExt cx="300538" cy="300538"/>
            </a:xfrm>
            <a:solidFill>
              <a:srgbClr val="FEBE1A"/>
            </a:solidFill>
          </p:grpSpPr>
          <p:sp>
            <p:nvSpPr>
              <p:cNvPr id="106" name="Oval 105"/>
              <p:cNvSpPr/>
              <p:nvPr/>
            </p:nvSpPr>
            <p:spPr>
              <a:xfrm>
                <a:off x="4322558" y="-150269"/>
                <a:ext cx="300538" cy="300538"/>
              </a:xfrm>
              <a:prstGeom prst="ellipse">
                <a:avLst/>
              </a:prstGeom>
              <a:grp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grpSp>
            <p:nvGrpSpPr>
              <p:cNvPr id="107" name="Group 106"/>
              <p:cNvGrpSpPr>
                <a:grpSpLocks noChangeAspect="1"/>
              </p:cNvGrpSpPr>
              <p:nvPr/>
            </p:nvGrpSpPr>
            <p:grpSpPr>
              <a:xfrm>
                <a:off x="4384955" y="-98434"/>
                <a:ext cx="175744" cy="196869"/>
                <a:chOff x="-459430" y="-5122871"/>
                <a:chExt cx="1512104" cy="1693868"/>
              </a:xfrm>
              <a:grpFill/>
            </p:grpSpPr>
            <p:sp>
              <p:nvSpPr>
                <p:cNvPr id="108" name="Freeform 107"/>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FFC410"/>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sp>
              <p:nvSpPr>
                <p:cNvPr id="109" name="Freeform 108"/>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FF8E00"/>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sp>
              <p:nvSpPr>
                <p:cNvPr id="110" name="Freeform 109"/>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FD4508"/>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grpSp>
        </p:grpSp>
      </p:grpSp>
      <p:grpSp>
        <p:nvGrpSpPr>
          <p:cNvPr id="137" name="Group 136"/>
          <p:cNvGrpSpPr/>
          <p:nvPr/>
        </p:nvGrpSpPr>
        <p:grpSpPr>
          <a:xfrm>
            <a:off x="2753396" y="3938639"/>
            <a:ext cx="380992" cy="560216"/>
            <a:chOff x="2324526" y="4169422"/>
            <a:chExt cx="381046" cy="560295"/>
          </a:xfrm>
        </p:grpSpPr>
        <p:sp>
          <p:nvSpPr>
            <p:cNvPr id="139" name="Flowchart: Magnetic Disk 138"/>
            <p:cNvSpPr/>
            <p:nvPr/>
          </p:nvSpPr>
          <p:spPr bwMode="auto">
            <a:xfrm>
              <a:off x="2324526" y="4169422"/>
              <a:ext cx="381046" cy="560295"/>
            </a:xfrm>
            <a:prstGeom prst="flowChartMagneticDisk">
              <a:avLst/>
            </a:pr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err="1">
                <a:solidFill>
                  <a:srgbClr val="FFFFFF"/>
                </a:solidFill>
                <a:latin typeface="Segoe Light"/>
              </a:endParaRPr>
            </a:p>
          </p:txBody>
        </p:sp>
        <p:sp>
          <p:nvSpPr>
            <p:cNvPr id="140" name="Oval 139"/>
            <p:cNvSpPr/>
            <p:nvPr/>
          </p:nvSpPr>
          <p:spPr bwMode="auto">
            <a:xfrm>
              <a:off x="2366342" y="4197108"/>
              <a:ext cx="312260" cy="1329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898938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par>
                                <p:cTn id="21" presetID="10" presetClass="entr" presetSubtype="0" fill="hold" nodeType="withEffect">
                                  <p:stCondLst>
                                    <p:cond delay="0"/>
                                  </p:stCondLst>
                                  <p:childTnLst>
                                    <p:set>
                                      <p:cBhvr>
                                        <p:cTn id="22" dur="1" fill="hold">
                                          <p:stCondLst>
                                            <p:cond delay="0"/>
                                          </p:stCondLst>
                                        </p:cTn>
                                        <p:tgtEl>
                                          <p:spTgt spid="95"/>
                                        </p:tgtEl>
                                        <p:attrNameLst>
                                          <p:attrName>style.visibility</p:attrName>
                                        </p:attrNameLst>
                                      </p:cBhvr>
                                      <p:to>
                                        <p:strVal val="visible"/>
                                      </p:to>
                                    </p:set>
                                    <p:animEffect transition="in" filter="fade">
                                      <p:cBhvr>
                                        <p:cTn id="23"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DF1C9-056B-4C22-96D0-68D19566E2C5}"/>
              </a:ext>
            </a:extLst>
          </p:cNvPr>
          <p:cNvSpPr>
            <a:spLocks noGrp="1"/>
          </p:cNvSpPr>
          <p:nvPr>
            <p:ph type="title"/>
          </p:nvPr>
        </p:nvSpPr>
        <p:spPr/>
        <p:txBody>
          <a:bodyPr/>
          <a:lstStyle/>
          <a:p>
            <a:r>
              <a:rPr lang="en-GB" dirty="0"/>
              <a:t>Gen 2 Concurrency – Dynamic RC</a:t>
            </a:r>
          </a:p>
        </p:txBody>
      </p:sp>
      <p:graphicFrame>
        <p:nvGraphicFramePr>
          <p:cNvPr id="3" name="Table 2">
            <a:extLst>
              <a:ext uri="{FF2B5EF4-FFF2-40B4-BE49-F238E27FC236}">
                <a16:creationId xmlns:a16="http://schemas.microsoft.com/office/drawing/2014/main" id="{4475B67A-69BC-493F-814B-12CF648117F8}"/>
              </a:ext>
            </a:extLst>
          </p:cNvPr>
          <p:cNvGraphicFramePr>
            <a:graphicFrameLocks noGrp="1"/>
          </p:cNvGraphicFramePr>
          <p:nvPr>
            <p:extLst>
              <p:ext uri="{D42A27DB-BD31-4B8C-83A1-F6EECF244321}">
                <p14:modId xmlns:p14="http://schemas.microsoft.com/office/powerpoint/2010/main" val="1691961560"/>
              </p:ext>
            </p:extLst>
          </p:nvPr>
        </p:nvGraphicFramePr>
        <p:xfrm>
          <a:off x="457518" y="1213877"/>
          <a:ext cx="9342123" cy="5255179"/>
        </p:xfrm>
        <a:graphic>
          <a:graphicData uri="http://schemas.openxmlformats.org/drawingml/2006/table">
            <a:tbl>
              <a:tblPr/>
              <a:tblGrid>
                <a:gridCol w="1334589">
                  <a:extLst>
                    <a:ext uri="{9D8B030D-6E8A-4147-A177-3AD203B41FA5}">
                      <a16:colId xmlns:a16="http://schemas.microsoft.com/office/drawing/2014/main" val="766416956"/>
                    </a:ext>
                  </a:extLst>
                </a:gridCol>
                <a:gridCol w="1334589">
                  <a:extLst>
                    <a:ext uri="{9D8B030D-6E8A-4147-A177-3AD203B41FA5}">
                      <a16:colId xmlns:a16="http://schemas.microsoft.com/office/drawing/2014/main" val="1756887179"/>
                    </a:ext>
                  </a:extLst>
                </a:gridCol>
                <a:gridCol w="1334589">
                  <a:extLst>
                    <a:ext uri="{9D8B030D-6E8A-4147-A177-3AD203B41FA5}">
                      <a16:colId xmlns:a16="http://schemas.microsoft.com/office/drawing/2014/main" val="2442940641"/>
                    </a:ext>
                  </a:extLst>
                </a:gridCol>
                <a:gridCol w="1334589">
                  <a:extLst>
                    <a:ext uri="{9D8B030D-6E8A-4147-A177-3AD203B41FA5}">
                      <a16:colId xmlns:a16="http://schemas.microsoft.com/office/drawing/2014/main" val="4286615851"/>
                    </a:ext>
                  </a:extLst>
                </a:gridCol>
                <a:gridCol w="1334589">
                  <a:extLst>
                    <a:ext uri="{9D8B030D-6E8A-4147-A177-3AD203B41FA5}">
                      <a16:colId xmlns:a16="http://schemas.microsoft.com/office/drawing/2014/main" val="1078159605"/>
                    </a:ext>
                  </a:extLst>
                </a:gridCol>
                <a:gridCol w="1334589">
                  <a:extLst>
                    <a:ext uri="{9D8B030D-6E8A-4147-A177-3AD203B41FA5}">
                      <a16:colId xmlns:a16="http://schemas.microsoft.com/office/drawing/2014/main" val="151635730"/>
                    </a:ext>
                  </a:extLst>
                </a:gridCol>
                <a:gridCol w="1334589">
                  <a:extLst>
                    <a:ext uri="{9D8B030D-6E8A-4147-A177-3AD203B41FA5}">
                      <a16:colId xmlns:a16="http://schemas.microsoft.com/office/drawing/2014/main" val="2726723231"/>
                    </a:ext>
                  </a:extLst>
                </a:gridCol>
              </a:tblGrid>
              <a:tr h="778587">
                <a:tc>
                  <a:txBody>
                    <a:bodyPr/>
                    <a:lstStyle/>
                    <a:p>
                      <a:pPr algn="ctr" fontAlgn="b"/>
                      <a:r>
                        <a:rPr lang="en-GB" sz="1600" b="1">
                          <a:effectLst/>
                        </a:rPr>
                        <a:t>Service Level</a:t>
                      </a:r>
                    </a:p>
                  </a:txBody>
                  <a:tcPr marL="22282" marR="22282" marT="16712" marB="16712" anchor="b">
                    <a:lnL w="12700" cap="flat" cmpd="sng" algn="ctr">
                      <a:solidFill>
                        <a:srgbClr val="F8167B"/>
                      </a:solidFill>
                      <a:prstDash val="solid"/>
                      <a:round/>
                      <a:headEnd type="none" w="med" len="med"/>
                      <a:tailEnd type="none" w="med" len="med"/>
                    </a:lnL>
                    <a:lnR w="12700" cap="flat" cmpd="sng" algn="ctr">
                      <a:solidFill>
                        <a:srgbClr val="B8147B"/>
                      </a:solidFill>
                      <a:prstDash val="solid"/>
                      <a:round/>
                      <a:headEnd type="none" w="med" len="med"/>
                      <a:tailEnd type="none" w="med" len="med"/>
                    </a:lnR>
                    <a:lnT w="12700" cap="flat" cmpd="sng" algn="ctr">
                      <a:solidFill>
                        <a:srgbClr val="28147B"/>
                      </a:solidFill>
                      <a:prstDash val="solid"/>
                      <a:round/>
                      <a:headEnd type="none" w="med" len="med"/>
                      <a:tailEnd type="none" w="med" len="med"/>
                    </a:lnT>
                    <a:lnB w="4763" cap="flat" cmpd="sng" algn="ctr">
                      <a:solidFill>
                        <a:srgbClr val="F8167B"/>
                      </a:solidFill>
                      <a:prstDash val="solid"/>
                      <a:round/>
                      <a:headEnd type="none" w="med" len="med"/>
                      <a:tailEnd type="none" w="med" len="med"/>
                    </a:lnB>
                  </a:tcPr>
                </a:tc>
                <a:tc>
                  <a:txBody>
                    <a:bodyPr/>
                    <a:lstStyle/>
                    <a:p>
                      <a:pPr algn="ctr" fontAlgn="b"/>
                      <a:r>
                        <a:rPr lang="en-GB" sz="1600" b="1">
                          <a:effectLst/>
                        </a:rPr>
                        <a:t>Maximum concurrent queries</a:t>
                      </a:r>
                    </a:p>
                  </a:txBody>
                  <a:tcPr marL="22282" marR="22282" marT="16712" marB="16712" anchor="b">
                    <a:lnL w="12700" cap="flat" cmpd="sng" algn="ctr">
                      <a:solidFill>
                        <a:srgbClr val="B8147B"/>
                      </a:solidFill>
                      <a:prstDash val="solid"/>
                      <a:round/>
                      <a:headEnd type="none" w="med" len="med"/>
                      <a:tailEnd type="none" w="med" len="med"/>
                    </a:lnL>
                    <a:lnR w="12700" cap="flat" cmpd="sng" algn="ctr">
                      <a:solidFill>
                        <a:srgbClr val="38167B"/>
                      </a:solidFill>
                      <a:prstDash val="solid"/>
                      <a:round/>
                      <a:headEnd type="none" w="med" len="med"/>
                      <a:tailEnd type="none" w="med" len="med"/>
                    </a:lnR>
                    <a:lnT w="12700" cap="flat" cmpd="sng" algn="ctr">
                      <a:solidFill>
                        <a:srgbClr val="B8177B"/>
                      </a:solidFill>
                      <a:prstDash val="solid"/>
                      <a:round/>
                      <a:headEnd type="none" w="med" len="med"/>
                      <a:tailEnd type="none" w="med" len="med"/>
                    </a:lnT>
                    <a:lnB w="4763" cap="flat" cmpd="sng" algn="ctr">
                      <a:solidFill>
                        <a:srgbClr val="28177B"/>
                      </a:solidFill>
                      <a:prstDash val="solid"/>
                      <a:round/>
                      <a:headEnd type="none" w="med" len="med"/>
                      <a:tailEnd type="none" w="med" len="med"/>
                    </a:lnB>
                  </a:tcPr>
                </a:tc>
                <a:tc>
                  <a:txBody>
                    <a:bodyPr/>
                    <a:lstStyle/>
                    <a:p>
                      <a:pPr algn="ctr" fontAlgn="b"/>
                      <a:r>
                        <a:rPr lang="en-GB" sz="1600" b="1">
                          <a:effectLst/>
                        </a:rPr>
                        <a:t>Concurrency slots available</a:t>
                      </a:r>
                    </a:p>
                  </a:txBody>
                  <a:tcPr marL="22282" marR="22282" marT="16712" marB="16712" anchor="b">
                    <a:lnL w="12700" cap="flat" cmpd="sng" algn="ctr">
                      <a:solidFill>
                        <a:srgbClr val="38167B"/>
                      </a:solidFill>
                      <a:prstDash val="solid"/>
                      <a:round/>
                      <a:headEnd type="none" w="med" len="med"/>
                      <a:tailEnd type="none" w="med" len="med"/>
                    </a:lnL>
                    <a:lnR w="12700" cap="flat" cmpd="sng" algn="ctr">
                      <a:solidFill>
                        <a:srgbClr val="B8147B"/>
                      </a:solidFill>
                      <a:prstDash val="solid"/>
                      <a:round/>
                      <a:headEnd type="none" w="med" len="med"/>
                      <a:tailEnd type="none" w="med" len="med"/>
                    </a:lnR>
                    <a:lnT w="12700" cap="flat" cmpd="sng" algn="ctr">
                      <a:solidFill>
                        <a:srgbClr val="68137B"/>
                      </a:solidFill>
                      <a:prstDash val="solid"/>
                      <a:round/>
                      <a:headEnd type="none" w="med" len="med"/>
                      <a:tailEnd type="none" w="med" len="med"/>
                    </a:lnT>
                    <a:lnB w="4763" cap="flat" cmpd="sng" algn="ctr">
                      <a:solidFill>
                        <a:srgbClr val="B8147B"/>
                      </a:solidFill>
                      <a:prstDash val="solid"/>
                      <a:round/>
                      <a:headEnd type="none" w="med" len="med"/>
                      <a:tailEnd type="none" w="med" len="med"/>
                    </a:lnB>
                  </a:tcPr>
                </a:tc>
                <a:tc>
                  <a:txBody>
                    <a:bodyPr/>
                    <a:lstStyle/>
                    <a:p>
                      <a:pPr algn="ctr" fontAlgn="b"/>
                      <a:r>
                        <a:rPr lang="en-GB" sz="1600" b="1">
                          <a:effectLst/>
                        </a:rPr>
                        <a:t>Slots used by smallrc</a:t>
                      </a:r>
                    </a:p>
                  </a:txBody>
                  <a:tcPr marL="22282" marR="22282" marT="16712" marB="16712" anchor="b">
                    <a:lnL w="12700" cap="flat" cmpd="sng" algn="ctr">
                      <a:solidFill>
                        <a:srgbClr val="B8147B"/>
                      </a:solidFill>
                      <a:prstDash val="solid"/>
                      <a:round/>
                      <a:headEnd type="none" w="med" len="med"/>
                      <a:tailEnd type="none" w="med" len="med"/>
                    </a:lnL>
                    <a:lnR w="12700" cap="flat" cmpd="sng" algn="ctr">
                      <a:solidFill>
                        <a:srgbClr val="08167B"/>
                      </a:solidFill>
                      <a:prstDash val="solid"/>
                      <a:round/>
                      <a:headEnd type="none" w="med" len="med"/>
                      <a:tailEnd type="none" w="med" len="med"/>
                    </a:lnR>
                    <a:lnT w="12700" cap="flat" cmpd="sng" algn="ctr">
                      <a:solidFill>
                        <a:srgbClr val="D8157B"/>
                      </a:solidFill>
                      <a:prstDash val="solid"/>
                      <a:round/>
                      <a:headEnd type="none" w="med" len="med"/>
                      <a:tailEnd type="none" w="med" len="med"/>
                    </a:lnT>
                    <a:lnB w="4763" cap="flat" cmpd="sng" algn="ctr">
                      <a:solidFill>
                        <a:srgbClr val="98137B"/>
                      </a:solidFill>
                      <a:prstDash val="solid"/>
                      <a:round/>
                      <a:headEnd type="none" w="med" len="med"/>
                      <a:tailEnd type="none" w="med" len="med"/>
                    </a:lnB>
                  </a:tcPr>
                </a:tc>
                <a:tc>
                  <a:txBody>
                    <a:bodyPr/>
                    <a:lstStyle/>
                    <a:p>
                      <a:pPr algn="ctr" fontAlgn="b"/>
                      <a:r>
                        <a:rPr lang="en-GB" sz="1600" b="1">
                          <a:effectLst/>
                        </a:rPr>
                        <a:t>Slots used by mediumrc</a:t>
                      </a:r>
                    </a:p>
                  </a:txBody>
                  <a:tcPr marL="22282" marR="22282" marT="16712" marB="16712" anchor="b">
                    <a:lnL w="12700" cap="flat" cmpd="sng" algn="ctr">
                      <a:solidFill>
                        <a:srgbClr val="08167B"/>
                      </a:solidFill>
                      <a:prstDash val="solid"/>
                      <a:round/>
                      <a:headEnd type="none" w="med" len="med"/>
                      <a:tailEnd type="none" w="med" len="med"/>
                    </a:lnL>
                    <a:lnR w="12700" cap="flat" cmpd="sng" algn="ctr">
                      <a:solidFill>
                        <a:srgbClr val="B8147B"/>
                      </a:solidFill>
                      <a:prstDash val="solid"/>
                      <a:round/>
                      <a:headEnd type="none" w="med" len="med"/>
                      <a:tailEnd type="none" w="med" len="med"/>
                    </a:lnR>
                    <a:lnT w="12700" cap="flat" cmpd="sng" algn="ctr">
                      <a:solidFill>
                        <a:srgbClr val="58177B"/>
                      </a:solidFill>
                      <a:prstDash val="solid"/>
                      <a:round/>
                      <a:headEnd type="none" w="med" len="med"/>
                      <a:tailEnd type="none" w="med" len="med"/>
                    </a:lnT>
                    <a:lnB w="4763" cap="flat" cmpd="sng" algn="ctr">
                      <a:solidFill>
                        <a:srgbClr val="98137B"/>
                      </a:solidFill>
                      <a:prstDash val="solid"/>
                      <a:round/>
                      <a:headEnd type="none" w="med" len="med"/>
                      <a:tailEnd type="none" w="med" len="med"/>
                    </a:lnB>
                  </a:tcPr>
                </a:tc>
                <a:tc>
                  <a:txBody>
                    <a:bodyPr/>
                    <a:lstStyle/>
                    <a:p>
                      <a:pPr algn="ctr" fontAlgn="b"/>
                      <a:r>
                        <a:rPr lang="en-GB" sz="1600" b="1">
                          <a:effectLst/>
                        </a:rPr>
                        <a:t>Slots used by largerc</a:t>
                      </a:r>
                    </a:p>
                  </a:txBody>
                  <a:tcPr marL="22282" marR="22282" marT="16712" marB="16712" anchor="b">
                    <a:lnL w="12700" cap="flat" cmpd="sng" algn="ctr">
                      <a:solidFill>
                        <a:srgbClr val="B8147B"/>
                      </a:solidFill>
                      <a:prstDash val="solid"/>
                      <a:round/>
                      <a:headEnd type="none" w="med" len="med"/>
                      <a:tailEnd type="none" w="med" len="med"/>
                    </a:lnL>
                    <a:lnR w="12700" cap="flat" cmpd="sng" algn="ctr">
                      <a:solidFill>
                        <a:srgbClr val="48187B"/>
                      </a:solidFill>
                      <a:prstDash val="solid"/>
                      <a:round/>
                      <a:headEnd type="none" w="med" len="med"/>
                      <a:tailEnd type="none" w="med" len="med"/>
                    </a:lnR>
                    <a:lnT w="12700" cap="flat" cmpd="sng" algn="ctr">
                      <a:solidFill>
                        <a:srgbClr val="A8157B"/>
                      </a:solidFill>
                      <a:prstDash val="solid"/>
                      <a:round/>
                      <a:headEnd type="none" w="med" len="med"/>
                      <a:tailEnd type="none" w="med" len="med"/>
                    </a:lnT>
                    <a:lnB w="4763" cap="flat" cmpd="sng" algn="ctr">
                      <a:solidFill>
                        <a:srgbClr val="08167B"/>
                      </a:solidFill>
                      <a:prstDash val="solid"/>
                      <a:round/>
                      <a:headEnd type="none" w="med" len="med"/>
                      <a:tailEnd type="none" w="med" len="med"/>
                    </a:lnB>
                  </a:tcPr>
                </a:tc>
                <a:tc>
                  <a:txBody>
                    <a:bodyPr/>
                    <a:lstStyle/>
                    <a:p>
                      <a:pPr algn="ctr" fontAlgn="b"/>
                      <a:r>
                        <a:rPr lang="en-GB" sz="1600" b="1" dirty="0">
                          <a:effectLst/>
                        </a:rPr>
                        <a:t>Slots used by </a:t>
                      </a:r>
                      <a:r>
                        <a:rPr lang="en-GB" sz="1600" b="1" dirty="0" err="1">
                          <a:effectLst/>
                        </a:rPr>
                        <a:t>xlargerc</a:t>
                      </a:r>
                      <a:endParaRPr lang="en-GB" sz="1600" b="1" dirty="0">
                        <a:effectLst/>
                      </a:endParaRPr>
                    </a:p>
                  </a:txBody>
                  <a:tcPr marL="22282" marR="22282" marT="16712" marB="16712" anchor="b">
                    <a:lnL w="12700" cap="flat" cmpd="sng" algn="ctr">
                      <a:solidFill>
                        <a:srgbClr val="48187B"/>
                      </a:solidFill>
                      <a:prstDash val="solid"/>
                      <a:round/>
                      <a:headEnd type="none" w="med" len="med"/>
                      <a:tailEnd type="none" w="med" len="med"/>
                    </a:lnL>
                    <a:lnR w="12700" cap="flat" cmpd="sng" algn="ctr">
                      <a:solidFill>
                        <a:srgbClr val="38137B"/>
                      </a:solidFill>
                      <a:prstDash val="solid"/>
                      <a:round/>
                      <a:headEnd type="none" w="med" len="med"/>
                      <a:tailEnd type="none" w="med" len="med"/>
                    </a:lnR>
                    <a:lnT w="12700" cap="flat" cmpd="sng" algn="ctr">
                      <a:solidFill>
                        <a:srgbClr val="78187B"/>
                      </a:solidFill>
                      <a:prstDash val="solid"/>
                      <a:round/>
                      <a:headEnd type="none" w="med" len="med"/>
                      <a:tailEnd type="none" w="med" len="med"/>
                    </a:lnT>
                    <a:lnB w="4763" cap="flat" cmpd="sng" algn="ctr">
                      <a:solidFill>
                        <a:srgbClr val="98137B"/>
                      </a:solidFill>
                      <a:prstDash val="solid"/>
                      <a:round/>
                      <a:headEnd type="none" w="med" len="med"/>
                      <a:tailEnd type="none" w="med" len="med"/>
                    </a:lnB>
                  </a:tcPr>
                </a:tc>
                <a:extLst>
                  <a:ext uri="{0D108BD9-81ED-4DB2-BD59-A6C34878D82A}">
                    <a16:rowId xmlns:a16="http://schemas.microsoft.com/office/drawing/2014/main" val="893035677"/>
                  </a:ext>
                </a:extLst>
              </a:tr>
              <a:tr h="279787">
                <a:tc>
                  <a:txBody>
                    <a:bodyPr/>
                    <a:lstStyle/>
                    <a:p>
                      <a:pPr algn="ctr" fontAlgn="t"/>
                      <a:r>
                        <a:rPr lang="en-GB" sz="1600">
                          <a:effectLst/>
                        </a:rPr>
                        <a:t>DW100c</a:t>
                      </a:r>
                    </a:p>
                  </a:txBody>
                  <a:tcPr marL="22282" marR="22282" marT="16712" marB="16712">
                    <a:lnL w="12700" cap="flat" cmpd="sng" algn="ctr">
                      <a:solidFill>
                        <a:srgbClr val="B8147B"/>
                      </a:solidFill>
                      <a:prstDash val="solid"/>
                      <a:round/>
                      <a:headEnd type="none" w="med" len="med"/>
                      <a:tailEnd type="none" w="med" len="med"/>
                    </a:lnL>
                    <a:lnR w="12700" cap="flat" cmpd="sng" algn="ctr">
                      <a:solidFill>
                        <a:srgbClr val="F8167B"/>
                      </a:solidFill>
                      <a:prstDash val="solid"/>
                      <a:round/>
                      <a:headEnd type="none" w="med" len="med"/>
                      <a:tailEnd type="none" w="med" len="med"/>
                    </a:lnR>
                    <a:lnT w="4763" cap="flat" cmpd="sng" algn="ctr">
                      <a:solidFill>
                        <a:srgbClr val="F8167B"/>
                      </a:solidFill>
                      <a:prstDash val="solid"/>
                      <a:round/>
                      <a:headEnd type="none" w="med" len="med"/>
                      <a:tailEnd type="none" w="med" len="med"/>
                    </a:lnT>
                    <a:lnB w="4763" cap="flat" cmpd="sng" algn="ctr">
                      <a:solidFill>
                        <a:srgbClr val="C8137B"/>
                      </a:solidFill>
                      <a:prstDash val="solid"/>
                      <a:round/>
                      <a:headEnd type="none" w="med" len="med"/>
                      <a:tailEnd type="none" w="med" len="med"/>
                    </a:lnB>
                  </a:tcPr>
                </a:tc>
                <a:tc>
                  <a:txBody>
                    <a:bodyPr/>
                    <a:lstStyle/>
                    <a:p>
                      <a:pPr algn="ctr" fontAlgn="t"/>
                      <a:r>
                        <a:rPr lang="en-GB" sz="1600">
                          <a:effectLst/>
                        </a:rPr>
                        <a:t>4</a:t>
                      </a:r>
                    </a:p>
                  </a:txBody>
                  <a:tcPr marL="22282" marR="22282" marT="16712" marB="16712">
                    <a:lnL w="12700" cap="flat" cmpd="sng" algn="ctr">
                      <a:solidFill>
                        <a:srgbClr val="F8167B"/>
                      </a:solidFill>
                      <a:prstDash val="solid"/>
                      <a:round/>
                      <a:headEnd type="none" w="med" len="med"/>
                      <a:tailEnd type="none" w="med" len="med"/>
                    </a:lnL>
                    <a:lnR w="12700" cap="flat" cmpd="sng" algn="ctr">
                      <a:solidFill>
                        <a:srgbClr val="F8167B"/>
                      </a:solidFill>
                      <a:prstDash val="solid"/>
                      <a:round/>
                      <a:headEnd type="none" w="med" len="med"/>
                      <a:tailEnd type="none" w="med" len="med"/>
                    </a:lnR>
                    <a:lnT w="4763" cap="flat" cmpd="sng" algn="ctr">
                      <a:solidFill>
                        <a:srgbClr val="28177B"/>
                      </a:solidFill>
                      <a:prstDash val="solid"/>
                      <a:round/>
                      <a:headEnd type="none" w="med" len="med"/>
                      <a:tailEnd type="none" w="med" len="med"/>
                    </a:lnT>
                    <a:lnB w="4763" cap="flat" cmpd="sng" algn="ctr">
                      <a:solidFill>
                        <a:srgbClr val="C8137B"/>
                      </a:solidFill>
                      <a:prstDash val="solid"/>
                      <a:round/>
                      <a:headEnd type="none" w="med" len="med"/>
                      <a:tailEnd type="none" w="med" len="med"/>
                    </a:lnB>
                  </a:tcPr>
                </a:tc>
                <a:tc>
                  <a:txBody>
                    <a:bodyPr/>
                    <a:lstStyle/>
                    <a:p>
                      <a:pPr algn="ctr" fontAlgn="t"/>
                      <a:r>
                        <a:rPr lang="en-GB" sz="1600">
                          <a:effectLst/>
                        </a:rPr>
                        <a:t>4</a:t>
                      </a:r>
                    </a:p>
                  </a:txBody>
                  <a:tcPr marL="22282" marR="22282" marT="16712" marB="16712">
                    <a:lnL w="12700" cap="flat" cmpd="sng" algn="ctr">
                      <a:solidFill>
                        <a:srgbClr val="F8167B"/>
                      </a:solidFill>
                      <a:prstDash val="solid"/>
                      <a:round/>
                      <a:headEnd type="none" w="med" len="med"/>
                      <a:tailEnd type="none" w="med" len="med"/>
                    </a:lnL>
                    <a:lnR w="12700" cap="flat" cmpd="sng" algn="ctr">
                      <a:solidFill>
                        <a:srgbClr val="D8157B"/>
                      </a:solidFill>
                      <a:prstDash val="solid"/>
                      <a:round/>
                      <a:headEnd type="none" w="med" len="med"/>
                      <a:tailEnd type="none" w="med" len="med"/>
                    </a:lnR>
                    <a:lnT w="4763" cap="flat" cmpd="sng" algn="ctr">
                      <a:solidFill>
                        <a:srgbClr val="B8147B"/>
                      </a:solidFill>
                      <a:prstDash val="solid"/>
                      <a:round/>
                      <a:headEnd type="none" w="med" len="med"/>
                      <a:tailEnd type="none" w="med" len="med"/>
                    </a:lnT>
                    <a:lnB w="4763" cap="flat" cmpd="sng" algn="ctr">
                      <a:solidFill>
                        <a:srgbClr val="18157B"/>
                      </a:solidFill>
                      <a:prstDash val="solid"/>
                      <a:round/>
                      <a:headEnd type="none" w="med" len="med"/>
                      <a:tailEnd type="none" w="med" len="med"/>
                    </a:lnB>
                  </a:tcPr>
                </a:tc>
                <a:tc>
                  <a:txBody>
                    <a:bodyPr/>
                    <a:lstStyle/>
                    <a:p>
                      <a:pPr algn="ctr" fontAlgn="t"/>
                      <a:r>
                        <a:rPr lang="en-GB" sz="1600">
                          <a:effectLst/>
                        </a:rPr>
                        <a:t>1</a:t>
                      </a:r>
                    </a:p>
                  </a:txBody>
                  <a:tcPr marL="22282" marR="22282" marT="16712" marB="16712">
                    <a:lnL w="12700" cap="flat" cmpd="sng" algn="ctr">
                      <a:solidFill>
                        <a:srgbClr val="D8157B"/>
                      </a:solidFill>
                      <a:prstDash val="solid"/>
                      <a:round/>
                      <a:headEnd type="none" w="med" len="med"/>
                      <a:tailEnd type="none" w="med" len="med"/>
                    </a:lnL>
                    <a:lnR w="12700" cap="flat" cmpd="sng" algn="ctr">
                      <a:solidFill>
                        <a:srgbClr val="B8177B"/>
                      </a:solidFill>
                      <a:prstDash val="solid"/>
                      <a:round/>
                      <a:headEnd type="none" w="med" len="med"/>
                      <a:tailEnd type="none" w="med" len="med"/>
                    </a:lnR>
                    <a:lnT w="4763" cap="flat" cmpd="sng" algn="ctr">
                      <a:solidFill>
                        <a:srgbClr val="98137B"/>
                      </a:solidFill>
                      <a:prstDash val="solid"/>
                      <a:round/>
                      <a:headEnd type="none" w="med" len="med"/>
                      <a:tailEnd type="none" w="med" len="med"/>
                    </a:lnT>
                    <a:lnB w="4763" cap="flat" cmpd="sng" algn="ctr">
                      <a:solidFill>
                        <a:srgbClr val="B8147B"/>
                      </a:solidFill>
                      <a:prstDash val="solid"/>
                      <a:round/>
                      <a:headEnd type="none" w="med" len="med"/>
                      <a:tailEnd type="none" w="med" len="med"/>
                    </a:lnB>
                  </a:tcPr>
                </a:tc>
                <a:tc>
                  <a:txBody>
                    <a:bodyPr/>
                    <a:lstStyle/>
                    <a:p>
                      <a:pPr algn="ctr" fontAlgn="t"/>
                      <a:r>
                        <a:rPr lang="en-GB" sz="1600">
                          <a:effectLst/>
                        </a:rPr>
                        <a:t>1</a:t>
                      </a:r>
                    </a:p>
                  </a:txBody>
                  <a:tcPr marL="22282" marR="22282" marT="16712" marB="16712">
                    <a:lnL w="12700" cap="flat" cmpd="sng" algn="ctr">
                      <a:solidFill>
                        <a:srgbClr val="B8177B"/>
                      </a:solidFill>
                      <a:prstDash val="solid"/>
                      <a:round/>
                      <a:headEnd type="none" w="med" len="med"/>
                      <a:tailEnd type="none" w="med" len="med"/>
                    </a:lnL>
                    <a:lnR w="12700" cap="flat" cmpd="sng" algn="ctr">
                      <a:solidFill>
                        <a:srgbClr val="28177B"/>
                      </a:solidFill>
                      <a:prstDash val="solid"/>
                      <a:round/>
                      <a:headEnd type="none" w="med" len="med"/>
                      <a:tailEnd type="none" w="med" len="med"/>
                    </a:lnR>
                    <a:lnT w="4763" cap="flat" cmpd="sng" algn="ctr">
                      <a:solidFill>
                        <a:srgbClr val="98137B"/>
                      </a:solidFill>
                      <a:prstDash val="solid"/>
                      <a:round/>
                      <a:headEnd type="none" w="med" len="med"/>
                      <a:tailEnd type="none" w="med" len="med"/>
                    </a:lnT>
                    <a:lnB w="4763" cap="flat" cmpd="sng" algn="ctr">
                      <a:solidFill>
                        <a:srgbClr val="F8137B"/>
                      </a:solidFill>
                      <a:prstDash val="solid"/>
                      <a:round/>
                      <a:headEnd type="none" w="med" len="med"/>
                      <a:tailEnd type="none" w="med" len="med"/>
                    </a:lnB>
                  </a:tcPr>
                </a:tc>
                <a:tc>
                  <a:txBody>
                    <a:bodyPr/>
                    <a:lstStyle/>
                    <a:p>
                      <a:pPr algn="ctr" fontAlgn="t"/>
                      <a:r>
                        <a:rPr lang="en-GB" sz="1600">
                          <a:effectLst/>
                        </a:rPr>
                        <a:t>1</a:t>
                      </a:r>
                    </a:p>
                  </a:txBody>
                  <a:tcPr marL="22282" marR="22282" marT="16712" marB="16712">
                    <a:lnL w="12700" cap="flat" cmpd="sng" algn="ctr">
                      <a:solidFill>
                        <a:srgbClr val="28177B"/>
                      </a:solidFill>
                      <a:prstDash val="solid"/>
                      <a:round/>
                      <a:headEnd type="none" w="med" len="med"/>
                      <a:tailEnd type="none" w="med" len="med"/>
                    </a:lnL>
                    <a:lnR w="12700" cap="flat" cmpd="sng" algn="ctr">
                      <a:solidFill>
                        <a:srgbClr val="68137B"/>
                      </a:solidFill>
                      <a:prstDash val="solid"/>
                      <a:round/>
                      <a:headEnd type="none" w="med" len="med"/>
                      <a:tailEnd type="none" w="med" len="med"/>
                    </a:lnR>
                    <a:lnT w="4763" cap="flat" cmpd="sng" algn="ctr">
                      <a:solidFill>
                        <a:srgbClr val="08167B"/>
                      </a:solidFill>
                      <a:prstDash val="solid"/>
                      <a:round/>
                      <a:headEnd type="none" w="med" len="med"/>
                      <a:tailEnd type="none" w="med" len="med"/>
                    </a:lnT>
                    <a:lnB w="4763" cap="flat" cmpd="sng" algn="ctr">
                      <a:solidFill>
                        <a:srgbClr val="68167B"/>
                      </a:solidFill>
                      <a:prstDash val="solid"/>
                      <a:round/>
                      <a:headEnd type="none" w="med" len="med"/>
                      <a:tailEnd type="none" w="med" len="med"/>
                    </a:lnB>
                  </a:tcPr>
                </a:tc>
                <a:tc>
                  <a:txBody>
                    <a:bodyPr/>
                    <a:lstStyle/>
                    <a:p>
                      <a:pPr algn="ctr" fontAlgn="t"/>
                      <a:r>
                        <a:rPr lang="en-GB" sz="1600">
                          <a:effectLst/>
                        </a:rPr>
                        <a:t>2</a:t>
                      </a:r>
                    </a:p>
                  </a:txBody>
                  <a:tcPr marL="22282" marR="22282" marT="16712" marB="16712">
                    <a:lnL w="12700" cap="flat" cmpd="sng" algn="ctr">
                      <a:solidFill>
                        <a:srgbClr val="68137B"/>
                      </a:solidFill>
                      <a:prstDash val="solid"/>
                      <a:round/>
                      <a:headEnd type="none" w="med" len="med"/>
                      <a:tailEnd type="none" w="med" len="med"/>
                    </a:lnL>
                    <a:lnR w="12700" cap="flat" cmpd="sng" algn="ctr">
                      <a:solidFill>
                        <a:srgbClr val="78187B"/>
                      </a:solidFill>
                      <a:prstDash val="solid"/>
                      <a:round/>
                      <a:headEnd type="none" w="med" len="med"/>
                      <a:tailEnd type="none" w="med" len="med"/>
                    </a:lnR>
                    <a:lnT w="4763" cap="flat" cmpd="sng" algn="ctr">
                      <a:solidFill>
                        <a:srgbClr val="98137B"/>
                      </a:solidFill>
                      <a:prstDash val="solid"/>
                      <a:round/>
                      <a:headEnd type="none" w="med" len="med"/>
                      <a:tailEnd type="none" w="med" len="med"/>
                    </a:lnT>
                    <a:lnB w="4763" cap="flat" cmpd="sng" algn="ctr">
                      <a:solidFill>
                        <a:srgbClr val="B8147B"/>
                      </a:solidFill>
                      <a:prstDash val="solid"/>
                      <a:round/>
                      <a:headEnd type="none" w="med" len="med"/>
                      <a:tailEnd type="none" w="med" len="med"/>
                    </a:lnB>
                  </a:tcPr>
                </a:tc>
                <a:extLst>
                  <a:ext uri="{0D108BD9-81ED-4DB2-BD59-A6C34878D82A}">
                    <a16:rowId xmlns:a16="http://schemas.microsoft.com/office/drawing/2014/main" val="2812087906"/>
                  </a:ext>
                </a:extLst>
              </a:tr>
              <a:tr h="279787">
                <a:tc>
                  <a:txBody>
                    <a:bodyPr/>
                    <a:lstStyle/>
                    <a:p>
                      <a:pPr algn="ctr" fontAlgn="t"/>
                      <a:r>
                        <a:rPr lang="en-GB" sz="1600">
                          <a:effectLst/>
                        </a:rPr>
                        <a:t>DW200c</a:t>
                      </a:r>
                    </a:p>
                  </a:txBody>
                  <a:tcPr marL="22282" marR="22282" marT="16712" marB="16712">
                    <a:lnL w="12700" cap="flat" cmpd="sng" algn="ctr">
                      <a:solidFill>
                        <a:srgbClr val="98137B"/>
                      </a:solidFill>
                      <a:prstDash val="solid"/>
                      <a:round/>
                      <a:headEnd type="none" w="med" len="med"/>
                      <a:tailEnd type="none" w="med" len="med"/>
                    </a:lnL>
                    <a:lnR w="12700" cap="flat" cmpd="sng" algn="ctr">
                      <a:solidFill>
                        <a:srgbClr val="68137B"/>
                      </a:solidFill>
                      <a:prstDash val="solid"/>
                      <a:round/>
                      <a:headEnd type="none" w="med" len="med"/>
                      <a:tailEnd type="none" w="med" len="med"/>
                    </a:lnR>
                    <a:lnT w="4763" cap="flat" cmpd="sng" algn="ctr">
                      <a:solidFill>
                        <a:srgbClr val="C8137B"/>
                      </a:solidFill>
                      <a:prstDash val="solid"/>
                      <a:round/>
                      <a:headEnd type="none" w="med" len="med"/>
                      <a:tailEnd type="none" w="med" len="med"/>
                    </a:lnT>
                    <a:lnB w="4763" cap="flat" cmpd="sng" algn="ctr">
                      <a:solidFill>
                        <a:srgbClr val="78157B"/>
                      </a:solidFill>
                      <a:prstDash val="solid"/>
                      <a:round/>
                      <a:headEnd type="none" w="med" len="med"/>
                      <a:tailEnd type="none" w="med" len="med"/>
                    </a:lnB>
                  </a:tcPr>
                </a:tc>
                <a:tc>
                  <a:txBody>
                    <a:bodyPr/>
                    <a:lstStyle/>
                    <a:p>
                      <a:pPr algn="ctr" fontAlgn="t"/>
                      <a:r>
                        <a:rPr lang="en-GB" sz="1600">
                          <a:effectLst/>
                        </a:rPr>
                        <a:t>8</a:t>
                      </a:r>
                    </a:p>
                  </a:txBody>
                  <a:tcPr marL="22282" marR="22282" marT="16712" marB="16712">
                    <a:lnL w="12700" cap="flat" cmpd="sng" algn="ctr">
                      <a:solidFill>
                        <a:srgbClr val="68137B"/>
                      </a:solidFill>
                      <a:prstDash val="solid"/>
                      <a:round/>
                      <a:headEnd type="none" w="med" len="med"/>
                      <a:tailEnd type="none" w="med" len="med"/>
                    </a:lnL>
                    <a:lnR w="12700" cap="flat" cmpd="sng" algn="ctr">
                      <a:solidFill>
                        <a:srgbClr val="58177B"/>
                      </a:solidFill>
                      <a:prstDash val="solid"/>
                      <a:round/>
                      <a:headEnd type="none" w="med" len="med"/>
                      <a:tailEnd type="none" w="med" len="med"/>
                    </a:lnR>
                    <a:lnT w="4763" cap="flat" cmpd="sng" algn="ctr">
                      <a:solidFill>
                        <a:srgbClr val="C8137B"/>
                      </a:solidFill>
                      <a:prstDash val="solid"/>
                      <a:round/>
                      <a:headEnd type="none" w="med" len="med"/>
                      <a:tailEnd type="none" w="med" len="med"/>
                    </a:lnT>
                    <a:lnB w="4763" cap="flat" cmpd="sng" algn="ctr">
                      <a:solidFill>
                        <a:srgbClr val="78157B"/>
                      </a:solidFill>
                      <a:prstDash val="solid"/>
                      <a:round/>
                      <a:headEnd type="none" w="med" len="med"/>
                      <a:tailEnd type="none" w="med" len="med"/>
                    </a:lnB>
                  </a:tcPr>
                </a:tc>
                <a:tc>
                  <a:txBody>
                    <a:bodyPr/>
                    <a:lstStyle/>
                    <a:p>
                      <a:pPr algn="ctr" fontAlgn="t"/>
                      <a:r>
                        <a:rPr lang="en-GB" sz="1600">
                          <a:effectLst/>
                        </a:rPr>
                        <a:t>8</a:t>
                      </a:r>
                    </a:p>
                  </a:txBody>
                  <a:tcPr marL="22282" marR="22282" marT="16712" marB="16712">
                    <a:lnL w="12700" cap="flat" cmpd="sng" algn="ctr">
                      <a:solidFill>
                        <a:srgbClr val="58177B"/>
                      </a:solidFill>
                      <a:prstDash val="solid"/>
                      <a:round/>
                      <a:headEnd type="none" w="med" len="med"/>
                      <a:tailEnd type="none" w="med" len="med"/>
                    </a:lnL>
                    <a:lnR w="12700" cap="flat" cmpd="sng" algn="ctr">
                      <a:solidFill>
                        <a:srgbClr val="68167B"/>
                      </a:solidFill>
                      <a:prstDash val="solid"/>
                      <a:round/>
                      <a:headEnd type="none" w="med" len="med"/>
                      <a:tailEnd type="none" w="med" len="med"/>
                    </a:lnR>
                    <a:lnT w="4763" cap="flat" cmpd="sng" algn="ctr">
                      <a:solidFill>
                        <a:srgbClr val="18157B"/>
                      </a:solidFill>
                      <a:prstDash val="solid"/>
                      <a:round/>
                      <a:headEnd type="none" w="med" len="med"/>
                      <a:tailEnd type="none" w="med" len="med"/>
                    </a:lnT>
                    <a:lnB w="4763" cap="flat" cmpd="sng" algn="ctr">
                      <a:solidFill>
                        <a:srgbClr val="D8157B"/>
                      </a:solidFill>
                      <a:prstDash val="solid"/>
                      <a:round/>
                      <a:headEnd type="none" w="med" len="med"/>
                      <a:tailEnd type="none" w="med" len="med"/>
                    </a:lnB>
                  </a:tcPr>
                </a:tc>
                <a:tc>
                  <a:txBody>
                    <a:bodyPr/>
                    <a:lstStyle/>
                    <a:p>
                      <a:pPr algn="ctr" fontAlgn="t"/>
                      <a:r>
                        <a:rPr lang="en-GB" sz="1600">
                          <a:effectLst/>
                        </a:rPr>
                        <a:t>1</a:t>
                      </a:r>
                    </a:p>
                  </a:txBody>
                  <a:tcPr marL="22282" marR="22282" marT="16712" marB="16712">
                    <a:lnL w="12700" cap="flat" cmpd="sng" algn="ctr">
                      <a:solidFill>
                        <a:srgbClr val="68167B"/>
                      </a:solidFill>
                      <a:prstDash val="solid"/>
                      <a:round/>
                      <a:headEnd type="none" w="med" len="med"/>
                      <a:tailEnd type="none" w="med" len="med"/>
                    </a:lnL>
                    <a:lnR w="12700" cap="flat" cmpd="sng" algn="ctr">
                      <a:solidFill>
                        <a:srgbClr val="08167B"/>
                      </a:solidFill>
                      <a:prstDash val="solid"/>
                      <a:round/>
                      <a:headEnd type="none" w="med" len="med"/>
                      <a:tailEnd type="none" w="med" len="med"/>
                    </a:lnR>
                    <a:lnT w="4763" cap="flat" cmpd="sng" algn="ctr">
                      <a:solidFill>
                        <a:srgbClr val="B8147B"/>
                      </a:solidFill>
                      <a:prstDash val="solid"/>
                      <a:round/>
                      <a:headEnd type="none" w="med" len="med"/>
                      <a:tailEnd type="none" w="med" len="med"/>
                    </a:lnT>
                    <a:lnB w="4763" cap="flat" cmpd="sng" algn="ctr">
                      <a:solidFill>
                        <a:srgbClr val="68167B"/>
                      </a:solidFill>
                      <a:prstDash val="solid"/>
                      <a:round/>
                      <a:headEnd type="none" w="med" len="med"/>
                      <a:tailEnd type="none" w="med" len="med"/>
                    </a:lnB>
                  </a:tcPr>
                </a:tc>
                <a:tc>
                  <a:txBody>
                    <a:bodyPr/>
                    <a:lstStyle/>
                    <a:p>
                      <a:pPr algn="ctr" fontAlgn="t"/>
                      <a:r>
                        <a:rPr lang="en-GB" sz="1600">
                          <a:effectLst/>
                        </a:rPr>
                        <a:t>1</a:t>
                      </a:r>
                    </a:p>
                  </a:txBody>
                  <a:tcPr marL="22282" marR="22282" marT="16712" marB="16712">
                    <a:lnL w="12700" cap="flat" cmpd="sng" algn="ctr">
                      <a:solidFill>
                        <a:srgbClr val="08167B"/>
                      </a:solidFill>
                      <a:prstDash val="solid"/>
                      <a:round/>
                      <a:headEnd type="none" w="med" len="med"/>
                      <a:tailEnd type="none" w="med" len="med"/>
                    </a:lnL>
                    <a:lnR w="12700" cap="flat" cmpd="sng" algn="ctr">
                      <a:solidFill>
                        <a:srgbClr val="F8137B"/>
                      </a:solidFill>
                      <a:prstDash val="solid"/>
                      <a:round/>
                      <a:headEnd type="none" w="med" len="med"/>
                      <a:tailEnd type="none" w="med" len="med"/>
                    </a:lnR>
                    <a:lnT w="4763" cap="flat" cmpd="sng" algn="ctr">
                      <a:solidFill>
                        <a:srgbClr val="F8137B"/>
                      </a:solidFill>
                      <a:prstDash val="solid"/>
                      <a:round/>
                      <a:headEnd type="none" w="med" len="med"/>
                      <a:tailEnd type="none" w="med" len="med"/>
                    </a:lnT>
                    <a:lnB w="4763" cap="flat" cmpd="sng" algn="ctr">
                      <a:solidFill>
                        <a:srgbClr val="B81D7B"/>
                      </a:solidFill>
                      <a:prstDash val="solid"/>
                      <a:round/>
                      <a:headEnd type="none" w="med" len="med"/>
                      <a:tailEnd type="none" w="med" len="med"/>
                    </a:lnB>
                  </a:tcPr>
                </a:tc>
                <a:tc>
                  <a:txBody>
                    <a:bodyPr/>
                    <a:lstStyle/>
                    <a:p>
                      <a:pPr algn="ctr" fontAlgn="t"/>
                      <a:r>
                        <a:rPr lang="en-GB" sz="1600">
                          <a:effectLst/>
                        </a:rPr>
                        <a:t>1</a:t>
                      </a:r>
                    </a:p>
                  </a:txBody>
                  <a:tcPr marL="22282" marR="22282" marT="16712" marB="16712">
                    <a:lnL w="12700" cap="flat" cmpd="sng" algn="ctr">
                      <a:solidFill>
                        <a:srgbClr val="F8137B"/>
                      </a:solidFill>
                      <a:prstDash val="solid"/>
                      <a:round/>
                      <a:headEnd type="none" w="med" len="med"/>
                      <a:tailEnd type="none" w="med" len="med"/>
                    </a:lnL>
                    <a:lnR w="12700" cap="flat" cmpd="sng" algn="ctr">
                      <a:solidFill>
                        <a:srgbClr val="F8137B"/>
                      </a:solidFill>
                      <a:prstDash val="solid"/>
                      <a:round/>
                      <a:headEnd type="none" w="med" len="med"/>
                      <a:tailEnd type="none" w="med" len="med"/>
                    </a:lnR>
                    <a:lnT w="4763" cap="flat" cmpd="sng" algn="ctr">
                      <a:solidFill>
                        <a:srgbClr val="68167B"/>
                      </a:solidFill>
                      <a:prstDash val="solid"/>
                      <a:round/>
                      <a:headEnd type="none" w="med" len="med"/>
                      <a:tailEnd type="none" w="med" len="med"/>
                    </a:lnT>
                    <a:lnB w="4763" cap="flat" cmpd="sng" algn="ctr">
                      <a:solidFill>
                        <a:srgbClr val="A81E7B"/>
                      </a:solidFill>
                      <a:prstDash val="solid"/>
                      <a:round/>
                      <a:headEnd type="none" w="med" len="med"/>
                      <a:tailEnd type="none" w="med" len="med"/>
                    </a:lnB>
                  </a:tcPr>
                </a:tc>
                <a:tc>
                  <a:txBody>
                    <a:bodyPr/>
                    <a:lstStyle/>
                    <a:p>
                      <a:pPr algn="ctr" fontAlgn="t"/>
                      <a:r>
                        <a:rPr lang="en-GB" sz="1600">
                          <a:effectLst/>
                        </a:rPr>
                        <a:t>5</a:t>
                      </a:r>
                    </a:p>
                  </a:txBody>
                  <a:tcPr marL="22282" marR="22282" marT="16712" marB="16712">
                    <a:lnL w="12700" cap="flat" cmpd="sng" algn="ctr">
                      <a:solidFill>
                        <a:srgbClr val="F8137B"/>
                      </a:solidFill>
                      <a:prstDash val="solid"/>
                      <a:round/>
                      <a:headEnd type="none" w="med" len="med"/>
                      <a:tailEnd type="none" w="med" len="med"/>
                    </a:lnL>
                    <a:lnR w="12700" cap="flat" cmpd="sng" algn="ctr">
                      <a:solidFill>
                        <a:srgbClr val="68167B"/>
                      </a:solidFill>
                      <a:prstDash val="solid"/>
                      <a:round/>
                      <a:headEnd type="none" w="med" len="med"/>
                      <a:tailEnd type="none" w="med" len="med"/>
                    </a:lnR>
                    <a:lnT w="4763" cap="flat" cmpd="sng" algn="ctr">
                      <a:solidFill>
                        <a:srgbClr val="B8147B"/>
                      </a:solidFill>
                      <a:prstDash val="solid"/>
                      <a:round/>
                      <a:headEnd type="none" w="med" len="med"/>
                      <a:tailEnd type="none" w="med" len="med"/>
                    </a:lnT>
                    <a:lnB w="4763" cap="flat" cmpd="sng" algn="ctr">
                      <a:solidFill>
                        <a:srgbClr val="781E7B"/>
                      </a:solidFill>
                      <a:prstDash val="solid"/>
                      <a:round/>
                      <a:headEnd type="none" w="med" len="med"/>
                      <a:tailEnd type="none" w="med" len="med"/>
                    </a:lnB>
                  </a:tcPr>
                </a:tc>
                <a:extLst>
                  <a:ext uri="{0D108BD9-81ED-4DB2-BD59-A6C34878D82A}">
                    <a16:rowId xmlns:a16="http://schemas.microsoft.com/office/drawing/2014/main" val="90746072"/>
                  </a:ext>
                </a:extLst>
              </a:tr>
              <a:tr h="279787">
                <a:tc>
                  <a:txBody>
                    <a:bodyPr/>
                    <a:lstStyle/>
                    <a:p>
                      <a:pPr algn="ctr" fontAlgn="t"/>
                      <a:r>
                        <a:rPr lang="en-GB" sz="1600">
                          <a:effectLst/>
                        </a:rPr>
                        <a:t>DW300c</a:t>
                      </a:r>
                    </a:p>
                  </a:txBody>
                  <a:tcPr marL="22282" marR="22282" marT="16712" marB="16712">
                    <a:lnL w="12700" cap="flat" cmpd="sng" algn="ctr">
                      <a:solidFill>
                        <a:srgbClr val="B8147B"/>
                      </a:solidFill>
                      <a:prstDash val="solid"/>
                      <a:round/>
                      <a:headEnd type="none" w="med" len="med"/>
                      <a:tailEnd type="none" w="med" len="med"/>
                    </a:lnL>
                    <a:lnR w="12700" cap="flat" cmpd="sng" algn="ctr">
                      <a:solidFill>
                        <a:srgbClr val="D8157B"/>
                      </a:solidFill>
                      <a:prstDash val="solid"/>
                      <a:round/>
                      <a:headEnd type="none" w="med" len="med"/>
                      <a:tailEnd type="none" w="med" len="med"/>
                    </a:lnR>
                    <a:lnT w="4763" cap="flat" cmpd="sng" algn="ctr">
                      <a:solidFill>
                        <a:srgbClr val="78157B"/>
                      </a:solidFill>
                      <a:prstDash val="solid"/>
                      <a:round/>
                      <a:headEnd type="none" w="med" len="med"/>
                      <a:tailEnd type="none" w="med" len="med"/>
                    </a:lnT>
                    <a:lnB w="4763" cap="flat" cmpd="sng" algn="ctr">
                      <a:solidFill>
                        <a:srgbClr val="181E7B"/>
                      </a:solidFill>
                      <a:prstDash val="solid"/>
                      <a:round/>
                      <a:headEnd type="none" w="med" len="med"/>
                      <a:tailEnd type="none" w="med" len="med"/>
                    </a:lnB>
                  </a:tcPr>
                </a:tc>
                <a:tc>
                  <a:txBody>
                    <a:bodyPr/>
                    <a:lstStyle/>
                    <a:p>
                      <a:pPr algn="ctr" fontAlgn="t"/>
                      <a:r>
                        <a:rPr lang="en-GB" sz="1600">
                          <a:effectLst/>
                        </a:rPr>
                        <a:t>12</a:t>
                      </a:r>
                    </a:p>
                  </a:txBody>
                  <a:tcPr marL="22282" marR="22282" marT="16712" marB="16712">
                    <a:lnL w="12700" cap="flat" cmpd="sng" algn="ctr">
                      <a:solidFill>
                        <a:srgbClr val="D8157B"/>
                      </a:solidFill>
                      <a:prstDash val="solid"/>
                      <a:round/>
                      <a:headEnd type="none" w="med" len="med"/>
                      <a:tailEnd type="none" w="med" len="med"/>
                    </a:lnL>
                    <a:lnR w="12700" cap="flat" cmpd="sng" algn="ctr">
                      <a:solidFill>
                        <a:srgbClr val="78157B"/>
                      </a:solidFill>
                      <a:prstDash val="solid"/>
                      <a:round/>
                      <a:headEnd type="none" w="med" len="med"/>
                      <a:tailEnd type="none" w="med" len="med"/>
                    </a:lnR>
                    <a:lnT w="4763" cap="flat" cmpd="sng" algn="ctr">
                      <a:solidFill>
                        <a:srgbClr val="78157B"/>
                      </a:solidFill>
                      <a:prstDash val="solid"/>
                      <a:round/>
                      <a:headEnd type="none" w="med" len="med"/>
                      <a:tailEnd type="none" w="med" len="med"/>
                    </a:lnT>
                    <a:lnB w="4763" cap="flat" cmpd="sng" algn="ctr">
                      <a:solidFill>
                        <a:srgbClr val="181E7B"/>
                      </a:solidFill>
                      <a:prstDash val="solid"/>
                      <a:round/>
                      <a:headEnd type="none" w="med" len="med"/>
                      <a:tailEnd type="none" w="med" len="med"/>
                    </a:lnB>
                  </a:tcPr>
                </a:tc>
                <a:tc>
                  <a:txBody>
                    <a:bodyPr/>
                    <a:lstStyle/>
                    <a:p>
                      <a:pPr algn="ctr" fontAlgn="t"/>
                      <a:r>
                        <a:rPr lang="en-GB" sz="1600">
                          <a:effectLst/>
                        </a:rPr>
                        <a:t>12</a:t>
                      </a:r>
                    </a:p>
                  </a:txBody>
                  <a:tcPr marL="22282" marR="22282" marT="16712" marB="16712">
                    <a:lnL w="12700" cap="flat" cmpd="sng" algn="ctr">
                      <a:solidFill>
                        <a:srgbClr val="78157B"/>
                      </a:solidFill>
                      <a:prstDash val="solid"/>
                      <a:round/>
                      <a:headEnd type="none" w="med" len="med"/>
                      <a:tailEnd type="none" w="med" len="med"/>
                    </a:lnL>
                    <a:lnR w="12700" cap="flat" cmpd="sng" algn="ctr">
                      <a:solidFill>
                        <a:srgbClr val="A8157B"/>
                      </a:solidFill>
                      <a:prstDash val="solid"/>
                      <a:round/>
                      <a:headEnd type="none" w="med" len="med"/>
                      <a:tailEnd type="none" w="med" len="med"/>
                    </a:lnR>
                    <a:lnT w="4763" cap="flat" cmpd="sng" algn="ctr">
                      <a:solidFill>
                        <a:srgbClr val="D8157B"/>
                      </a:solidFill>
                      <a:prstDash val="solid"/>
                      <a:round/>
                      <a:headEnd type="none" w="med" len="med"/>
                      <a:tailEnd type="none" w="med" len="med"/>
                    </a:lnT>
                    <a:lnB w="4763" cap="flat" cmpd="sng" algn="ctr">
                      <a:solidFill>
                        <a:srgbClr val="98197B"/>
                      </a:solidFill>
                      <a:prstDash val="solid"/>
                      <a:round/>
                      <a:headEnd type="none" w="med" len="med"/>
                      <a:tailEnd type="none" w="med" len="med"/>
                    </a:lnB>
                  </a:tcPr>
                </a:tc>
                <a:tc>
                  <a:txBody>
                    <a:bodyPr/>
                    <a:lstStyle/>
                    <a:p>
                      <a:pPr algn="ctr" fontAlgn="t"/>
                      <a:r>
                        <a:rPr lang="en-GB" sz="1600">
                          <a:effectLst/>
                        </a:rPr>
                        <a:t>1</a:t>
                      </a:r>
                    </a:p>
                  </a:txBody>
                  <a:tcPr marL="22282" marR="22282" marT="16712" marB="16712">
                    <a:lnL w="12700" cap="flat" cmpd="sng" algn="ctr">
                      <a:solidFill>
                        <a:srgbClr val="A8157B"/>
                      </a:solidFill>
                      <a:prstDash val="solid"/>
                      <a:round/>
                      <a:headEnd type="none" w="med" len="med"/>
                      <a:tailEnd type="none" w="med" len="med"/>
                    </a:lnL>
                    <a:lnR w="12700" cap="flat" cmpd="sng" algn="ctr">
                      <a:solidFill>
                        <a:srgbClr val="E81A7B"/>
                      </a:solidFill>
                      <a:prstDash val="solid"/>
                      <a:round/>
                      <a:headEnd type="none" w="med" len="med"/>
                      <a:tailEnd type="none" w="med" len="med"/>
                    </a:lnR>
                    <a:lnT w="4763" cap="flat" cmpd="sng" algn="ctr">
                      <a:solidFill>
                        <a:srgbClr val="68167B"/>
                      </a:solidFill>
                      <a:prstDash val="solid"/>
                      <a:round/>
                      <a:headEnd type="none" w="med" len="med"/>
                      <a:tailEnd type="none" w="med" len="med"/>
                    </a:lnT>
                    <a:lnB w="4763" cap="flat" cmpd="sng" algn="ctr">
                      <a:solidFill>
                        <a:srgbClr val="E81A7B"/>
                      </a:solidFill>
                      <a:prstDash val="solid"/>
                      <a:round/>
                      <a:headEnd type="none" w="med" len="med"/>
                      <a:tailEnd type="none" w="med" len="med"/>
                    </a:lnB>
                  </a:tcPr>
                </a:tc>
                <a:tc>
                  <a:txBody>
                    <a:bodyPr/>
                    <a:lstStyle/>
                    <a:p>
                      <a:pPr algn="ctr" fontAlgn="t"/>
                      <a:r>
                        <a:rPr lang="en-GB" sz="1600">
                          <a:effectLst/>
                        </a:rPr>
                        <a:t>1</a:t>
                      </a:r>
                    </a:p>
                  </a:txBody>
                  <a:tcPr marL="22282" marR="22282" marT="16712" marB="16712">
                    <a:lnL w="12700" cap="flat" cmpd="sng" algn="ctr">
                      <a:solidFill>
                        <a:srgbClr val="E81A7B"/>
                      </a:solidFill>
                      <a:prstDash val="solid"/>
                      <a:round/>
                      <a:headEnd type="none" w="med" len="med"/>
                      <a:tailEnd type="none" w="med" len="med"/>
                    </a:lnL>
                    <a:lnR w="12700" cap="flat" cmpd="sng" algn="ctr">
                      <a:solidFill>
                        <a:srgbClr val="181B7B"/>
                      </a:solidFill>
                      <a:prstDash val="solid"/>
                      <a:round/>
                      <a:headEnd type="none" w="med" len="med"/>
                      <a:tailEnd type="none" w="med" len="med"/>
                    </a:lnR>
                    <a:lnT w="4763" cap="flat" cmpd="sng" algn="ctr">
                      <a:solidFill>
                        <a:srgbClr val="B81D7B"/>
                      </a:solidFill>
                      <a:prstDash val="solid"/>
                      <a:round/>
                      <a:headEnd type="none" w="med" len="med"/>
                      <a:tailEnd type="none" w="med" len="med"/>
                    </a:lnT>
                    <a:lnB w="4763" cap="flat" cmpd="sng" algn="ctr">
                      <a:solidFill>
                        <a:srgbClr val="D8187B"/>
                      </a:solidFill>
                      <a:prstDash val="solid"/>
                      <a:round/>
                      <a:headEnd type="none" w="med" len="med"/>
                      <a:tailEnd type="none" w="med" len="med"/>
                    </a:lnB>
                  </a:tcPr>
                </a:tc>
                <a:tc>
                  <a:txBody>
                    <a:bodyPr/>
                    <a:lstStyle/>
                    <a:p>
                      <a:pPr algn="ctr" fontAlgn="t"/>
                      <a:r>
                        <a:rPr lang="en-GB" sz="1600">
                          <a:effectLst/>
                        </a:rPr>
                        <a:t>2</a:t>
                      </a:r>
                    </a:p>
                  </a:txBody>
                  <a:tcPr marL="22282" marR="22282" marT="16712" marB="16712">
                    <a:lnL w="12700" cap="flat" cmpd="sng" algn="ctr">
                      <a:solidFill>
                        <a:srgbClr val="181B7B"/>
                      </a:solidFill>
                      <a:prstDash val="solid"/>
                      <a:round/>
                      <a:headEnd type="none" w="med" len="med"/>
                      <a:tailEnd type="none" w="med" len="med"/>
                    </a:lnL>
                    <a:lnR w="12700" cap="flat" cmpd="sng" algn="ctr">
                      <a:solidFill>
                        <a:srgbClr val="881D7B"/>
                      </a:solidFill>
                      <a:prstDash val="solid"/>
                      <a:round/>
                      <a:headEnd type="none" w="med" len="med"/>
                      <a:tailEnd type="none" w="med" len="med"/>
                    </a:lnR>
                    <a:lnT w="4763" cap="flat" cmpd="sng" algn="ctr">
                      <a:solidFill>
                        <a:srgbClr val="A81E7B"/>
                      </a:solidFill>
                      <a:prstDash val="solid"/>
                      <a:round/>
                      <a:headEnd type="none" w="med" len="med"/>
                      <a:tailEnd type="none" w="med" len="med"/>
                    </a:lnT>
                    <a:lnB w="4763" cap="flat" cmpd="sng" algn="ctr">
                      <a:solidFill>
                        <a:srgbClr val="E81D7B"/>
                      </a:solidFill>
                      <a:prstDash val="solid"/>
                      <a:round/>
                      <a:headEnd type="none" w="med" len="med"/>
                      <a:tailEnd type="none" w="med" len="med"/>
                    </a:lnB>
                  </a:tcPr>
                </a:tc>
                <a:tc>
                  <a:txBody>
                    <a:bodyPr/>
                    <a:lstStyle/>
                    <a:p>
                      <a:pPr algn="ctr" fontAlgn="t"/>
                      <a:r>
                        <a:rPr lang="en-GB" sz="1600">
                          <a:effectLst/>
                        </a:rPr>
                        <a:t>8</a:t>
                      </a:r>
                    </a:p>
                  </a:txBody>
                  <a:tcPr marL="22282" marR="22282" marT="16712" marB="16712">
                    <a:lnL w="12700" cap="flat" cmpd="sng" algn="ctr">
                      <a:solidFill>
                        <a:srgbClr val="881D7B"/>
                      </a:solidFill>
                      <a:prstDash val="solid"/>
                      <a:round/>
                      <a:headEnd type="none" w="med" len="med"/>
                      <a:tailEnd type="none" w="med" len="med"/>
                    </a:lnL>
                    <a:lnR w="12700" cap="flat" cmpd="sng" algn="ctr">
                      <a:solidFill>
                        <a:srgbClr val="981C7B"/>
                      </a:solidFill>
                      <a:prstDash val="solid"/>
                      <a:round/>
                      <a:headEnd type="none" w="med" len="med"/>
                      <a:tailEnd type="none" w="med" len="med"/>
                    </a:lnR>
                    <a:lnT w="4763" cap="flat" cmpd="sng" algn="ctr">
                      <a:solidFill>
                        <a:srgbClr val="781E7B"/>
                      </a:solidFill>
                      <a:prstDash val="solid"/>
                      <a:round/>
                      <a:headEnd type="none" w="med" len="med"/>
                      <a:tailEnd type="none" w="med" len="med"/>
                    </a:lnT>
                    <a:lnB w="4763" cap="flat" cmpd="sng" algn="ctr">
                      <a:solidFill>
                        <a:srgbClr val="581A7B"/>
                      </a:solidFill>
                      <a:prstDash val="solid"/>
                      <a:round/>
                      <a:headEnd type="none" w="med" len="med"/>
                      <a:tailEnd type="none" w="med" len="med"/>
                    </a:lnB>
                  </a:tcPr>
                </a:tc>
                <a:extLst>
                  <a:ext uri="{0D108BD9-81ED-4DB2-BD59-A6C34878D82A}">
                    <a16:rowId xmlns:a16="http://schemas.microsoft.com/office/drawing/2014/main" val="475165685"/>
                  </a:ext>
                </a:extLst>
              </a:tr>
              <a:tr h="279787">
                <a:tc>
                  <a:txBody>
                    <a:bodyPr/>
                    <a:lstStyle/>
                    <a:p>
                      <a:pPr algn="ctr" fontAlgn="t"/>
                      <a:r>
                        <a:rPr lang="en-GB" sz="1600">
                          <a:effectLst/>
                        </a:rPr>
                        <a:t>DW400c</a:t>
                      </a:r>
                    </a:p>
                  </a:txBody>
                  <a:tcPr marL="22282" marR="22282" marT="16712" marB="16712">
                    <a:lnL w="12700" cap="flat" cmpd="sng" algn="ctr">
                      <a:solidFill>
                        <a:srgbClr val="98197B"/>
                      </a:solidFill>
                      <a:prstDash val="solid"/>
                      <a:round/>
                      <a:headEnd type="none" w="med" len="med"/>
                      <a:tailEnd type="none" w="med" len="med"/>
                    </a:lnL>
                    <a:lnR w="12700" cap="flat" cmpd="sng" algn="ctr">
                      <a:solidFill>
                        <a:srgbClr val="A81B7B"/>
                      </a:solidFill>
                      <a:prstDash val="solid"/>
                      <a:round/>
                      <a:headEnd type="none" w="med" len="med"/>
                      <a:tailEnd type="none" w="med" len="med"/>
                    </a:lnR>
                    <a:lnT w="4763" cap="flat" cmpd="sng" algn="ctr">
                      <a:solidFill>
                        <a:srgbClr val="181E7B"/>
                      </a:solidFill>
                      <a:prstDash val="solid"/>
                      <a:round/>
                      <a:headEnd type="none" w="med" len="med"/>
                      <a:tailEnd type="none" w="med" len="med"/>
                    </a:lnT>
                    <a:lnB w="4763" cap="flat" cmpd="sng" algn="ctr">
                      <a:solidFill>
                        <a:srgbClr val="A81B7B"/>
                      </a:solidFill>
                      <a:prstDash val="solid"/>
                      <a:round/>
                      <a:headEnd type="none" w="med" len="med"/>
                      <a:tailEnd type="none" w="med" len="med"/>
                    </a:lnB>
                  </a:tcPr>
                </a:tc>
                <a:tc>
                  <a:txBody>
                    <a:bodyPr/>
                    <a:lstStyle/>
                    <a:p>
                      <a:pPr algn="ctr" fontAlgn="t"/>
                      <a:r>
                        <a:rPr lang="en-GB" sz="1600">
                          <a:effectLst/>
                        </a:rPr>
                        <a:t>16</a:t>
                      </a:r>
                    </a:p>
                  </a:txBody>
                  <a:tcPr marL="22282" marR="22282" marT="16712" marB="16712">
                    <a:lnL w="12700" cap="flat" cmpd="sng" algn="ctr">
                      <a:solidFill>
                        <a:srgbClr val="A81B7B"/>
                      </a:solidFill>
                      <a:prstDash val="solid"/>
                      <a:round/>
                      <a:headEnd type="none" w="med" len="med"/>
                      <a:tailEnd type="none" w="med" len="med"/>
                    </a:lnL>
                    <a:lnR w="12700" cap="flat" cmpd="sng" algn="ctr">
                      <a:solidFill>
                        <a:srgbClr val="781E7B"/>
                      </a:solidFill>
                      <a:prstDash val="solid"/>
                      <a:round/>
                      <a:headEnd type="none" w="med" len="med"/>
                      <a:tailEnd type="none" w="med" len="med"/>
                    </a:lnR>
                    <a:lnT w="4763" cap="flat" cmpd="sng" algn="ctr">
                      <a:solidFill>
                        <a:srgbClr val="181E7B"/>
                      </a:solidFill>
                      <a:prstDash val="solid"/>
                      <a:round/>
                      <a:headEnd type="none" w="med" len="med"/>
                      <a:tailEnd type="none" w="med" len="med"/>
                    </a:lnT>
                    <a:lnB w="4763" cap="flat" cmpd="sng" algn="ctr">
                      <a:solidFill>
                        <a:srgbClr val="D8187B"/>
                      </a:solidFill>
                      <a:prstDash val="solid"/>
                      <a:round/>
                      <a:headEnd type="none" w="med" len="med"/>
                      <a:tailEnd type="none" w="med" len="med"/>
                    </a:lnB>
                  </a:tcPr>
                </a:tc>
                <a:tc>
                  <a:txBody>
                    <a:bodyPr/>
                    <a:lstStyle/>
                    <a:p>
                      <a:pPr algn="ctr" fontAlgn="t"/>
                      <a:r>
                        <a:rPr lang="en-GB" sz="1600">
                          <a:effectLst/>
                        </a:rPr>
                        <a:t>16</a:t>
                      </a:r>
                    </a:p>
                  </a:txBody>
                  <a:tcPr marL="22282" marR="22282" marT="16712" marB="16712">
                    <a:lnL w="12700" cap="flat" cmpd="sng" algn="ctr">
                      <a:solidFill>
                        <a:srgbClr val="781E7B"/>
                      </a:solidFill>
                      <a:prstDash val="solid"/>
                      <a:round/>
                      <a:headEnd type="none" w="med" len="med"/>
                      <a:tailEnd type="none" w="med" len="med"/>
                    </a:lnL>
                    <a:lnR w="12700" cap="flat" cmpd="sng" algn="ctr">
                      <a:solidFill>
                        <a:srgbClr val="C8197B"/>
                      </a:solidFill>
                      <a:prstDash val="solid"/>
                      <a:round/>
                      <a:headEnd type="none" w="med" len="med"/>
                      <a:tailEnd type="none" w="med" len="med"/>
                    </a:lnR>
                    <a:lnT w="4763" cap="flat" cmpd="sng" algn="ctr">
                      <a:solidFill>
                        <a:srgbClr val="98197B"/>
                      </a:solidFill>
                      <a:prstDash val="solid"/>
                      <a:round/>
                      <a:headEnd type="none" w="med" len="med"/>
                      <a:tailEnd type="none" w="med" len="med"/>
                    </a:lnT>
                    <a:lnB w="4763" cap="flat" cmpd="sng" algn="ctr">
                      <a:solidFill>
                        <a:srgbClr val="08197B"/>
                      </a:solidFill>
                      <a:prstDash val="solid"/>
                      <a:round/>
                      <a:headEnd type="none" w="med" len="med"/>
                      <a:tailEnd type="none" w="med" len="med"/>
                    </a:lnB>
                  </a:tcPr>
                </a:tc>
                <a:tc>
                  <a:txBody>
                    <a:bodyPr/>
                    <a:lstStyle/>
                    <a:p>
                      <a:pPr algn="ctr" fontAlgn="t"/>
                      <a:r>
                        <a:rPr lang="en-GB" sz="1600">
                          <a:effectLst/>
                        </a:rPr>
                        <a:t>1</a:t>
                      </a:r>
                    </a:p>
                  </a:txBody>
                  <a:tcPr marL="22282" marR="22282" marT="16712" marB="16712">
                    <a:lnL w="12700" cap="flat" cmpd="sng" algn="ctr">
                      <a:solidFill>
                        <a:srgbClr val="C8197B"/>
                      </a:solidFill>
                      <a:prstDash val="solid"/>
                      <a:round/>
                      <a:headEnd type="none" w="med" len="med"/>
                      <a:tailEnd type="none" w="med" len="med"/>
                    </a:lnL>
                    <a:lnR w="12700" cap="flat" cmpd="sng" algn="ctr">
                      <a:solidFill>
                        <a:srgbClr val="08197B"/>
                      </a:solidFill>
                      <a:prstDash val="solid"/>
                      <a:round/>
                      <a:headEnd type="none" w="med" len="med"/>
                      <a:tailEnd type="none" w="med" len="med"/>
                    </a:lnR>
                    <a:lnT w="4763" cap="flat" cmpd="sng" algn="ctr">
                      <a:solidFill>
                        <a:srgbClr val="E81A7B"/>
                      </a:solidFill>
                      <a:prstDash val="solid"/>
                      <a:round/>
                      <a:headEnd type="none" w="med" len="med"/>
                      <a:tailEnd type="none" w="med" len="med"/>
                    </a:lnT>
                    <a:lnB w="4763" cap="flat" cmpd="sng" algn="ctr">
                      <a:solidFill>
                        <a:srgbClr val="181B7B"/>
                      </a:solidFill>
                      <a:prstDash val="solid"/>
                      <a:round/>
                      <a:headEnd type="none" w="med" len="med"/>
                      <a:tailEnd type="none" w="med" len="med"/>
                    </a:lnB>
                  </a:tcPr>
                </a:tc>
                <a:tc>
                  <a:txBody>
                    <a:bodyPr/>
                    <a:lstStyle/>
                    <a:p>
                      <a:pPr algn="ctr" fontAlgn="t"/>
                      <a:r>
                        <a:rPr lang="en-GB" sz="1600">
                          <a:effectLst/>
                        </a:rPr>
                        <a:t>1</a:t>
                      </a:r>
                    </a:p>
                  </a:txBody>
                  <a:tcPr marL="22282" marR="22282" marT="16712" marB="16712">
                    <a:lnL w="12700" cap="flat" cmpd="sng" algn="ctr">
                      <a:solidFill>
                        <a:srgbClr val="08197B"/>
                      </a:solidFill>
                      <a:prstDash val="solid"/>
                      <a:round/>
                      <a:headEnd type="none" w="med" len="med"/>
                      <a:tailEnd type="none" w="med" len="med"/>
                    </a:lnL>
                    <a:lnR w="12700" cap="flat" cmpd="sng" algn="ctr">
                      <a:solidFill>
                        <a:srgbClr val="981C7B"/>
                      </a:solidFill>
                      <a:prstDash val="solid"/>
                      <a:round/>
                      <a:headEnd type="none" w="med" len="med"/>
                      <a:tailEnd type="none" w="med" len="med"/>
                    </a:lnR>
                    <a:lnT w="4763" cap="flat" cmpd="sng" algn="ctr">
                      <a:solidFill>
                        <a:srgbClr val="D8187B"/>
                      </a:solidFill>
                      <a:prstDash val="solid"/>
                      <a:round/>
                      <a:headEnd type="none" w="med" len="med"/>
                      <a:tailEnd type="none" w="med" len="med"/>
                    </a:lnT>
                    <a:lnB w="4763" cap="flat" cmpd="sng" algn="ctr">
                      <a:solidFill>
                        <a:srgbClr val="081C7B"/>
                      </a:solidFill>
                      <a:prstDash val="solid"/>
                      <a:round/>
                      <a:headEnd type="none" w="med" len="med"/>
                      <a:tailEnd type="none" w="med" len="med"/>
                    </a:lnB>
                  </a:tcPr>
                </a:tc>
                <a:tc>
                  <a:txBody>
                    <a:bodyPr/>
                    <a:lstStyle/>
                    <a:p>
                      <a:pPr algn="ctr" fontAlgn="t"/>
                      <a:r>
                        <a:rPr lang="en-GB" sz="1600">
                          <a:effectLst/>
                        </a:rPr>
                        <a:t>3</a:t>
                      </a:r>
                    </a:p>
                  </a:txBody>
                  <a:tcPr marL="22282" marR="22282" marT="16712" marB="16712">
                    <a:lnL w="12700" cap="flat" cmpd="sng" algn="ctr">
                      <a:solidFill>
                        <a:srgbClr val="981C7B"/>
                      </a:solidFill>
                      <a:prstDash val="solid"/>
                      <a:round/>
                      <a:headEnd type="none" w="med" len="med"/>
                      <a:tailEnd type="none" w="med" len="med"/>
                    </a:lnL>
                    <a:lnR w="12700" cap="flat" cmpd="sng" algn="ctr">
                      <a:solidFill>
                        <a:srgbClr val="D81B7B"/>
                      </a:solidFill>
                      <a:prstDash val="solid"/>
                      <a:round/>
                      <a:headEnd type="none" w="med" len="med"/>
                      <a:tailEnd type="none" w="med" len="med"/>
                    </a:lnR>
                    <a:lnT w="4763" cap="flat" cmpd="sng" algn="ctr">
                      <a:solidFill>
                        <a:srgbClr val="E81D7B"/>
                      </a:solidFill>
                      <a:prstDash val="solid"/>
                      <a:round/>
                      <a:headEnd type="none" w="med" len="med"/>
                      <a:tailEnd type="none" w="med" len="med"/>
                    </a:lnT>
                    <a:lnB w="4763" cap="flat" cmpd="sng" algn="ctr">
                      <a:solidFill>
                        <a:srgbClr val="D8187B"/>
                      </a:solidFill>
                      <a:prstDash val="solid"/>
                      <a:round/>
                      <a:headEnd type="none" w="med" len="med"/>
                      <a:tailEnd type="none" w="med" len="med"/>
                    </a:lnB>
                  </a:tcPr>
                </a:tc>
                <a:tc>
                  <a:txBody>
                    <a:bodyPr/>
                    <a:lstStyle/>
                    <a:p>
                      <a:pPr algn="ctr" fontAlgn="t"/>
                      <a:r>
                        <a:rPr lang="en-GB" sz="1600">
                          <a:effectLst/>
                        </a:rPr>
                        <a:t>11</a:t>
                      </a:r>
                    </a:p>
                  </a:txBody>
                  <a:tcPr marL="22282" marR="22282" marT="16712" marB="16712">
                    <a:lnL w="12700" cap="flat" cmpd="sng" algn="ctr">
                      <a:solidFill>
                        <a:srgbClr val="D81B7B"/>
                      </a:solidFill>
                      <a:prstDash val="solid"/>
                      <a:round/>
                      <a:headEnd type="none" w="med" len="med"/>
                      <a:tailEnd type="none" w="med" len="med"/>
                    </a:lnL>
                    <a:lnR w="12700" cap="flat" cmpd="sng" algn="ctr">
                      <a:solidFill>
                        <a:srgbClr val="E81D7B"/>
                      </a:solidFill>
                      <a:prstDash val="solid"/>
                      <a:round/>
                      <a:headEnd type="none" w="med" len="med"/>
                      <a:tailEnd type="none" w="med" len="med"/>
                    </a:lnR>
                    <a:lnT w="4763" cap="flat" cmpd="sng" algn="ctr">
                      <a:solidFill>
                        <a:srgbClr val="581A7B"/>
                      </a:solidFill>
                      <a:prstDash val="solid"/>
                      <a:round/>
                      <a:headEnd type="none" w="med" len="med"/>
                      <a:tailEnd type="none" w="med" len="med"/>
                    </a:lnT>
                    <a:lnB w="4763" cap="flat" cmpd="sng" algn="ctr">
                      <a:solidFill>
                        <a:srgbClr val="181B7B"/>
                      </a:solidFill>
                      <a:prstDash val="solid"/>
                      <a:round/>
                      <a:headEnd type="none" w="med" len="med"/>
                      <a:tailEnd type="none" w="med" len="med"/>
                    </a:lnB>
                  </a:tcPr>
                </a:tc>
                <a:extLst>
                  <a:ext uri="{0D108BD9-81ED-4DB2-BD59-A6C34878D82A}">
                    <a16:rowId xmlns:a16="http://schemas.microsoft.com/office/drawing/2014/main" val="3604075350"/>
                  </a:ext>
                </a:extLst>
              </a:tr>
              <a:tr h="279787">
                <a:tc>
                  <a:txBody>
                    <a:bodyPr/>
                    <a:lstStyle/>
                    <a:p>
                      <a:pPr algn="ctr" fontAlgn="t"/>
                      <a:r>
                        <a:rPr lang="en-GB" sz="1600">
                          <a:effectLst/>
                        </a:rPr>
                        <a:t>DW500c</a:t>
                      </a:r>
                    </a:p>
                  </a:txBody>
                  <a:tcPr marL="22282" marR="22282" marT="16712" marB="16712">
                    <a:lnL w="12700" cap="flat" cmpd="sng" algn="ctr">
                      <a:solidFill>
                        <a:srgbClr val="581A7B"/>
                      </a:solidFill>
                      <a:prstDash val="solid"/>
                      <a:round/>
                      <a:headEnd type="none" w="med" len="med"/>
                      <a:tailEnd type="none" w="med" len="med"/>
                    </a:lnL>
                    <a:lnR w="12700" cap="flat" cmpd="sng" algn="ctr">
                      <a:solidFill>
                        <a:srgbClr val="381C7B"/>
                      </a:solidFill>
                      <a:prstDash val="solid"/>
                      <a:round/>
                      <a:headEnd type="none" w="med" len="med"/>
                      <a:tailEnd type="none" w="med" len="med"/>
                    </a:lnR>
                    <a:lnT w="4763" cap="flat" cmpd="sng" algn="ctr">
                      <a:solidFill>
                        <a:srgbClr val="A81B7B"/>
                      </a:solidFill>
                      <a:prstDash val="solid"/>
                      <a:round/>
                      <a:headEnd type="none" w="med" len="med"/>
                      <a:tailEnd type="none" w="med" len="med"/>
                    </a:lnT>
                    <a:lnB w="4763" cap="flat" cmpd="sng" algn="ctr">
                      <a:solidFill>
                        <a:srgbClr val="181B7B"/>
                      </a:solidFill>
                      <a:prstDash val="solid"/>
                      <a:round/>
                      <a:headEnd type="none" w="med" len="med"/>
                      <a:tailEnd type="none" w="med" len="med"/>
                    </a:lnB>
                  </a:tcPr>
                </a:tc>
                <a:tc>
                  <a:txBody>
                    <a:bodyPr/>
                    <a:lstStyle/>
                    <a:p>
                      <a:pPr algn="ctr" fontAlgn="t"/>
                      <a:r>
                        <a:rPr lang="en-GB" sz="1600">
                          <a:effectLst/>
                        </a:rPr>
                        <a:t>20</a:t>
                      </a:r>
                    </a:p>
                  </a:txBody>
                  <a:tcPr marL="22282" marR="22282" marT="16712" marB="16712">
                    <a:lnL w="12700" cap="flat" cmpd="sng" algn="ctr">
                      <a:solidFill>
                        <a:srgbClr val="381C7B"/>
                      </a:solidFill>
                      <a:prstDash val="solid"/>
                      <a:round/>
                      <a:headEnd type="none" w="med" len="med"/>
                      <a:tailEnd type="none" w="med" len="med"/>
                    </a:lnL>
                    <a:lnR w="12700" cap="flat" cmpd="sng" algn="ctr">
                      <a:solidFill>
                        <a:srgbClr val="A81B7B"/>
                      </a:solidFill>
                      <a:prstDash val="solid"/>
                      <a:round/>
                      <a:headEnd type="none" w="med" len="med"/>
                      <a:tailEnd type="none" w="med" len="med"/>
                    </a:lnR>
                    <a:lnT w="4763" cap="flat" cmpd="sng" algn="ctr">
                      <a:solidFill>
                        <a:srgbClr val="D8187B"/>
                      </a:solidFill>
                      <a:prstDash val="solid"/>
                      <a:round/>
                      <a:headEnd type="none" w="med" len="med"/>
                      <a:tailEnd type="none" w="med" len="med"/>
                    </a:lnT>
                    <a:lnB w="4763" cap="flat" cmpd="sng" algn="ctr">
                      <a:solidFill>
                        <a:srgbClr val="68197B"/>
                      </a:solidFill>
                      <a:prstDash val="solid"/>
                      <a:round/>
                      <a:headEnd type="none" w="med" len="med"/>
                      <a:tailEnd type="none" w="med" len="med"/>
                    </a:lnB>
                  </a:tcPr>
                </a:tc>
                <a:tc>
                  <a:txBody>
                    <a:bodyPr/>
                    <a:lstStyle/>
                    <a:p>
                      <a:pPr algn="ctr" fontAlgn="t"/>
                      <a:r>
                        <a:rPr lang="en-GB" sz="1600">
                          <a:effectLst/>
                        </a:rPr>
                        <a:t>20</a:t>
                      </a:r>
                    </a:p>
                  </a:txBody>
                  <a:tcPr marL="22282" marR="22282" marT="16712" marB="16712">
                    <a:lnL w="12700" cap="flat" cmpd="sng" algn="ctr">
                      <a:solidFill>
                        <a:srgbClr val="A81B7B"/>
                      </a:solidFill>
                      <a:prstDash val="solid"/>
                      <a:round/>
                      <a:headEnd type="none" w="med" len="med"/>
                      <a:tailEnd type="none" w="med" len="med"/>
                    </a:lnL>
                    <a:lnR w="12700" cap="flat" cmpd="sng" algn="ctr">
                      <a:solidFill>
                        <a:srgbClr val="38197B"/>
                      </a:solidFill>
                      <a:prstDash val="solid"/>
                      <a:round/>
                      <a:headEnd type="none" w="med" len="med"/>
                      <a:tailEnd type="none" w="med" len="med"/>
                    </a:lnR>
                    <a:lnT w="4763" cap="flat" cmpd="sng" algn="ctr">
                      <a:solidFill>
                        <a:srgbClr val="08197B"/>
                      </a:solidFill>
                      <a:prstDash val="solid"/>
                      <a:round/>
                      <a:headEnd type="none" w="med" len="med"/>
                      <a:tailEnd type="none" w="med" len="med"/>
                    </a:lnT>
                    <a:lnB w="4763" cap="flat" cmpd="sng" algn="ctr">
                      <a:solidFill>
                        <a:srgbClr val="181B7B"/>
                      </a:solidFill>
                      <a:prstDash val="solid"/>
                      <a:round/>
                      <a:headEnd type="none" w="med" len="med"/>
                      <a:tailEnd type="none" w="med" len="med"/>
                    </a:lnB>
                  </a:tcPr>
                </a:tc>
                <a:tc>
                  <a:txBody>
                    <a:bodyPr/>
                    <a:lstStyle/>
                    <a:p>
                      <a:pPr algn="ctr" fontAlgn="t"/>
                      <a:r>
                        <a:rPr lang="en-GB" sz="1600">
                          <a:effectLst/>
                        </a:rPr>
                        <a:t>1</a:t>
                      </a:r>
                    </a:p>
                  </a:txBody>
                  <a:tcPr marL="22282" marR="22282" marT="16712" marB="16712">
                    <a:lnL w="12700" cap="flat" cmpd="sng" algn="ctr">
                      <a:solidFill>
                        <a:srgbClr val="38197B"/>
                      </a:solidFill>
                      <a:prstDash val="solid"/>
                      <a:round/>
                      <a:headEnd type="none" w="med" len="med"/>
                      <a:tailEnd type="none" w="med" len="med"/>
                    </a:lnL>
                    <a:lnR w="12700" cap="flat" cmpd="sng" algn="ctr">
                      <a:solidFill>
                        <a:srgbClr val="E81A7B"/>
                      </a:solidFill>
                      <a:prstDash val="solid"/>
                      <a:round/>
                      <a:headEnd type="none" w="med" len="med"/>
                      <a:tailEnd type="none" w="med" len="med"/>
                    </a:lnR>
                    <a:lnT w="4763" cap="flat" cmpd="sng" algn="ctr">
                      <a:solidFill>
                        <a:srgbClr val="181B7B"/>
                      </a:solidFill>
                      <a:prstDash val="solid"/>
                      <a:round/>
                      <a:headEnd type="none" w="med" len="med"/>
                      <a:tailEnd type="none" w="med" len="med"/>
                    </a:lnT>
                    <a:lnB w="4763" cap="flat" cmpd="sng" algn="ctr">
                      <a:solidFill>
                        <a:srgbClr val="781B7B"/>
                      </a:solidFill>
                      <a:prstDash val="solid"/>
                      <a:round/>
                      <a:headEnd type="none" w="med" len="med"/>
                      <a:tailEnd type="none" w="med" len="med"/>
                    </a:lnB>
                  </a:tcPr>
                </a:tc>
                <a:tc>
                  <a:txBody>
                    <a:bodyPr/>
                    <a:lstStyle/>
                    <a:p>
                      <a:pPr algn="ctr" fontAlgn="t"/>
                      <a:r>
                        <a:rPr lang="en-GB" sz="1600">
                          <a:effectLst/>
                        </a:rPr>
                        <a:t>2</a:t>
                      </a:r>
                    </a:p>
                  </a:txBody>
                  <a:tcPr marL="22282" marR="22282" marT="16712" marB="16712">
                    <a:lnL w="12700" cap="flat" cmpd="sng" algn="ctr">
                      <a:solidFill>
                        <a:srgbClr val="E81A7B"/>
                      </a:solidFill>
                      <a:prstDash val="solid"/>
                      <a:round/>
                      <a:headEnd type="none" w="med" len="med"/>
                      <a:tailEnd type="none" w="med" len="med"/>
                    </a:lnL>
                    <a:lnR w="12700" cap="flat" cmpd="sng" algn="ctr">
                      <a:solidFill>
                        <a:srgbClr val="E81D7B"/>
                      </a:solidFill>
                      <a:prstDash val="solid"/>
                      <a:round/>
                      <a:headEnd type="none" w="med" len="med"/>
                      <a:tailEnd type="none" w="med" len="med"/>
                    </a:lnR>
                    <a:lnT w="4763" cap="flat" cmpd="sng" algn="ctr">
                      <a:solidFill>
                        <a:srgbClr val="081C7B"/>
                      </a:solidFill>
                      <a:prstDash val="solid"/>
                      <a:round/>
                      <a:headEnd type="none" w="med" len="med"/>
                      <a:tailEnd type="none" w="med" len="med"/>
                    </a:lnT>
                    <a:lnB w="4763" cap="flat" cmpd="sng" algn="ctr">
                      <a:solidFill>
                        <a:srgbClr val="081C7B"/>
                      </a:solidFill>
                      <a:prstDash val="solid"/>
                      <a:round/>
                      <a:headEnd type="none" w="med" len="med"/>
                      <a:tailEnd type="none" w="med" len="med"/>
                    </a:lnB>
                  </a:tcPr>
                </a:tc>
                <a:tc>
                  <a:txBody>
                    <a:bodyPr/>
                    <a:lstStyle/>
                    <a:p>
                      <a:pPr algn="ctr" fontAlgn="t"/>
                      <a:r>
                        <a:rPr lang="en-GB" sz="1600">
                          <a:effectLst/>
                        </a:rPr>
                        <a:t>4</a:t>
                      </a:r>
                    </a:p>
                  </a:txBody>
                  <a:tcPr marL="22282" marR="22282" marT="16712" marB="16712">
                    <a:lnL w="12700" cap="flat" cmpd="sng" algn="ctr">
                      <a:solidFill>
                        <a:srgbClr val="E81D7B"/>
                      </a:solidFill>
                      <a:prstDash val="solid"/>
                      <a:round/>
                      <a:headEnd type="none" w="med" len="med"/>
                      <a:tailEnd type="none" w="med" len="med"/>
                    </a:lnL>
                    <a:lnR w="12700" cap="flat" cmpd="sng" algn="ctr">
                      <a:solidFill>
                        <a:srgbClr val="281D7B"/>
                      </a:solidFill>
                      <a:prstDash val="solid"/>
                      <a:round/>
                      <a:headEnd type="none" w="med" len="med"/>
                      <a:tailEnd type="none" w="med" len="med"/>
                    </a:lnR>
                    <a:lnT w="4763" cap="flat" cmpd="sng" algn="ctr">
                      <a:solidFill>
                        <a:srgbClr val="D8187B"/>
                      </a:solidFill>
                      <a:prstDash val="solid"/>
                      <a:round/>
                      <a:headEnd type="none" w="med" len="med"/>
                      <a:tailEnd type="none" w="med" len="med"/>
                    </a:lnT>
                    <a:lnB w="4763" cap="flat" cmpd="sng" algn="ctr">
                      <a:solidFill>
                        <a:srgbClr val="E81D7B"/>
                      </a:solidFill>
                      <a:prstDash val="solid"/>
                      <a:round/>
                      <a:headEnd type="none" w="med" len="med"/>
                      <a:tailEnd type="none" w="med" len="med"/>
                    </a:lnB>
                  </a:tcPr>
                </a:tc>
                <a:tc>
                  <a:txBody>
                    <a:bodyPr/>
                    <a:lstStyle/>
                    <a:p>
                      <a:pPr algn="ctr" fontAlgn="t"/>
                      <a:r>
                        <a:rPr lang="en-GB" sz="1600">
                          <a:effectLst/>
                        </a:rPr>
                        <a:t>14</a:t>
                      </a:r>
                    </a:p>
                  </a:txBody>
                  <a:tcPr marL="22282" marR="22282" marT="16712" marB="16712">
                    <a:lnL w="12700" cap="flat" cmpd="sng" algn="ctr">
                      <a:solidFill>
                        <a:srgbClr val="281D7B"/>
                      </a:solidFill>
                      <a:prstDash val="solid"/>
                      <a:round/>
                      <a:headEnd type="none" w="med" len="med"/>
                      <a:tailEnd type="none" w="med" len="med"/>
                    </a:lnL>
                    <a:lnR w="12700" cap="flat" cmpd="sng" algn="ctr">
                      <a:solidFill>
                        <a:srgbClr val="E81D7B"/>
                      </a:solidFill>
                      <a:prstDash val="solid"/>
                      <a:round/>
                      <a:headEnd type="none" w="med" len="med"/>
                      <a:tailEnd type="none" w="med" len="med"/>
                    </a:lnR>
                    <a:lnT w="4763" cap="flat" cmpd="sng" algn="ctr">
                      <a:solidFill>
                        <a:srgbClr val="181B7B"/>
                      </a:solidFill>
                      <a:prstDash val="solid"/>
                      <a:round/>
                      <a:headEnd type="none" w="med" len="med"/>
                      <a:tailEnd type="none" w="med" len="med"/>
                    </a:lnT>
                    <a:lnB w="4763" cap="flat" cmpd="sng" algn="ctr">
                      <a:solidFill>
                        <a:srgbClr val="081C7B"/>
                      </a:solidFill>
                      <a:prstDash val="solid"/>
                      <a:round/>
                      <a:headEnd type="none" w="med" len="med"/>
                      <a:tailEnd type="none" w="med" len="med"/>
                    </a:lnB>
                  </a:tcPr>
                </a:tc>
                <a:extLst>
                  <a:ext uri="{0D108BD9-81ED-4DB2-BD59-A6C34878D82A}">
                    <a16:rowId xmlns:a16="http://schemas.microsoft.com/office/drawing/2014/main" val="1517236179"/>
                  </a:ext>
                </a:extLst>
              </a:tr>
              <a:tr h="279787">
                <a:tc>
                  <a:txBody>
                    <a:bodyPr/>
                    <a:lstStyle/>
                    <a:p>
                      <a:pPr algn="ctr" fontAlgn="t"/>
                      <a:r>
                        <a:rPr lang="en-GB" sz="1600">
                          <a:effectLst/>
                        </a:rPr>
                        <a:t>DW1000c</a:t>
                      </a:r>
                    </a:p>
                  </a:txBody>
                  <a:tcPr marL="22282" marR="22282" marT="16712" marB="16712">
                    <a:lnL w="12700" cap="flat" cmpd="sng" algn="ctr">
                      <a:solidFill>
                        <a:srgbClr val="181E7B"/>
                      </a:solidFill>
                      <a:prstDash val="solid"/>
                      <a:round/>
                      <a:headEnd type="none" w="med" len="med"/>
                      <a:tailEnd type="none" w="med" len="med"/>
                    </a:lnL>
                    <a:lnR w="12700" cap="flat" cmpd="sng" algn="ctr">
                      <a:solidFill>
                        <a:srgbClr val="08197B"/>
                      </a:solidFill>
                      <a:prstDash val="solid"/>
                      <a:round/>
                      <a:headEnd type="none" w="med" len="med"/>
                      <a:tailEnd type="none" w="med" len="med"/>
                    </a:lnR>
                    <a:lnT w="4763" cap="flat" cmpd="sng" algn="ctr">
                      <a:solidFill>
                        <a:srgbClr val="181B7B"/>
                      </a:solidFill>
                      <a:prstDash val="solid"/>
                      <a:round/>
                      <a:headEnd type="none" w="med" len="med"/>
                      <a:tailEnd type="none" w="med" len="med"/>
                    </a:lnT>
                    <a:lnB w="4763" cap="flat" cmpd="sng" algn="ctr">
                      <a:solidFill>
                        <a:srgbClr val="68197B"/>
                      </a:solidFill>
                      <a:prstDash val="solid"/>
                      <a:round/>
                      <a:headEnd type="none" w="med" len="med"/>
                      <a:tailEnd type="none" w="med" len="med"/>
                    </a:lnB>
                  </a:tcPr>
                </a:tc>
                <a:tc>
                  <a:txBody>
                    <a:bodyPr/>
                    <a:lstStyle/>
                    <a:p>
                      <a:pPr algn="ctr" fontAlgn="t"/>
                      <a:r>
                        <a:rPr lang="en-GB" sz="1600">
                          <a:effectLst/>
                        </a:rPr>
                        <a:t>32</a:t>
                      </a:r>
                    </a:p>
                  </a:txBody>
                  <a:tcPr marL="22282" marR="22282" marT="16712" marB="16712">
                    <a:lnL w="12700" cap="flat" cmpd="sng" algn="ctr">
                      <a:solidFill>
                        <a:srgbClr val="08197B"/>
                      </a:solidFill>
                      <a:prstDash val="solid"/>
                      <a:round/>
                      <a:headEnd type="none" w="med" len="med"/>
                      <a:tailEnd type="none" w="med" len="med"/>
                    </a:lnL>
                    <a:lnR w="12700" cap="flat" cmpd="sng" algn="ctr">
                      <a:solidFill>
                        <a:srgbClr val="E81D7B"/>
                      </a:solidFill>
                      <a:prstDash val="solid"/>
                      <a:round/>
                      <a:headEnd type="none" w="med" len="med"/>
                      <a:tailEnd type="none" w="med" len="med"/>
                    </a:lnR>
                    <a:lnT w="4763" cap="flat" cmpd="sng" algn="ctr">
                      <a:solidFill>
                        <a:srgbClr val="68197B"/>
                      </a:solidFill>
                      <a:prstDash val="solid"/>
                      <a:round/>
                      <a:headEnd type="none" w="med" len="med"/>
                      <a:tailEnd type="none" w="med" len="med"/>
                    </a:lnT>
                    <a:lnB w="4763" cap="flat" cmpd="sng" algn="ctr">
                      <a:solidFill>
                        <a:srgbClr val="081C7B"/>
                      </a:solidFill>
                      <a:prstDash val="solid"/>
                      <a:round/>
                      <a:headEnd type="none" w="med" len="med"/>
                      <a:tailEnd type="none" w="med" len="med"/>
                    </a:lnB>
                  </a:tcPr>
                </a:tc>
                <a:tc>
                  <a:txBody>
                    <a:bodyPr/>
                    <a:lstStyle/>
                    <a:p>
                      <a:pPr algn="ctr" fontAlgn="t"/>
                      <a:r>
                        <a:rPr lang="en-GB" sz="1600">
                          <a:effectLst/>
                        </a:rPr>
                        <a:t>40</a:t>
                      </a:r>
                    </a:p>
                  </a:txBody>
                  <a:tcPr marL="22282" marR="22282" marT="16712" marB="16712">
                    <a:lnL w="12700" cap="flat" cmpd="sng" algn="ctr">
                      <a:solidFill>
                        <a:srgbClr val="E81D7B"/>
                      </a:solidFill>
                      <a:prstDash val="solid"/>
                      <a:round/>
                      <a:headEnd type="none" w="med" len="med"/>
                      <a:tailEnd type="none" w="med" len="med"/>
                    </a:lnL>
                    <a:lnR w="12700" cap="flat" cmpd="sng" algn="ctr">
                      <a:solidFill>
                        <a:srgbClr val="181B7B"/>
                      </a:solidFill>
                      <a:prstDash val="solid"/>
                      <a:round/>
                      <a:headEnd type="none" w="med" len="med"/>
                      <a:tailEnd type="none" w="med" len="med"/>
                    </a:lnR>
                    <a:lnT w="4763" cap="flat" cmpd="sng" algn="ctr">
                      <a:solidFill>
                        <a:srgbClr val="181B7B"/>
                      </a:solidFill>
                      <a:prstDash val="solid"/>
                      <a:round/>
                      <a:headEnd type="none" w="med" len="med"/>
                      <a:tailEnd type="none" w="med" len="med"/>
                    </a:lnT>
                    <a:lnB w="4763" cap="flat" cmpd="sng" algn="ctr">
                      <a:solidFill>
                        <a:srgbClr val="781B7B"/>
                      </a:solidFill>
                      <a:prstDash val="solid"/>
                      <a:round/>
                      <a:headEnd type="none" w="med" len="med"/>
                      <a:tailEnd type="none" w="med" len="med"/>
                    </a:lnB>
                  </a:tcPr>
                </a:tc>
                <a:tc>
                  <a:txBody>
                    <a:bodyPr/>
                    <a:lstStyle/>
                    <a:p>
                      <a:pPr algn="ctr" fontAlgn="t"/>
                      <a:r>
                        <a:rPr lang="en-GB" sz="1600">
                          <a:effectLst/>
                        </a:rPr>
                        <a:t>1</a:t>
                      </a:r>
                    </a:p>
                  </a:txBody>
                  <a:tcPr marL="22282" marR="22282" marT="16712" marB="16712">
                    <a:lnL w="12700" cap="flat" cmpd="sng" algn="ctr">
                      <a:solidFill>
                        <a:srgbClr val="181B7B"/>
                      </a:solidFill>
                      <a:prstDash val="solid"/>
                      <a:round/>
                      <a:headEnd type="none" w="med" len="med"/>
                      <a:tailEnd type="none" w="med" len="med"/>
                    </a:lnL>
                    <a:lnR w="12700" cap="flat" cmpd="sng" algn="ctr">
                      <a:solidFill>
                        <a:srgbClr val="E81D7B"/>
                      </a:solidFill>
                      <a:prstDash val="solid"/>
                      <a:round/>
                      <a:headEnd type="none" w="med" len="med"/>
                      <a:tailEnd type="none" w="med" len="med"/>
                    </a:lnR>
                    <a:lnT w="4763" cap="flat" cmpd="sng" algn="ctr">
                      <a:solidFill>
                        <a:srgbClr val="781B7B"/>
                      </a:solidFill>
                      <a:prstDash val="solid"/>
                      <a:round/>
                      <a:headEnd type="none" w="med" len="med"/>
                      <a:tailEnd type="none" w="med" len="med"/>
                    </a:lnT>
                    <a:lnB w="4763" cap="flat" cmpd="sng" algn="ctr">
                      <a:solidFill>
                        <a:srgbClr val="081C7B"/>
                      </a:solidFill>
                      <a:prstDash val="solid"/>
                      <a:round/>
                      <a:headEnd type="none" w="med" len="med"/>
                      <a:tailEnd type="none" w="med" len="med"/>
                    </a:lnB>
                  </a:tcPr>
                </a:tc>
                <a:tc>
                  <a:txBody>
                    <a:bodyPr/>
                    <a:lstStyle/>
                    <a:p>
                      <a:pPr algn="ctr" fontAlgn="t"/>
                      <a:r>
                        <a:rPr lang="en-GB" sz="1600">
                          <a:effectLst/>
                        </a:rPr>
                        <a:t>4</a:t>
                      </a:r>
                    </a:p>
                  </a:txBody>
                  <a:tcPr marL="22282" marR="22282" marT="16712" marB="16712">
                    <a:lnL w="12700" cap="flat" cmpd="sng" algn="ctr">
                      <a:solidFill>
                        <a:srgbClr val="E81D7B"/>
                      </a:solidFill>
                      <a:prstDash val="solid"/>
                      <a:round/>
                      <a:headEnd type="none" w="med" len="med"/>
                      <a:tailEnd type="none" w="med" len="med"/>
                    </a:lnL>
                    <a:lnR w="12700" cap="flat" cmpd="sng" algn="ctr">
                      <a:solidFill>
                        <a:srgbClr val="481B7B"/>
                      </a:solidFill>
                      <a:prstDash val="solid"/>
                      <a:round/>
                      <a:headEnd type="none" w="med" len="med"/>
                      <a:tailEnd type="none" w="med" len="med"/>
                    </a:lnR>
                    <a:lnT w="4763" cap="flat" cmpd="sng" algn="ctr">
                      <a:solidFill>
                        <a:srgbClr val="081C7B"/>
                      </a:solidFill>
                      <a:prstDash val="solid"/>
                      <a:round/>
                      <a:headEnd type="none" w="med" len="med"/>
                      <a:tailEnd type="none" w="med" len="med"/>
                    </a:lnT>
                    <a:lnB w="4763" cap="flat" cmpd="sng" algn="ctr">
                      <a:solidFill>
                        <a:srgbClr val="981F7B"/>
                      </a:solidFill>
                      <a:prstDash val="solid"/>
                      <a:round/>
                      <a:headEnd type="none" w="med" len="med"/>
                      <a:tailEnd type="none" w="med" len="med"/>
                    </a:lnB>
                  </a:tcPr>
                </a:tc>
                <a:tc>
                  <a:txBody>
                    <a:bodyPr/>
                    <a:lstStyle/>
                    <a:p>
                      <a:pPr algn="ctr" fontAlgn="t"/>
                      <a:r>
                        <a:rPr lang="en-GB" sz="1600">
                          <a:effectLst/>
                        </a:rPr>
                        <a:t>8</a:t>
                      </a:r>
                    </a:p>
                  </a:txBody>
                  <a:tcPr marL="22282" marR="22282" marT="16712" marB="16712">
                    <a:lnL w="12700" cap="flat" cmpd="sng" algn="ctr">
                      <a:solidFill>
                        <a:srgbClr val="481B7B"/>
                      </a:solidFill>
                      <a:prstDash val="solid"/>
                      <a:round/>
                      <a:headEnd type="none" w="med" len="med"/>
                      <a:tailEnd type="none" w="med" len="med"/>
                    </a:lnL>
                    <a:lnR w="12700" cap="flat" cmpd="sng" algn="ctr">
                      <a:solidFill>
                        <a:srgbClr val="08197B"/>
                      </a:solidFill>
                      <a:prstDash val="solid"/>
                      <a:round/>
                      <a:headEnd type="none" w="med" len="med"/>
                      <a:tailEnd type="none" w="med" len="med"/>
                    </a:lnR>
                    <a:lnT w="4763" cap="flat" cmpd="sng" algn="ctr">
                      <a:solidFill>
                        <a:srgbClr val="E81D7B"/>
                      </a:solidFill>
                      <a:prstDash val="solid"/>
                      <a:round/>
                      <a:headEnd type="none" w="med" len="med"/>
                      <a:tailEnd type="none" w="med" len="med"/>
                    </a:lnT>
                    <a:lnB w="4763" cap="flat" cmpd="sng" algn="ctr">
                      <a:solidFill>
                        <a:srgbClr val="D81E7B"/>
                      </a:solidFill>
                      <a:prstDash val="solid"/>
                      <a:round/>
                      <a:headEnd type="none" w="med" len="med"/>
                      <a:tailEnd type="none" w="med" len="med"/>
                    </a:lnB>
                  </a:tcPr>
                </a:tc>
                <a:tc>
                  <a:txBody>
                    <a:bodyPr/>
                    <a:lstStyle/>
                    <a:p>
                      <a:pPr algn="ctr" fontAlgn="t"/>
                      <a:r>
                        <a:rPr lang="en-GB" sz="1600">
                          <a:effectLst/>
                        </a:rPr>
                        <a:t>28</a:t>
                      </a:r>
                    </a:p>
                  </a:txBody>
                  <a:tcPr marL="22282" marR="22282" marT="16712" marB="16712">
                    <a:lnL w="12700" cap="flat" cmpd="sng" algn="ctr">
                      <a:solidFill>
                        <a:srgbClr val="08197B"/>
                      </a:solidFill>
                      <a:prstDash val="solid"/>
                      <a:round/>
                      <a:headEnd type="none" w="med" len="med"/>
                      <a:tailEnd type="none" w="med" len="med"/>
                    </a:lnL>
                    <a:lnR w="12700" cap="flat" cmpd="sng" algn="ctr">
                      <a:solidFill>
                        <a:srgbClr val="781B7B"/>
                      </a:solidFill>
                      <a:prstDash val="solid"/>
                      <a:round/>
                      <a:headEnd type="none" w="med" len="med"/>
                      <a:tailEnd type="none" w="med" len="med"/>
                    </a:lnR>
                    <a:lnT w="4763" cap="flat" cmpd="sng" algn="ctr">
                      <a:solidFill>
                        <a:srgbClr val="081C7B"/>
                      </a:solidFill>
                      <a:prstDash val="solid"/>
                      <a:round/>
                      <a:headEnd type="none" w="med" len="med"/>
                      <a:tailEnd type="none" w="med" len="med"/>
                    </a:lnT>
                    <a:lnB w="4763" cap="flat" cmpd="sng" algn="ctr">
                      <a:solidFill>
                        <a:srgbClr val="28207B"/>
                      </a:solidFill>
                      <a:prstDash val="solid"/>
                      <a:round/>
                      <a:headEnd type="none" w="med" len="med"/>
                      <a:tailEnd type="none" w="med" len="med"/>
                    </a:lnB>
                  </a:tcPr>
                </a:tc>
                <a:extLst>
                  <a:ext uri="{0D108BD9-81ED-4DB2-BD59-A6C34878D82A}">
                    <a16:rowId xmlns:a16="http://schemas.microsoft.com/office/drawing/2014/main" val="1546025561"/>
                  </a:ext>
                </a:extLst>
              </a:tr>
              <a:tr h="279787">
                <a:tc>
                  <a:txBody>
                    <a:bodyPr/>
                    <a:lstStyle/>
                    <a:p>
                      <a:pPr algn="ctr" fontAlgn="t"/>
                      <a:r>
                        <a:rPr lang="en-GB" sz="1600">
                          <a:effectLst/>
                        </a:rPr>
                        <a:t>DW1500c</a:t>
                      </a:r>
                    </a:p>
                  </a:txBody>
                  <a:tcPr marL="22282" marR="22282" marT="16712" marB="16712">
                    <a:lnL w="12700" cap="flat" cmpd="sng" algn="ctr">
                      <a:solidFill>
                        <a:srgbClr val="781B7B"/>
                      </a:solidFill>
                      <a:prstDash val="solid"/>
                      <a:round/>
                      <a:headEnd type="none" w="med" len="med"/>
                      <a:tailEnd type="none" w="med" len="med"/>
                    </a:lnL>
                    <a:lnR w="12700" cap="flat" cmpd="sng" algn="ctr">
                      <a:solidFill>
                        <a:srgbClr val="481B7B"/>
                      </a:solidFill>
                      <a:prstDash val="solid"/>
                      <a:round/>
                      <a:headEnd type="none" w="med" len="med"/>
                      <a:tailEnd type="none" w="med" len="med"/>
                    </a:lnR>
                    <a:lnT w="4763" cap="flat" cmpd="sng" algn="ctr">
                      <a:solidFill>
                        <a:srgbClr val="68197B"/>
                      </a:solidFill>
                      <a:prstDash val="solid"/>
                      <a:round/>
                      <a:headEnd type="none" w="med" len="med"/>
                      <a:tailEnd type="none" w="med" len="med"/>
                    </a:lnT>
                    <a:lnB w="4763" cap="flat" cmpd="sng" algn="ctr">
                      <a:solidFill>
                        <a:srgbClr val="88207B"/>
                      </a:solidFill>
                      <a:prstDash val="solid"/>
                      <a:round/>
                      <a:headEnd type="none" w="med" len="med"/>
                      <a:tailEnd type="none" w="med" len="med"/>
                    </a:lnB>
                  </a:tcPr>
                </a:tc>
                <a:tc>
                  <a:txBody>
                    <a:bodyPr/>
                    <a:lstStyle/>
                    <a:p>
                      <a:pPr algn="ctr" fontAlgn="t"/>
                      <a:r>
                        <a:rPr lang="en-GB" sz="1600">
                          <a:effectLst/>
                        </a:rPr>
                        <a:t>32</a:t>
                      </a:r>
                    </a:p>
                  </a:txBody>
                  <a:tcPr marL="22282" marR="22282" marT="16712" marB="16712">
                    <a:lnL w="12700" cap="flat" cmpd="sng" algn="ctr">
                      <a:solidFill>
                        <a:srgbClr val="481B7B"/>
                      </a:solidFill>
                      <a:prstDash val="solid"/>
                      <a:round/>
                      <a:headEnd type="none" w="med" len="med"/>
                      <a:tailEnd type="none" w="med" len="med"/>
                    </a:lnL>
                    <a:lnR w="12700" cap="flat" cmpd="sng" algn="ctr">
                      <a:solidFill>
                        <a:srgbClr val="181E7B"/>
                      </a:solidFill>
                      <a:prstDash val="solid"/>
                      <a:round/>
                      <a:headEnd type="none" w="med" len="med"/>
                      <a:tailEnd type="none" w="med" len="med"/>
                    </a:lnR>
                    <a:lnT w="4763" cap="flat" cmpd="sng" algn="ctr">
                      <a:solidFill>
                        <a:srgbClr val="081C7B"/>
                      </a:solidFill>
                      <a:prstDash val="solid"/>
                      <a:round/>
                      <a:headEnd type="none" w="med" len="med"/>
                      <a:tailEnd type="none" w="med" len="med"/>
                    </a:lnT>
                    <a:lnB w="4763" cap="flat" cmpd="sng" algn="ctr">
                      <a:solidFill>
                        <a:srgbClr val="58237B"/>
                      </a:solidFill>
                      <a:prstDash val="solid"/>
                      <a:round/>
                      <a:headEnd type="none" w="med" len="med"/>
                      <a:tailEnd type="none" w="med" len="med"/>
                    </a:lnB>
                  </a:tcPr>
                </a:tc>
                <a:tc>
                  <a:txBody>
                    <a:bodyPr/>
                    <a:lstStyle/>
                    <a:p>
                      <a:pPr algn="ctr" fontAlgn="t"/>
                      <a:r>
                        <a:rPr lang="en-GB" sz="1600">
                          <a:effectLst/>
                        </a:rPr>
                        <a:t>60</a:t>
                      </a:r>
                    </a:p>
                  </a:txBody>
                  <a:tcPr marL="22282" marR="22282" marT="16712" marB="16712">
                    <a:lnL w="12700" cap="flat" cmpd="sng" algn="ctr">
                      <a:solidFill>
                        <a:srgbClr val="181E7B"/>
                      </a:solidFill>
                      <a:prstDash val="solid"/>
                      <a:round/>
                      <a:headEnd type="none" w="med" len="med"/>
                      <a:tailEnd type="none" w="med" len="med"/>
                    </a:lnL>
                    <a:lnR w="12700" cap="flat" cmpd="sng" algn="ctr">
                      <a:solidFill>
                        <a:srgbClr val="481B7B"/>
                      </a:solidFill>
                      <a:prstDash val="solid"/>
                      <a:round/>
                      <a:headEnd type="none" w="med" len="med"/>
                      <a:tailEnd type="none" w="med" len="med"/>
                    </a:lnR>
                    <a:lnT w="4763" cap="flat" cmpd="sng" algn="ctr">
                      <a:solidFill>
                        <a:srgbClr val="781B7B"/>
                      </a:solidFill>
                      <a:prstDash val="solid"/>
                      <a:round/>
                      <a:headEnd type="none" w="med" len="med"/>
                      <a:tailEnd type="none" w="med" len="med"/>
                    </a:lnT>
                    <a:lnB w="4763" cap="flat" cmpd="sng" algn="ctr">
                      <a:solidFill>
                        <a:srgbClr val="681F7B"/>
                      </a:solidFill>
                      <a:prstDash val="solid"/>
                      <a:round/>
                      <a:headEnd type="none" w="med" len="med"/>
                      <a:tailEnd type="none" w="med" len="med"/>
                    </a:lnB>
                  </a:tcPr>
                </a:tc>
                <a:tc>
                  <a:txBody>
                    <a:bodyPr/>
                    <a:lstStyle/>
                    <a:p>
                      <a:pPr algn="ctr" fontAlgn="t"/>
                      <a:r>
                        <a:rPr lang="en-GB" sz="1600">
                          <a:effectLst/>
                        </a:rPr>
                        <a:t>1</a:t>
                      </a:r>
                    </a:p>
                  </a:txBody>
                  <a:tcPr marL="22282" marR="22282" marT="16712" marB="16712">
                    <a:lnL w="12700" cap="flat" cmpd="sng" algn="ctr">
                      <a:solidFill>
                        <a:srgbClr val="481B7B"/>
                      </a:solidFill>
                      <a:prstDash val="solid"/>
                      <a:round/>
                      <a:headEnd type="none" w="med" len="med"/>
                      <a:tailEnd type="none" w="med" len="med"/>
                    </a:lnL>
                    <a:lnR w="12700" cap="flat" cmpd="sng" algn="ctr">
                      <a:solidFill>
                        <a:srgbClr val="48217B"/>
                      </a:solidFill>
                      <a:prstDash val="solid"/>
                      <a:round/>
                      <a:headEnd type="none" w="med" len="med"/>
                      <a:tailEnd type="none" w="med" len="med"/>
                    </a:lnR>
                    <a:lnT w="4763" cap="flat" cmpd="sng" algn="ctr">
                      <a:solidFill>
                        <a:srgbClr val="081C7B"/>
                      </a:solidFill>
                      <a:prstDash val="solid"/>
                      <a:round/>
                      <a:headEnd type="none" w="med" len="med"/>
                      <a:tailEnd type="none" w="med" len="med"/>
                    </a:lnT>
                    <a:lnB w="4763" cap="flat" cmpd="sng" algn="ctr">
                      <a:solidFill>
                        <a:srgbClr val="D81E7B"/>
                      </a:solidFill>
                      <a:prstDash val="solid"/>
                      <a:round/>
                      <a:headEnd type="none" w="med" len="med"/>
                      <a:tailEnd type="none" w="med" len="med"/>
                    </a:lnB>
                  </a:tcPr>
                </a:tc>
                <a:tc>
                  <a:txBody>
                    <a:bodyPr/>
                    <a:lstStyle/>
                    <a:p>
                      <a:pPr algn="ctr" fontAlgn="t"/>
                      <a:r>
                        <a:rPr lang="en-GB" sz="1600">
                          <a:effectLst/>
                        </a:rPr>
                        <a:t>6</a:t>
                      </a:r>
                    </a:p>
                  </a:txBody>
                  <a:tcPr marL="22282" marR="22282" marT="16712" marB="16712">
                    <a:lnL w="12700" cap="flat" cmpd="sng" algn="ctr">
                      <a:solidFill>
                        <a:srgbClr val="48217B"/>
                      </a:solidFill>
                      <a:prstDash val="solid"/>
                      <a:round/>
                      <a:headEnd type="none" w="med" len="med"/>
                      <a:tailEnd type="none" w="med" len="med"/>
                    </a:lnL>
                    <a:lnR w="12700" cap="flat" cmpd="sng" algn="ctr">
                      <a:solidFill>
                        <a:srgbClr val="A8247B"/>
                      </a:solidFill>
                      <a:prstDash val="solid"/>
                      <a:round/>
                      <a:headEnd type="none" w="med" len="med"/>
                      <a:tailEnd type="none" w="med" len="med"/>
                    </a:lnR>
                    <a:lnT w="4763" cap="flat" cmpd="sng" algn="ctr">
                      <a:solidFill>
                        <a:srgbClr val="981F7B"/>
                      </a:solidFill>
                      <a:prstDash val="solid"/>
                      <a:round/>
                      <a:headEnd type="none" w="med" len="med"/>
                      <a:tailEnd type="none" w="med" len="med"/>
                    </a:lnT>
                    <a:lnB w="4763" cap="flat" cmpd="sng" algn="ctr">
                      <a:solidFill>
                        <a:srgbClr val="B8207B"/>
                      </a:solidFill>
                      <a:prstDash val="solid"/>
                      <a:round/>
                      <a:headEnd type="none" w="med" len="med"/>
                      <a:tailEnd type="none" w="med" len="med"/>
                    </a:lnB>
                  </a:tcPr>
                </a:tc>
                <a:tc>
                  <a:txBody>
                    <a:bodyPr/>
                    <a:lstStyle/>
                    <a:p>
                      <a:pPr algn="ctr" fontAlgn="t"/>
                      <a:r>
                        <a:rPr lang="en-GB" sz="1600">
                          <a:effectLst/>
                        </a:rPr>
                        <a:t>13</a:t>
                      </a:r>
                    </a:p>
                  </a:txBody>
                  <a:tcPr marL="22282" marR="22282" marT="16712" marB="16712">
                    <a:lnL w="12700" cap="flat" cmpd="sng" algn="ctr">
                      <a:solidFill>
                        <a:srgbClr val="A8247B"/>
                      </a:solidFill>
                      <a:prstDash val="solid"/>
                      <a:round/>
                      <a:headEnd type="none" w="med" len="med"/>
                      <a:tailEnd type="none" w="med" len="med"/>
                    </a:lnL>
                    <a:lnR w="12700" cap="flat" cmpd="sng" algn="ctr">
                      <a:solidFill>
                        <a:srgbClr val="D8217B"/>
                      </a:solidFill>
                      <a:prstDash val="solid"/>
                      <a:round/>
                      <a:headEnd type="none" w="med" len="med"/>
                      <a:tailEnd type="none" w="med" len="med"/>
                    </a:lnR>
                    <a:lnT w="4763" cap="flat" cmpd="sng" algn="ctr">
                      <a:solidFill>
                        <a:srgbClr val="D81E7B"/>
                      </a:solidFill>
                      <a:prstDash val="solid"/>
                      <a:round/>
                      <a:headEnd type="none" w="med" len="med"/>
                      <a:tailEnd type="none" w="med" len="med"/>
                    </a:lnT>
                    <a:lnB w="4763" cap="flat" cmpd="sng" algn="ctr">
                      <a:solidFill>
                        <a:srgbClr val="08227B"/>
                      </a:solidFill>
                      <a:prstDash val="solid"/>
                      <a:round/>
                      <a:headEnd type="none" w="med" len="med"/>
                      <a:tailEnd type="none" w="med" len="med"/>
                    </a:lnB>
                  </a:tcPr>
                </a:tc>
                <a:tc>
                  <a:txBody>
                    <a:bodyPr/>
                    <a:lstStyle/>
                    <a:p>
                      <a:pPr algn="ctr" fontAlgn="t"/>
                      <a:r>
                        <a:rPr lang="en-GB" sz="1600">
                          <a:effectLst/>
                        </a:rPr>
                        <a:t>42</a:t>
                      </a:r>
                    </a:p>
                  </a:txBody>
                  <a:tcPr marL="22282" marR="22282" marT="16712" marB="16712">
                    <a:lnL w="12700" cap="flat" cmpd="sng" algn="ctr">
                      <a:solidFill>
                        <a:srgbClr val="D8217B"/>
                      </a:solidFill>
                      <a:prstDash val="solid"/>
                      <a:round/>
                      <a:headEnd type="none" w="med" len="med"/>
                      <a:tailEnd type="none" w="med" len="med"/>
                    </a:lnL>
                    <a:lnR w="12700" cap="flat" cmpd="sng" algn="ctr">
                      <a:solidFill>
                        <a:srgbClr val="C8227B"/>
                      </a:solidFill>
                      <a:prstDash val="solid"/>
                      <a:round/>
                      <a:headEnd type="none" w="med" len="med"/>
                      <a:tailEnd type="none" w="med" len="med"/>
                    </a:lnR>
                    <a:lnT w="4763" cap="flat" cmpd="sng" algn="ctr">
                      <a:solidFill>
                        <a:srgbClr val="28207B"/>
                      </a:solidFill>
                      <a:prstDash val="solid"/>
                      <a:round/>
                      <a:headEnd type="none" w="med" len="med"/>
                      <a:tailEnd type="none" w="med" len="med"/>
                    </a:lnT>
                    <a:lnB w="4763" cap="flat" cmpd="sng" algn="ctr">
                      <a:solidFill>
                        <a:srgbClr val="081F7B"/>
                      </a:solidFill>
                      <a:prstDash val="solid"/>
                      <a:round/>
                      <a:headEnd type="none" w="med" len="med"/>
                      <a:tailEnd type="none" w="med" len="med"/>
                    </a:lnB>
                  </a:tcPr>
                </a:tc>
                <a:extLst>
                  <a:ext uri="{0D108BD9-81ED-4DB2-BD59-A6C34878D82A}">
                    <a16:rowId xmlns:a16="http://schemas.microsoft.com/office/drawing/2014/main" val="2786183004"/>
                  </a:ext>
                </a:extLst>
              </a:tr>
              <a:tr h="279787">
                <a:tc>
                  <a:txBody>
                    <a:bodyPr/>
                    <a:lstStyle/>
                    <a:p>
                      <a:pPr algn="ctr" fontAlgn="t"/>
                      <a:r>
                        <a:rPr lang="en-GB" sz="1600">
                          <a:effectLst/>
                        </a:rPr>
                        <a:t>DW2000c</a:t>
                      </a:r>
                    </a:p>
                  </a:txBody>
                  <a:tcPr marL="22282" marR="22282" marT="16712" marB="16712">
                    <a:lnL w="12700" cap="flat" cmpd="sng" algn="ctr">
                      <a:solidFill>
                        <a:srgbClr val="28207B"/>
                      </a:solidFill>
                      <a:prstDash val="solid"/>
                      <a:round/>
                      <a:headEnd type="none" w="med" len="med"/>
                      <a:tailEnd type="none" w="med" len="med"/>
                    </a:lnL>
                    <a:lnR w="12700" cap="flat" cmpd="sng" algn="ctr">
                      <a:solidFill>
                        <a:srgbClr val="D81E7B"/>
                      </a:solidFill>
                      <a:prstDash val="solid"/>
                      <a:round/>
                      <a:headEnd type="none" w="med" len="med"/>
                      <a:tailEnd type="none" w="med" len="med"/>
                    </a:lnR>
                    <a:lnT w="4763" cap="flat" cmpd="sng" algn="ctr">
                      <a:solidFill>
                        <a:srgbClr val="88207B"/>
                      </a:solidFill>
                      <a:prstDash val="solid"/>
                      <a:round/>
                      <a:headEnd type="none" w="med" len="med"/>
                      <a:tailEnd type="none" w="med" len="med"/>
                    </a:lnT>
                    <a:lnB w="4763" cap="flat" cmpd="sng" algn="ctr">
                      <a:solidFill>
                        <a:srgbClr val="D81E7B"/>
                      </a:solidFill>
                      <a:prstDash val="solid"/>
                      <a:round/>
                      <a:headEnd type="none" w="med" len="med"/>
                      <a:tailEnd type="none" w="med" len="med"/>
                    </a:lnB>
                  </a:tcPr>
                </a:tc>
                <a:tc>
                  <a:txBody>
                    <a:bodyPr/>
                    <a:lstStyle/>
                    <a:p>
                      <a:pPr algn="ctr" fontAlgn="t"/>
                      <a:r>
                        <a:rPr lang="en-GB" sz="1600">
                          <a:effectLst/>
                        </a:rPr>
                        <a:t>32</a:t>
                      </a:r>
                    </a:p>
                  </a:txBody>
                  <a:tcPr marL="22282" marR="22282" marT="16712" marB="16712">
                    <a:lnL w="12700" cap="flat" cmpd="sng" algn="ctr">
                      <a:solidFill>
                        <a:srgbClr val="D81E7B"/>
                      </a:solidFill>
                      <a:prstDash val="solid"/>
                      <a:round/>
                      <a:headEnd type="none" w="med" len="med"/>
                      <a:tailEnd type="none" w="med" len="med"/>
                    </a:lnL>
                    <a:lnR w="12700" cap="flat" cmpd="sng" algn="ctr">
                      <a:solidFill>
                        <a:srgbClr val="E8237B"/>
                      </a:solidFill>
                      <a:prstDash val="solid"/>
                      <a:round/>
                      <a:headEnd type="none" w="med" len="med"/>
                      <a:tailEnd type="none" w="med" len="med"/>
                    </a:lnR>
                    <a:lnT w="4763" cap="flat" cmpd="sng" algn="ctr">
                      <a:solidFill>
                        <a:srgbClr val="58237B"/>
                      </a:solidFill>
                      <a:prstDash val="solid"/>
                      <a:round/>
                      <a:headEnd type="none" w="med" len="med"/>
                      <a:tailEnd type="none" w="med" len="med"/>
                    </a:lnT>
                    <a:lnB w="4763" cap="flat" cmpd="sng" algn="ctr">
                      <a:solidFill>
                        <a:srgbClr val="981F7B"/>
                      </a:solidFill>
                      <a:prstDash val="solid"/>
                      <a:round/>
                      <a:headEnd type="none" w="med" len="med"/>
                      <a:tailEnd type="none" w="med" len="med"/>
                    </a:lnB>
                  </a:tcPr>
                </a:tc>
                <a:tc>
                  <a:txBody>
                    <a:bodyPr/>
                    <a:lstStyle/>
                    <a:p>
                      <a:pPr algn="ctr" fontAlgn="t"/>
                      <a:r>
                        <a:rPr lang="en-GB" sz="1600">
                          <a:effectLst/>
                        </a:rPr>
                        <a:t>80</a:t>
                      </a:r>
                    </a:p>
                  </a:txBody>
                  <a:tcPr marL="22282" marR="22282" marT="16712" marB="16712">
                    <a:lnL w="12700" cap="flat" cmpd="sng" algn="ctr">
                      <a:solidFill>
                        <a:srgbClr val="E8237B"/>
                      </a:solidFill>
                      <a:prstDash val="solid"/>
                      <a:round/>
                      <a:headEnd type="none" w="med" len="med"/>
                      <a:tailEnd type="none" w="med" len="med"/>
                    </a:lnL>
                    <a:lnR w="12700" cap="flat" cmpd="sng" algn="ctr">
                      <a:solidFill>
                        <a:srgbClr val="48247B"/>
                      </a:solidFill>
                      <a:prstDash val="solid"/>
                      <a:round/>
                      <a:headEnd type="none" w="med" len="med"/>
                      <a:tailEnd type="none" w="med" len="med"/>
                    </a:lnR>
                    <a:lnT w="4763" cap="flat" cmpd="sng" algn="ctr">
                      <a:solidFill>
                        <a:srgbClr val="681F7B"/>
                      </a:solidFill>
                      <a:prstDash val="solid"/>
                      <a:round/>
                      <a:headEnd type="none" w="med" len="med"/>
                      <a:tailEnd type="none" w="med" len="med"/>
                    </a:lnT>
                    <a:lnB w="4763" cap="flat" cmpd="sng" algn="ctr">
                      <a:solidFill>
                        <a:srgbClr val="88207B"/>
                      </a:solidFill>
                      <a:prstDash val="solid"/>
                      <a:round/>
                      <a:headEnd type="none" w="med" len="med"/>
                      <a:tailEnd type="none" w="med" len="med"/>
                    </a:lnB>
                  </a:tcPr>
                </a:tc>
                <a:tc>
                  <a:txBody>
                    <a:bodyPr/>
                    <a:lstStyle/>
                    <a:p>
                      <a:pPr algn="ctr" fontAlgn="t"/>
                      <a:r>
                        <a:rPr lang="en-GB" sz="1600">
                          <a:effectLst/>
                        </a:rPr>
                        <a:t>2</a:t>
                      </a:r>
                    </a:p>
                  </a:txBody>
                  <a:tcPr marL="22282" marR="22282" marT="16712" marB="16712">
                    <a:lnL w="12700" cap="flat" cmpd="sng" algn="ctr">
                      <a:solidFill>
                        <a:srgbClr val="48247B"/>
                      </a:solidFill>
                      <a:prstDash val="solid"/>
                      <a:round/>
                      <a:headEnd type="none" w="med" len="med"/>
                      <a:tailEnd type="none" w="med" len="med"/>
                    </a:lnL>
                    <a:lnR w="12700" cap="flat" cmpd="sng" algn="ctr">
                      <a:solidFill>
                        <a:srgbClr val="D81E7B"/>
                      </a:solidFill>
                      <a:prstDash val="solid"/>
                      <a:round/>
                      <a:headEnd type="none" w="med" len="med"/>
                      <a:tailEnd type="none" w="med" len="med"/>
                    </a:lnR>
                    <a:lnT w="4763" cap="flat" cmpd="sng" algn="ctr">
                      <a:solidFill>
                        <a:srgbClr val="D81E7B"/>
                      </a:solidFill>
                      <a:prstDash val="solid"/>
                      <a:round/>
                      <a:headEnd type="none" w="med" len="med"/>
                      <a:tailEnd type="none" w="med" len="med"/>
                    </a:lnT>
                    <a:lnB w="4763" cap="flat" cmpd="sng" algn="ctr">
                      <a:solidFill>
                        <a:srgbClr val="18217B"/>
                      </a:solidFill>
                      <a:prstDash val="solid"/>
                      <a:round/>
                      <a:headEnd type="none" w="med" len="med"/>
                      <a:tailEnd type="none" w="med" len="med"/>
                    </a:lnB>
                  </a:tcPr>
                </a:tc>
                <a:tc>
                  <a:txBody>
                    <a:bodyPr/>
                    <a:lstStyle/>
                    <a:p>
                      <a:pPr algn="ctr" fontAlgn="t"/>
                      <a:r>
                        <a:rPr lang="en-GB" sz="1600">
                          <a:effectLst/>
                        </a:rPr>
                        <a:t>8</a:t>
                      </a:r>
                    </a:p>
                  </a:txBody>
                  <a:tcPr marL="22282" marR="22282" marT="16712" marB="16712">
                    <a:lnL w="12700" cap="flat" cmpd="sng" algn="ctr">
                      <a:solidFill>
                        <a:srgbClr val="D81E7B"/>
                      </a:solidFill>
                      <a:prstDash val="solid"/>
                      <a:round/>
                      <a:headEnd type="none" w="med" len="med"/>
                      <a:tailEnd type="none" w="med" len="med"/>
                    </a:lnL>
                    <a:lnR w="12700" cap="flat" cmpd="sng" algn="ctr">
                      <a:solidFill>
                        <a:srgbClr val="58237B"/>
                      </a:solidFill>
                      <a:prstDash val="solid"/>
                      <a:round/>
                      <a:headEnd type="none" w="med" len="med"/>
                      <a:tailEnd type="none" w="med" len="med"/>
                    </a:lnR>
                    <a:lnT w="4763" cap="flat" cmpd="sng" algn="ctr">
                      <a:solidFill>
                        <a:srgbClr val="B8207B"/>
                      </a:solidFill>
                      <a:prstDash val="solid"/>
                      <a:round/>
                      <a:headEnd type="none" w="med" len="med"/>
                      <a:tailEnd type="none" w="med" len="med"/>
                    </a:lnT>
                    <a:lnB w="4763" cap="flat" cmpd="sng" algn="ctr">
                      <a:solidFill>
                        <a:srgbClr val="B8207B"/>
                      </a:solidFill>
                      <a:prstDash val="solid"/>
                      <a:round/>
                      <a:headEnd type="none" w="med" len="med"/>
                      <a:tailEnd type="none" w="med" len="med"/>
                    </a:lnB>
                  </a:tcPr>
                </a:tc>
                <a:tc>
                  <a:txBody>
                    <a:bodyPr/>
                    <a:lstStyle/>
                    <a:p>
                      <a:pPr algn="ctr" fontAlgn="t"/>
                      <a:r>
                        <a:rPr lang="en-GB" sz="1600">
                          <a:effectLst/>
                        </a:rPr>
                        <a:t>17</a:t>
                      </a:r>
                    </a:p>
                  </a:txBody>
                  <a:tcPr marL="22282" marR="22282" marT="16712" marB="16712">
                    <a:lnL w="12700" cap="flat" cmpd="sng" algn="ctr">
                      <a:solidFill>
                        <a:srgbClr val="58237B"/>
                      </a:solidFill>
                      <a:prstDash val="solid"/>
                      <a:round/>
                      <a:headEnd type="none" w="med" len="med"/>
                      <a:tailEnd type="none" w="med" len="med"/>
                    </a:lnL>
                    <a:lnR w="12700" cap="flat" cmpd="sng" algn="ctr">
                      <a:solidFill>
                        <a:srgbClr val="681F7B"/>
                      </a:solidFill>
                      <a:prstDash val="solid"/>
                      <a:round/>
                      <a:headEnd type="none" w="med" len="med"/>
                      <a:tailEnd type="none" w="med" len="med"/>
                    </a:lnR>
                    <a:lnT w="4763" cap="flat" cmpd="sng" algn="ctr">
                      <a:solidFill>
                        <a:srgbClr val="08227B"/>
                      </a:solidFill>
                      <a:prstDash val="solid"/>
                      <a:round/>
                      <a:headEnd type="none" w="med" len="med"/>
                      <a:tailEnd type="none" w="med" len="med"/>
                    </a:lnT>
                    <a:lnB w="4763" cap="flat" cmpd="sng" algn="ctr">
                      <a:solidFill>
                        <a:srgbClr val="48217B"/>
                      </a:solidFill>
                      <a:prstDash val="solid"/>
                      <a:round/>
                      <a:headEnd type="none" w="med" len="med"/>
                      <a:tailEnd type="none" w="med" len="med"/>
                    </a:lnB>
                  </a:tcPr>
                </a:tc>
                <a:tc>
                  <a:txBody>
                    <a:bodyPr/>
                    <a:lstStyle/>
                    <a:p>
                      <a:pPr algn="ctr" fontAlgn="t"/>
                      <a:r>
                        <a:rPr lang="en-GB" sz="1600">
                          <a:effectLst/>
                        </a:rPr>
                        <a:t>56</a:t>
                      </a:r>
                    </a:p>
                  </a:txBody>
                  <a:tcPr marL="22282" marR="22282" marT="16712" marB="16712">
                    <a:lnL w="12700" cap="flat" cmpd="sng" algn="ctr">
                      <a:solidFill>
                        <a:srgbClr val="681F7B"/>
                      </a:solidFill>
                      <a:prstDash val="solid"/>
                      <a:round/>
                      <a:headEnd type="none" w="med" len="med"/>
                      <a:tailEnd type="none" w="med" len="med"/>
                    </a:lnL>
                    <a:lnR w="12700" cap="flat" cmpd="sng" algn="ctr">
                      <a:solidFill>
                        <a:srgbClr val="D81E7B"/>
                      </a:solidFill>
                      <a:prstDash val="solid"/>
                      <a:round/>
                      <a:headEnd type="none" w="med" len="med"/>
                      <a:tailEnd type="none" w="med" len="med"/>
                    </a:lnR>
                    <a:lnT w="4763" cap="flat" cmpd="sng" algn="ctr">
                      <a:solidFill>
                        <a:srgbClr val="081F7B"/>
                      </a:solidFill>
                      <a:prstDash val="solid"/>
                      <a:round/>
                      <a:headEnd type="none" w="med" len="med"/>
                      <a:tailEnd type="none" w="med" len="med"/>
                    </a:lnT>
                    <a:lnB w="4763" cap="flat" cmpd="sng" algn="ctr">
                      <a:solidFill>
                        <a:srgbClr val="48217B"/>
                      </a:solidFill>
                      <a:prstDash val="solid"/>
                      <a:round/>
                      <a:headEnd type="none" w="med" len="med"/>
                      <a:tailEnd type="none" w="med" len="med"/>
                    </a:lnB>
                  </a:tcPr>
                </a:tc>
                <a:extLst>
                  <a:ext uri="{0D108BD9-81ED-4DB2-BD59-A6C34878D82A}">
                    <a16:rowId xmlns:a16="http://schemas.microsoft.com/office/drawing/2014/main" val="956470540"/>
                  </a:ext>
                </a:extLst>
              </a:tr>
              <a:tr h="279787">
                <a:tc>
                  <a:txBody>
                    <a:bodyPr/>
                    <a:lstStyle/>
                    <a:p>
                      <a:pPr algn="ctr" fontAlgn="t"/>
                      <a:r>
                        <a:rPr lang="en-GB" sz="1600">
                          <a:effectLst/>
                        </a:rPr>
                        <a:t>DW2500c</a:t>
                      </a:r>
                    </a:p>
                  </a:txBody>
                  <a:tcPr marL="22282" marR="22282" marT="16712" marB="16712">
                    <a:lnL w="12700" cap="flat" cmpd="sng" algn="ctr">
                      <a:solidFill>
                        <a:srgbClr val="88207B"/>
                      </a:solidFill>
                      <a:prstDash val="solid"/>
                      <a:round/>
                      <a:headEnd type="none" w="med" len="med"/>
                      <a:tailEnd type="none" w="med" len="med"/>
                    </a:lnL>
                    <a:lnR w="12700" cap="flat" cmpd="sng" algn="ctr">
                      <a:solidFill>
                        <a:srgbClr val="381F7B"/>
                      </a:solidFill>
                      <a:prstDash val="solid"/>
                      <a:round/>
                      <a:headEnd type="none" w="med" len="med"/>
                      <a:tailEnd type="none" w="med" len="med"/>
                    </a:lnR>
                    <a:lnT w="4763" cap="flat" cmpd="sng" algn="ctr">
                      <a:solidFill>
                        <a:srgbClr val="D81E7B"/>
                      </a:solidFill>
                      <a:prstDash val="solid"/>
                      <a:round/>
                      <a:headEnd type="none" w="med" len="med"/>
                      <a:tailEnd type="none" w="med" len="med"/>
                    </a:lnT>
                    <a:lnB w="4763" cap="flat" cmpd="sng" algn="ctr">
                      <a:solidFill>
                        <a:srgbClr val="A8217B"/>
                      </a:solidFill>
                      <a:prstDash val="solid"/>
                      <a:round/>
                      <a:headEnd type="none" w="med" len="med"/>
                      <a:tailEnd type="none" w="med" len="med"/>
                    </a:lnB>
                  </a:tcPr>
                </a:tc>
                <a:tc>
                  <a:txBody>
                    <a:bodyPr/>
                    <a:lstStyle/>
                    <a:p>
                      <a:pPr algn="ctr" fontAlgn="t"/>
                      <a:r>
                        <a:rPr lang="en-GB" sz="1600">
                          <a:effectLst/>
                        </a:rPr>
                        <a:t>32</a:t>
                      </a:r>
                    </a:p>
                  </a:txBody>
                  <a:tcPr marL="22282" marR="22282" marT="16712" marB="16712">
                    <a:lnL w="12700" cap="flat" cmpd="sng" algn="ctr">
                      <a:solidFill>
                        <a:srgbClr val="381F7B"/>
                      </a:solidFill>
                      <a:prstDash val="solid"/>
                      <a:round/>
                      <a:headEnd type="none" w="med" len="med"/>
                      <a:tailEnd type="none" w="med" len="med"/>
                    </a:lnL>
                    <a:lnR w="12700" cap="flat" cmpd="sng" algn="ctr">
                      <a:solidFill>
                        <a:srgbClr val="981F7B"/>
                      </a:solidFill>
                      <a:prstDash val="solid"/>
                      <a:round/>
                      <a:headEnd type="none" w="med" len="med"/>
                      <a:tailEnd type="none" w="med" len="med"/>
                    </a:lnR>
                    <a:lnT w="4763" cap="flat" cmpd="sng" algn="ctr">
                      <a:solidFill>
                        <a:srgbClr val="981F7B"/>
                      </a:solidFill>
                      <a:prstDash val="solid"/>
                      <a:round/>
                      <a:headEnd type="none" w="med" len="med"/>
                      <a:tailEnd type="none" w="med" len="med"/>
                    </a:lnT>
                    <a:lnB w="4763" cap="flat" cmpd="sng" algn="ctr">
                      <a:solidFill>
                        <a:srgbClr val="D8217B"/>
                      </a:solidFill>
                      <a:prstDash val="solid"/>
                      <a:round/>
                      <a:headEnd type="none" w="med" len="med"/>
                      <a:tailEnd type="none" w="med" len="med"/>
                    </a:lnB>
                  </a:tcPr>
                </a:tc>
                <a:tc>
                  <a:txBody>
                    <a:bodyPr/>
                    <a:lstStyle/>
                    <a:p>
                      <a:pPr algn="ctr" fontAlgn="t"/>
                      <a:r>
                        <a:rPr lang="en-GB" sz="1600">
                          <a:effectLst/>
                        </a:rPr>
                        <a:t>100</a:t>
                      </a:r>
                    </a:p>
                  </a:txBody>
                  <a:tcPr marL="22282" marR="22282" marT="16712" marB="16712">
                    <a:lnL w="12700" cap="flat" cmpd="sng" algn="ctr">
                      <a:solidFill>
                        <a:srgbClr val="981F7B"/>
                      </a:solidFill>
                      <a:prstDash val="solid"/>
                      <a:round/>
                      <a:headEnd type="none" w="med" len="med"/>
                      <a:tailEnd type="none" w="med" len="med"/>
                    </a:lnL>
                    <a:lnR w="12700" cap="flat" cmpd="sng" algn="ctr">
                      <a:solidFill>
                        <a:srgbClr val="88207B"/>
                      </a:solidFill>
                      <a:prstDash val="solid"/>
                      <a:round/>
                      <a:headEnd type="none" w="med" len="med"/>
                      <a:tailEnd type="none" w="med" len="med"/>
                    </a:lnR>
                    <a:lnT w="4763" cap="flat" cmpd="sng" algn="ctr">
                      <a:solidFill>
                        <a:srgbClr val="88207B"/>
                      </a:solidFill>
                      <a:prstDash val="solid"/>
                      <a:round/>
                      <a:headEnd type="none" w="med" len="med"/>
                      <a:tailEnd type="none" w="med" len="med"/>
                    </a:lnT>
                    <a:lnB w="4763" cap="flat" cmpd="sng" algn="ctr">
                      <a:solidFill>
                        <a:srgbClr val="08227B"/>
                      </a:solidFill>
                      <a:prstDash val="solid"/>
                      <a:round/>
                      <a:headEnd type="none" w="med" len="med"/>
                      <a:tailEnd type="none" w="med" len="med"/>
                    </a:lnB>
                  </a:tcPr>
                </a:tc>
                <a:tc>
                  <a:txBody>
                    <a:bodyPr/>
                    <a:lstStyle/>
                    <a:p>
                      <a:pPr algn="ctr" fontAlgn="t"/>
                      <a:r>
                        <a:rPr lang="en-GB" sz="1600">
                          <a:effectLst/>
                        </a:rPr>
                        <a:t>3</a:t>
                      </a:r>
                    </a:p>
                  </a:txBody>
                  <a:tcPr marL="22282" marR="22282" marT="16712" marB="16712">
                    <a:lnL w="12700" cap="flat" cmpd="sng" algn="ctr">
                      <a:solidFill>
                        <a:srgbClr val="88207B"/>
                      </a:solidFill>
                      <a:prstDash val="solid"/>
                      <a:round/>
                      <a:headEnd type="none" w="med" len="med"/>
                      <a:tailEnd type="none" w="med" len="med"/>
                    </a:lnL>
                    <a:lnR w="12700" cap="flat" cmpd="sng" algn="ctr">
                      <a:solidFill>
                        <a:srgbClr val="981F7B"/>
                      </a:solidFill>
                      <a:prstDash val="solid"/>
                      <a:round/>
                      <a:headEnd type="none" w="med" len="med"/>
                      <a:tailEnd type="none" w="med" len="med"/>
                    </a:lnR>
                    <a:lnT w="4763" cap="flat" cmpd="sng" algn="ctr">
                      <a:solidFill>
                        <a:srgbClr val="18217B"/>
                      </a:solidFill>
                      <a:prstDash val="solid"/>
                      <a:round/>
                      <a:headEnd type="none" w="med" len="med"/>
                      <a:tailEnd type="none" w="med" len="med"/>
                    </a:lnT>
                    <a:lnB w="4763" cap="flat" cmpd="sng" algn="ctr">
                      <a:solidFill>
                        <a:srgbClr val="E8267B"/>
                      </a:solidFill>
                      <a:prstDash val="solid"/>
                      <a:round/>
                      <a:headEnd type="none" w="med" len="med"/>
                      <a:tailEnd type="none" w="med" len="med"/>
                    </a:lnB>
                  </a:tcPr>
                </a:tc>
                <a:tc>
                  <a:txBody>
                    <a:bodyPr/>
                    <a:lstStyle/>
                    <a:p>
                      <a:pPr algn="ctr" fontAlgn="t"/>
                      <a:r>
                        <a:rPr lang="en-GB" sz="1600">
                          <a:effectLst/>
                        </a:rPr>
                        <a:t>10</a:t>
                      </a:r>
                    </a:p>
                  </a:txBody>
                  <a:tcPr marL="22282" marR="22282" marT="16712" marB="16712">
                    <a:lnL w="12700" cap="flat" cmpd="sng" algn="ctr">
                      <a:solidFill>
                        <a:srgbClr val="981F7B"/>
                      </a:solidFill>
                      <a:prstDash val="solid"/>
                      <a:round/>
                      <a:headEnd type="none" w="med" len="med"/>
                      <a:tailEnd type="none" w="med" len="med"/>
                    </a:lnL>
                    <a:lnR w="12700" cap="flat" cmpd="sng" algn="ctr">
                      <a:solidFill>
                        <a:srgbClr val="B8207B"/>
                      </a:solidFill>
                      <a:prstDash val="solid"/>
                      <a:round/>
                      <a:headEnd type="none" w="med" len="med"/>
                      <a:tailEnd type="none" w="med" len="med"/>
                    </a:lnR>
                    <a:lnT w="4763" cap="flat" cmpd="sng" algn="ctr">
                      <a:solidFill>
                        <a:srgbClr val="B8207B"/>
                      </a:solidFill>
                      <a:prstDash val="solid"/>
                      <a:round/>
                      <a:headEnd type="none" w="med" len="med"/>
                      <a:tailEnd type="none" w="med" len="med"/>
                    </a:lnT>
                    <a:lnB w="4763" cap="flat" cmpd="sng" algn="ctr">
                      <a:solidFill>
                        <a:srgbClr val="88297B"/>
                      </a:solidFill>
                      <a:prstDash val="solid"/>
                      <a:round/>
                      <a:headEnd type="none" w="med" len="med"/>
                      <a:tailEnd type="none" w="med" len="med"/>
                    </a:lnB>
                  </a:tcPr>
                </a:tc>
                <a:tc>
                  <a:txBody>
                    <a:bodyPr/>
                    <a:lstStyle/>
                    <a:p>
                      <a:pPr algn="ctr" fontAlgn="t"/>
                      <a:r>
                        <a:rPr lang="en-GB" sz="1600">
                          <a:effectLst/>
                        </a:rPr>
                        <a:t>22</a:t>
                      </a:r>
                    </a:p>
                  </a:txBody>
                  <a:tcPr marL="22282" marR="22282" marT="16712" marB="16712">
                    <a:lnL w="12700" cap="flat" cmpd="sng" algn="ctr">
                      <a:solidFill>
                        <a:srgbClr val="B8207B"/>
                      </a:solidFill>
                      <a:prstDash val="solid"/>
                      <a:round/>
                      <a:headEnd type="none" w="med" len="med"/>
                      <a:tailEnd type="none" w="med" len="med"/>
                    </a:lnL>
                    <a:lnR w="12700" cap="flat" cmpd="sng" algn="ctr">
                      <a:solidFill>
                        <a:srgbClr val="B8207B"/>
                      </a:solidFill>
                      <a:prstDash val="solid"/>
                      <a:round/>
                      <a:headEnd type="none" w="med" len="med"/>
                      <a:tailEnd type="none" w="med" len="med"/>
                    </a:lnR>
                    <a:lnT w="4763" cap="flat" cmpd="sng" algn="ctr">
                      <a:solidFill>
                        <a:srgbClr val="48217B"/>
                      </a:solidFill>
                      <a:prstDash val="solid"/>
                      <a:round/>
                      <a:headEnd type="none" w="med" len="med"/>
                      <a:tailEnd type="none" w="med" len="med"/>
                    </a:lnT>
                    <a:lnB w="4763" cap="flat" cmpd="sng" algn="ctr">
                      <a:solidFill>
                        <a:srgbClr val="B8267B"/>
                      </a:solidFill>
                      <a:prstDash val="solid"/>
                      <a:round/>
                      <a:headEnd type="none" w="med" len="med"/>
                      <a:tailEnd type="none" w="med" len="med"/>
                    </a:lnB>
                  </a:tcPr>
                </a:tc>
                <a:tc>
                  <a:txBody>
                    <a:bodyPr/>
                    <a:lstStyle/>
                    <a:p>
                      <a:pPr algn="ctr" fontAlgn="t"/>
                      <a:r>
                        <a:rPr lang="en-GB" sz="1600">
                          <a:effectLst/>
                        </a:rPr>
                        <a:t>70</a:t>
                      </a:r>
                    </a:p>
                  </a:txBody>
                  <a:tcPr marL="22282" marR="22282" marT="16712" marB="16712">
                    <a:lnL w="12700" cap="flat" cmpd="sng" algn="ctr">
                      <a:solidFill>
                        <a:srgbClr val="B8207B"/>
                      </a:solidFill>
                      <a:prstDash val="solid"/>
                      <a:round/>
                      <a:headEnd type="none" w="med" len="med"/>
                      <a:tailEnd type="none" w="med" len="med"/>
                    </a:lnL>
                    <a:lnR w="12700" cap="flat" cmpd="sng" algn="ctr">
                      <a:solidFill>
                        <a:srgbClr val="18217B"/>
                      </a:solidFill>
                      <a:prstDash val="solid"/>
                      <a:round/>
                      <a:headEnd type="none" w="med" len="med"/>
                      <a:tailEnd type="none" w="med" len="med"/>
                    </a:lnR>
                    <a:lnT w="4763" cap="flat" cmpd="sng" algn="ctr">
                      <a:solidFill>
                        <a:srgbClr val="48217B"/>
                      </a:solidFill>
                      <a:prstDash val="solid"/>
                      <a:round/>
                      <a:headEnd type="none" w="med" len="med"/>
                      <a:tailEnd type="none" w="med" len="med"/>
                    </a:lnT>
                    <a:lnB w="4763" cap="flat" cmpd="sng" algn="ctr">
                      <a:solidFill>
                        <a:srgbClr val="A8277B"/>
                      </a:solidFill>
                      <a:prstDash val="solid"/>
                      <a:round/>
                      <a:headEnd type="none" w="med" len="med"/>
                      <a:tailEnd type="none" w="med" len="med"/>
                    </a:lnB>
                  </a:tcPr>
                </a:tc>
                <a:extLst>
                  <a:ext uri="{0D108BD9-81ED-4DB2-BD59-A6C34878D82A}">
                    <a16:rowId xmlns:a16="http://schemas.microsoft.com/office/drawing/2014/main" val="4064633435"/>
                  </a:ext>
                </a:extLst>
              </a:tr>
              <a:tr h="279787">
                <a:tc>
                  <a:txBody>
                    <a:bodyPr/>
                    <a:lstStyle/>
                    <a:p>
                      <a:pPr algn="ctr" fontAlgn="t"/>
                      <a:r>
                        <a:rPr lang="en-GB" sz="1600">
                          <a:effectLst/>
                        </a:rPr>
                        <a:t>DW3000c</a:t>
                      </a:r>
                    </a:p>
                  </a:txBody>
                  <a:tcPr marL="22282" marR="22282" marT="16712" marB="16712">
                    <a:lnL w="12700" cap="flat" cmpd="sng" algn="ctr">
                      <a:solidFill>
                        <a:srgbClr val="48217B"/>
                      </a:solidFill>
                      <a:prstDash val="solid"/>
                      <a:round/>
                      <a:headEnd type="none" w="med" len="med"/>
                      <a:tailEnd type="none" w="med" len="med"/>
                    </a:lnL>
                    <a:lnR w="12700" cap="flat" cmpd="sng" algn="ctr">
                      <a:solidFill>
                        <a:srgbClr val="78217B"/>
                      </a:solidFill>
                      <a:prstDash val="solid"/>
                      <a:round/>
                      <a:headEnd type="none" w="med" len="med"/>
                      <a:tailEnd type="none" w="med" len="med"/>
                    </a:lnR>
                    <a:lnT w="4763" cap="flat" cmpd="sng" algn="ctr">
                      <a:solidFill>
                        <a:srgbClr val="A8217B"/>
                      </a:solidFill>
                      <a:prstDash val="solid"/>
                      <a:round/>
                      <a:headEnd type="none" w="med" len="med"/>
                      <a:tailEnd type="none" w="med" len="med"/>
                    </a:lnT>
                    <a:lnB w="4763" cap="flat" cmpd="sng" algn="ctr">
                      <a:solidFill>
                        <a:srgbClr val="28297B"/>
                      </a:solidFill>
                      <a:prstDash val="solid"/>
                      <a:round/>
                      <a:headEnd type="none" w="med" len="med"/>
                      <a:tailEnd type="none" w="med" len="med"/>
                    </a:lnB>
                  </a:tcPr>
                </a:tc>
                <a:tc>
                  <a:txBody>
                    <a:bodyPr/>
                    <a:lstStyle/>
                    <a:p>
                      <a:pPr algn="ctr" fontAlgn="t"/>
                      <a:r>
                        <a:rPr lang="en-GB" sz="1600">
                          <a:effectLst/>
                        </a:rPr>
                        <a:t>32</a:t>
                      </a:r>
                    </a:p>
                  </a:txBody>
                  <a:tcPr marL="22282" marR="22282" marT="16712" marB="16712">
                    <a:lnL w="12700" cap="flat" cmpd="sng" algn="ctr">
                      <a:solidFill>
                        <a:srgbClr val="78217B"/>
                      </a:solidFill>
                      <a:prstDash val="solid"/>
                      <a:round/>
                      <a:headEnd type="none" w="med" len="med"/>
                      <a:tailEnd type="none" w="med" len="med"/>
                    </a:lnL>
                    <a:lnR w="12700" cap="flat" cmpd="sng" algn="ctr">
                      <a:solidFill>
                        <a:srgbClr val="A8217B"/>
                      </a:solidFill>
                      <a:prstDash val="solid"/>
                      <a:round/>
                      <a:headEnd type="none" w="med" len="med"/>
                      <a:tailEnd type="none" w="med" len="med"/>
                    </a:lnR>
                    <a:lnT w="4763" cap="flat" cmpd="sng" algn="ctr">
                      <a:solidFill>
                        <a:srgbClr val="D8217B"/>
                      </a:solidFill>
                      <a:prstDash val="solid"/>
                      <a:round/>
                      <a:headEnd type="none" w="med" len="med"/>
                      <a:tailEnd type="none" w="med" len="med"/>
                    </a:lnT>
                    <a:lnB w="4763" cap="flat" cmpd="sng" algn="ctr">
                      <a:solidFill>
                        <a:srgbClr val="88297B"/>
                      </a:solidFill>
                      <a:prstDash val="solid"/>
                      <a:round/>
                      <a:headEnd type="none" w="med" len="med"/>
                      <a:tailEnd type="none" w="med" len="med"/>
                    </a:lnB>
                  </a:tcPr>
                </a:tc>
                <a:tc>
                  <a:txBody>
                    <a:bodyPr/>
                    <a:lstStyle/>
                    <a:p>
                      <a:pPr algn="ctr" fontAlgn="t"/>
                      <a:r>
                        <a:rPr lang="en-GB" sz="1600">
                          <a:effectLst/>
                        </a:rPr>
                        <a:t>120</a:t>
                      </a:r>
                    </a:p>
                  </a:txBody>
                  <a:tcPr marL="22282" marR="22282" marT="16712" marB="16712">
                    <a:lnL w="12700" cap="flat" cmpd="sng" algn="ctr">
                      <a:solidFill>
                        <a:srgbClr val="A8217B"/>
                      </a:solidFill>
                      <a:prstDash val="solid"/>
                      <a:round/>
                      <a:headEnd type="none" w="med" len="med"/>
                      <a:tailEnd type="none" w="med" len="med"/>
                    </a:lnL>
                    <a:lnR w="12700" cap="flat" cmpd="sng" algn="ctr">
                      <a:solidFill>
                        <a:srgbClr val="782A7B"/>
                      </a:solidFill>
                      <a:prstDash val="solid"/>
                      <a:round/>
                      <a:headEnd type="none" w="med" len="med"/>
                      <a:tailEnd type="none" w="med" len="med"/>
                    </a:lnR>
                    <a:lnT w="4763" cap="flat" cmpd="sng" algn="ctr">
                      <a:solidFill>
                        <a:srgbClr val="08227B"/>
                      </a:solidFill>
                      <a:prstDash val="solid"/>
                      <a:round/>
                      <a:headEnd type="none" w="med" len="med"/>
                      <a:tailEnd type="none" w="med" len="med"/>
                    </a:lnT>
                    <a:lnB w="4763" cap="flat" cmpd="sng" algn="ctr">
                      <a:solidFill>
                        <a:srgbClr val="782A7B"/>
                      </a:solidFill>
                      <a:prstDash val="solid"/>
                      <a:round/>
                      <a:headEnd type="none" w="med" len="med"/>
                      <a:tailEnd type="none" w="med" len="med"/>
                    </a:lnB>
                  </a:tcPr>
                </a:tc>
                <a:tc>
                  <a:txBody>
                    <a:bodyPr/>
                    <a:lstStyle/>
                    <a:p>
                      <a:pPr algn="ctr" fontAlgn="t"/>
                      <a:r>
                        <a:rPr lang="en-GB" sz="1600">
                          <a:effectLst/>
                        </a:rPr>
                        <a:t>3</a:t>
                      </a:r>
                    </a:p>
                  </a:txBody>
                  <a:tcPr marL="22282" marR="22282" marT="16712" marB="16712">
                    <a:lnL w="12700" cap="flat" cmpd="sng" algn="ctr">
                      <a:solidFill>
                        <a:srgbClr val="782A7B"/>
                      </a:solidFill>
                      <a:prstDash val="solid"/>
                      <a:round/>
                      <a:headEnd type="none" w="med" len="med"/>
                      <a:tailEnd type="none" w="med" len="med"/>
                    </a:lnL>
                    <a:lnR w="12700" cap="flat" cmpd="sng" algn="ctr">
                      <a:solidFill>
                        <a:srgbClr val="782A7B"/>
                      </a:solidFill>
                      <a:prstDash val="solid"/>
                      <a:round/>
                      <a:headEnd type="none" w="med" len="med"/>
                      <a:tailEnd type="none" w="med" len="med"/>
                    </a:lnR>
                    <a:lnT w="4763" cap="flat" cmpd="sng" algn="ctr">
                      <a:solidFill>
                        <a:srgbClr val="E8267B"/>
                      </a:solidFill>
                      <a:prstDash val="solid"/>
                      <a:round/>
                      <a:headEnd type="none" w="med" len="med"/>
                      <a:tailEnd type="none" w="med" len="med"/>
                    </a:lnT>
                    <a:lnB w="4763" cap="flat" cmpd="sng" algn="ctr">
                      <a:solidFill>
                        <a:srgbClr val="F8257B"/>
                      </a:solidFill>
                      <a:prstDash val="solid"/>
                      <a:round/>
                      <a:headEnd type="none" w="med" len="med"/>
                      <a:tailEnd type="none" w="med" len="med"/>
                    </a:lnB>
                  </a:tcPr>
                </a:tc>
                <a:tc>
                  <a:txBody>
                    <a:bodyPr/>
                    <a:lstStyle/>
                    <a:p>
                      <a:pPr algn="ctr" fontAlgn="t"/>
                      <a:r>
                        <a:rPr lang="en-GB" sz="1600">
                          <a:effectLst/>
                        </a:rPr>
                        <a:t>12</a:t>
                      </a:r>
                    </a:p>
                  </a:txBody>
                  <a:tcPr marL="22282" marR="22282" marT="16712" marB="16712">
                    <a:lnL w="12700" cap="flat" cmpd="sng" algn="ctr">
                      <a:solidFill>
                        <a:srgbClr val="782A7B"/>
                      </a:solidFill>
                      <a:prstDash val="solid"/>
                      <a:round/>
                      <a:headEnd type="none" w="med" len="med"/>
                      <a:tailEnd type="none" w="med" len="med"/>
                    </a:lnL>
                    <a:lnR w="12700" cap="flat" cmpd="sng" algn="ctr">
                      <a:solidFill>
                        <a:srgbClr val="482A7B"/>
                      </a:solidFill>
                      <a:prstDash val="solid"/>
                      <a:round/>
                      <a:headEnd type="none" w="med" len="med"/>
                      <a:tailEnd type="none" w="med" len="med"/>
                    </a:lnR>
                    <a:lnT w="4763" cap="flat" cmpd="sng" algn="ctr">
                      <a:solidFill>
                        <a:srgbClr val="88297B"/>
                      </a:solidFill>
                      <a:prstDash val="solid"/>
                      <a:round/>
                      <a:headEnd type="none" w="med" len="med"/>
                      <a:tailEnd type="none" w="med" len="med"/>
                    </a:lnT>
                    <a:lnB w="4763" cap="flat" cmpd="sng" algn="ctr">
                      <a:solidFill>
                        <a:srgbClr val="A82A7B"/>
                      </a:solidFill>
                      <a:prstDash val="solid"/>
                      <a:round/>
                      <a:headEnd type="none" w="med" len="med"/>
                      <a:tailEnd type="none" w="med" len="med"/>
                    </a:lnB>
                  </a:tcPr>
                </a:tc>
                <a:tc>
                  <a:txBody>
                    <a:bodyPr/>
                    <a:lstStyle/>
                    <a:p>
                      <a:pPr algn="ctr" fontAlgn="t"/>
                      <a:r>
                        <a:rPr lang="en-GB" sz="1600">
                          <a:effectLst/>
                        </a:rPr>
                        <a:t>26</a:t>
                      </a:r>
                    </a:p>
                  </a:txBody>
                  <a:tcPr marL="22282" marR="22282" marT="16712" marB="16712">
                    <a:lnL w="12700" cap="flat" cmpd="sng" algn="ctr">
                      <a:solidFill>
                        <a:srgbClr val="482A7B"/>
                      </a:solidFill>
                      <a:prstDash val="solid"/>
                      <a:round/>
                      <a:headEnd type="none" w="med" len="med"/>
                      <a:tailEnd type="none" w="med" len="med"/>
                    </a:lnL>
                    <a:lnR w="12700" cap="flat" cmpd="sng" algn="ctr">
                      <a:solidFill>
                        <a:srgbClr val="98287B"/>
                      </a:solidFill>
                      <a:prstDash val="solid"/>
                      <a:round/>
                      <a:headEnd type="none" w="med" len="med"/>
                      <a:tailEnd type="none" w="med" len="med"/>
                    </a:lnR>
                    <a:lnT w="4763" cap="flat" cmpd="sng" algn="ctr">
                      <a:solidFill>
                        <a:srgbClr val="B8267B"/>
                      </a:solidFill>
                      <a:prstDash val="solid"/>
                      <a:round/>
                      <a:headEnd type="none" w="med" len="med"/>
                      <a:tailEnd type="none" w="med" len="med"/>
                    </a:lnT>
                    <a:lnB w="4763" cap="flat" cmpd="sng" algn="ctr">
                      <a:solidFill>
                        <a:srgbClr val="A82A7B"/>
                      </a:solidFill>
                      <a:prstDash val="solid"/>
                      <a:round/>
                      <a:headEnd type="none" w="med" len="med"/>
                      <a:tailEnd type="none" w="med" len="med"/>
                    </a:lnB>
                  </a:tcPr>
                </a:tc>
                <a:tc>
                  <a:txBody>
                    <a:bodyPr/>
                    <a:lstStyle/>
                    <a:p>
                      <a:pPr algn="ctr" fontAlgn="t"/>
                      <a:r>
                        <a:rPr lang="en-GB" sz="1600">
                          <a:effectLst/>
                        </a:rPr>
                        <a:t>84</a:t>
                      </a:r>
                    </a:p>
                  </a:txBody>
                  <a:tcPr marL="22282" marR="22282" marT="16712" marB="16712">
                    <a:lnL w="12700" cap="flat" cmpd="sng" algn="ctr">
                      <a:solidFill>
                        <a:srgbClr val="98287B"/>
                      </a:solidFill>
                      <a:prstDash val="solid"/>
                      <a:round/>
                      <a:headEnd type="none" w="med" len="med"/>
                      <a:tailEnd type="none" w="med" len="med"/>
                    </a:lnL>
                    <a:lnR w="12700" cap="flat" cmpd="sng" algn="ctr">
                      <a:solidFill>
                        <a:srgbClr val="F8287B"/>
                      </a:solidFill>
                      <a:prstDash val="solid"/>
                      <a:round/>
                      <a:headEnd type="none" w="med" len="med"/>
                      <a:tailEnd type="none" w="med" len="med"/>
                    </a:lnR>
                    <a:lnT w="4763" cap="flat" cmpd="sng" algn="ctr">
                      <a:solidFill>
                        <a:srgbClr val="A8277B"/>
                      </a:solidFill>
                      <a:prstDash val="solid"/>
                      <a:round/>
                      <a:headEnd type="none" w="med" len="med"/>
                      <a:tailEnd type="none" w="med" len="med"/>
                    </a:lnT>
                    <a:lnB w="4763" cap="flat" cmpd="sng" algn="ctr">
                      <a:solidFill>
                        <a:srgbClr val="A82A7B"/>
                      </a:solidFill>
                      <a:prstDash val="solid"/>
                      <a:round/>
                      <a:headEnd type="none" w="med" len="med"/>
                      <a:tailEnd type="none" w="med" len="med"/>
                    </a:lnB>
                  </a:tcPr>
                </a:tc>
                <a:extLst>
                  <a:ext uri="{0D108BD9-81ED-4DB2-BD59-A6C34878D82A}">
                    <a16:rowId xmlns:a16="http://schemas.microsoft.com/office/drawing/2014/main" val="1617754348"/>
                  </a:ext>
                </a:extLst>
              </a:tr>
              <a:tr h="279787">
                <a:tc>
                  <a:txBody>
                    <a:bodyPr/>
                    <a:lstStyle/>
                    <a:p>
                      <a:pPr algn="ctr" fontAlgn="t"/>
                      <a:r>
                        <a:rPr lang="en-GB" sz="1600">
                          <a:effectLst/>
                        </a:rPr>
                        <a:t>DW5000c</a:t>
                      </a:r>
                    </a:p>
                  </a:txBody>
                  <a:tcPr marL="22282" marR="22282" marT="16712" marB="16712">
                    <a:lnL w="12700" cap="flat" cmpd="sng" algn="ctr">
                      <a:solidFill>
                        <a:srgbClr val="F8287B"/>
                      </a:solidFill>
                      <a:prstDash val="solid"/>
                      <a:round/>
                      <a:headEnd type="none" w="med" len="med"/>
                      <a:tailEnd type="none" w="med" len="med"/>
                    </a:lnL>
                    <a:lnR w="12700" cap="flat" cmpd="sng" algn="ctr">
                      <a:solidFill>
                        <a:srgbClr val="A82A7B"/>
                      </a:solidFill>
                      <a:prstDash val="solid"/>
                      <a:round/>
                      <a:headEnd type="none" w="med" len="med"/>
                      <a:tailEnd type="none" w="med" len="med"/>
                    </a:lnR>
                    <a:lnT w="4763" cap="flat" cmpd="sng" algn="ctr">
                      <a:solidFill>
                        <a:srgbClr val="28297B"/>
                      </a:solidFill>
                      <a:prstDash val="solid"/>
                      <a:round/>
                      <a:headEnd type="none" w="med" len="med"/>
                      <a:tailEnd type="none" w="med" len="med"/>
                    </a:lnT>
                    <a:lnB w="4763" cap="flat" cmpd="sng" algn="ctr">
                      <a:solidFill>
                        <a:srgbClr val="98257B"/>
                      </a:solidFill>
                      <a:prstDash val="solid"/>
                      <a:round/>
                      <a:headEnd type="none" w="med" len="med"/>
                      <a:tailEnd type="none" w="med" len="med"/>
                    </a:lnB>
                  </a:tcPr>
                </a:tc>
                <a:tc>
                  <a:txBody>
                    <a:bodyPr/>
                    <a:lstStyle/>
                    <a:p>
                      <a:pPr algn="ctr" fontAlgn="t"/>
                      <a:r>
                        <a:rPr lang="en-GB" sz="1600">
                          <a:effectLst/>
                        </a:rPr>
                        <a:t>32</a:t>
                      </a:r>
                    </a:p>
                  </a:txBody>
                  <a:tcPr marL="22282" marR="22282" marT="16712" marB="16712">
                    <a:lnL w="12700" cap="flat" cmpd="sng" algn="ctr">
                      <a:solidFill>
                        <a:srgbClr val="A82A7B"/>
                      </a:solidFill>
                      <a:prstDash val="solid"/>
                      <a:round/>
                      <a:headEnd type="none" w="med" len="med"/>
                      <a:tailEnd type="none" w="med" len="med"/>
                    </a:lnL>
                    <a:lnR w="12700" cap="flat" cmpd="sng" algn="ctr">
                      <a:solidFill>
                        <a:srgbClr val="F8287B"/>
                      </a:solidFill>
                      <a:prstDash val="solid"/>
                      <a:round/>
                      <a:headEnd type="none" w="med" len="med"/>
                      <a:tailEnd type="none" w="med" len="med"/>
                    </a:lnR>
                    <a:lnT w="4763" cap="flat" cmpd="sng" algn="ctr">
                      <a:solidFill>
                        <a:srgbClr val="88297B"/>
                      </a:solidFill>
                      <a:prstDash val="solid"/>
                      <a:round/>
                      <a:headEnd type="none" w="med" len="med"/>
                      <a:tailEnd type="none" w="med" len="med"/>
                    </a:lnT>
                    <a:lnB w="4763" cap="flat" cmpd="sng" algn="ctr">
                      <a:solidFill>
                        <a:srgbClr val="48277B"/>
                      </a:solidFill>
                      <a:prstDash val="solid"/>
                      <a:round/>
                      <a:headEnd type="none" w="med" len="med"/>
                      <a:tailEnd type="none" w="med" len="med"/>
                    </a:lnB>
                  </a:tcPr>
                </a:tc>
                <a:tc>
                  <a:txBody>
                    <a:bodyPr/>
                    <a:lstStyle/>
                    <a:p>
                      <a:pPr algn="ctr" fontAlgn="t"/>
                      <a:r>
                        <a:rPr lang="en-GB" sz="1600">
                          <a:effectLst/>
                        </a:rPr>
                        <a:t>200</a:t>
                      </a:r>
                    </a:p>
                  </a:txBody>
                  <a:tcPr marL="22282" marR="22282" marT="16712" marB="16712">
                    <a:lnL w="12700" cap="flat" cmpd="sng" algn="ctr">
                      <a:solidFill>
                        <a:srgbClr val="F8287B"/>
                      </a:solidFill>
                      <a:prstDash val="solid"/>
                      <a:round/>
                      <a:headEnd type="none" w="med" len="med"/>
                      <a:tailEnd type="none" w="med" len="med"/>
                    </a:lnL>
                    <a:lnR w="12700" cap="flat" cmpd="sng" algn="ctr">
                      <a:solidFill>
                        <a:srgbClr val="88297B"/>
                      </a:solidFill>
                      <a:prstDash val="solid"/>
                      <a:round/>
                      <a:headEnd type="none" w="med" len="med"/>
                      <a:tailEnd type="none" w="med" len="med"/>
                    </a:lnR>
                    <a:lnT w="4763" cap="flat" cmpd="sng" algn="ctr">
                      <a:solidFill>
                        <a:srgbClr val="782A7B"/>
                      </a:solidFill>
                      <a:prstDash val="solid"/>
                      <a:round/>
                      <a:headEnd type="none" w="med" len="med"/>
                      <a:tailEnd type="none" w="med" len="med"/>
                    </a:lnT>
                    <a:lnB w="4763" cap="flat" cmpd="sng" algn="ctr">
                      <a:solidFill>
                        <a:srgbClr val="F8257B"/>
                      </a:solidFill>
                      <a:prstDash val="solid"/>
                      <a:round/>
                      <a:headEnd type="none" w="med" len="med"/>
                      <a:tailEnd type="none" w="med" len="med"/>
                    </a:lnB>
                  </a:tcPr>
                </a:tc>
                <a:tc>
                  <a:txBody>
                    <a:bodyPr/>
                    <a:lstStyle/>
                    <a:p>
                      <a:pPr algn="ctr" fontAlgn="t"/>
                      <a:r>
                        <a:rPr lang="en-GB" sz="1600">
                          <a:effectLst/>
                        </a:rPr>
                        <a:t>6</a:t>
                      </a:r>
                    </a:p>
                  </a:txBody>
                  <a:tcPr marL="22282" marR="22282" marT="16712" marB="16712">
                    <a:lnL w="12700" cap="flat" cmpd="sng" algn="ctr">
                      <a:solidFill>
                        <a:srgbClr val="88297B"/>
                      </a:solidFill>
                      <a:prstDash val="solid"/>
                      <a:round/>
                      <a:headEnd type="none" w="med" len="med"/>
                      <a:tailEnd type="none" w="med" len="med"/>
                    </a:lnL>
                    <a:lnR w="12700" cap="flat" cmpd="sng" algn="ctr">
                      <a:solidFill>
                        <a:srgbClr val="F8257B"/>
                      </a:solidFill>
                      <a:prstDash val="solid"/>
                      <a:round/>
                      <a:headEnd type="none" w="med" len="med"/>
                      <a:tailEnd type="none" w="med" len="med"/>
                    </a:lnR>
                    <a:lnT w="4763" cap="flat" cmpd="sng" algn="ctr">
                      <a:solidFill>
                        <a:srgbClr val="F8257B"/>
                      </a:solidFill>
                      <a:prstDash val="solid"/>
                      <a:round/>
                      <a:headEnd type="none" w="med" len="med"/>
                      <a:tailEnd type="none" w="med" len="med"/>
                    </a:lnT>
                    <a:lnB w="4763" cap="flat" cmpd="sng" algn="ctr">
                      <a:solidFill>
                        <a:srgbClr val="38257B"/>
                      </a:solidFill>
                      <a:prstDash val="solid"/>
                      <a:round/>
                      <a:headEnd type="none" w="med" len="med"/>
                      <a:tailEnd type="none" w="med" len="med"/>
                    </a:lnB>
                  </a:tcPr>
                </a:tc>
                <a:tc>
                  <a:txBody>
                    <a:bodyPr/>
                    <a:lstStyle/>
                    <a:p>
                      <a:pPr algn="ctr" fontAlgn="t"/>
                      <a:r>
                        <a:rPr lang="en-GB" sz="1600">
                          <a:effectLst/>
                        </a:rPr>
                        <a:t>20</a:t>
                      </a:r>
                    </a:p>
                  </a:txBody>
                  <a:tcPr marL="22282" marR="22282" marT="16712" marB="16712">
                    <a:lnL w="12700" cap="flat" cmpd="sng" algn="ctr">
                      <a:solidFill>
                        <a:srgbClr val="F8257B"/>
                      </a:solidFill>
                      <a:prstDash val="solid"/>
                      <a:round/>
                      <a:headEnd type="none" w="med" len="med"/>
                      <a:tailEnd type="none" w="med" len="med"/>
                    </a:lnL>
                    <a:lnR w="12700" cap="flat" cmpd="sng" algn="ctr">
                      <a:solidFill>
                        <a:srgbClr val="182A7B"/>
                      </a:solidFill>
                      <a:prstDash val="solid"/>
                      <a:round/>
                      <a:headEnd type="none" w="med" len="med"/>
                      <a:tailEnd type="none" w="med" len="med"/>
                    </a:lnR>
                    <a:lnT w="4763" cap="flat" cmpd="sng" algn="ctr">
                      <a:solidFill>
                        <a:srgbClr val="A82A7B"/>
                      </a:solidFill>
                      <a:prstDash val="solid"/>
                      <a:round/>
                      <a:headEnd type="none" w="med" len="med"/>
                      <a:tailEnd type="none" w="med" len="med"/>
                    </a:lnT>
                    <a:lnB w="4763" cap="flat" cmpd="sng" algn="ctr">
                      <a:solidFill>
                        <a:srgbClr val="38257B"/>
                      </a:solidFill>
                      <a:prstDash val="solid"/>
                      <a:round/>
                      <a:headEnd type="none" w="med" len="med"/>
                      <a:tailEnd type="none" w="med" len="med"/>
                    </a:lnB>
                  </a:tcPr>
                </a:tc>
                <a:tc>
                  <a:txBody>
                    <a:bodyPr/>
                    <a:lstStyle/>
                    <a:p>
                      <a:pPr algn="ctr" fontAlgn="t"/>
                      <a:r>
                        <a:rPr lang="en-GB" sz="1600">
                          <a:effectLst/>
                        </a:rPr>
                        <a:t>44</a:t>
                      </a:r>
                    </a:p>
                  </a:txBody>
                  <a:tcPr marL="22282" marR="22282" marT="16712" marB="16712">
                    <a:lnL w="12700" cap="flat" cmpd="sng" algn="ctr">
                      <a:solidFill>
                        <a:srgbClr val="182A7B"/>
                      </a:solidFill>
                      <a:prstDash val="solid"/>
                      <a:round/>
                      <a:headEnd type="none" w="med" len="med"/>
                      <a:tailEnd type="none" w="med" len="med"/>
                    </a:lnL>
                    <a:lnR w="12700" cap="flat" cmpd="sng" algn="ctr">
                      <a:solidFill>
                        <a:srgbClr val="182A7B"/>
                      </a:solidFill>
                      <a:prstDash val="solid"/>
                      <a:round/>
                      <a:headEnd type="none" w="med" len="med"/>
                      <a:tailEnd type="none" w="med" len="med"/>
                    </a:lnR>
                    <a:lnT w="4763" cap="flat" cmpd="sng" algn="ctr">
                      <a:solidFill>
                        <a:srgbClr val="A82A7B"/>
                      </a:solidFill>
                      <a:prstDash val="solid"/>
                      <a:round/>
                      <a:headEnd type="none" w="med" len="med"/>
                      <a:tailEnd type="none" w="med" len="med"/>
                    </a:lnT>
                    <a:lnB w="4763" cap="flat" cmpd="sng" algn="ctr">
                      <a:solidFill>
                        <a:srgbClr val="68287B"/>
                      </a:solidFill>
                      <a:prstDash val="solid"/>
                      <a:round/>
                      <a:headEnd type="none" w="med" len="med"/>
                      <a:tailEnd type="none" w="med" len="med"/>
                    </a:lnB>
                  </a:tcPr>
                </a:tc>
                <a:tc>
                  <a:txBody>
                    <a:bodyPr/>
                    <a:lstStyle/>
                    <a:p>
                      <a:pPr algn="ctr" fontAlgn="t"/>
                      <a:r>
                        <a:rPr lang="en-GB" sz="1600">
                          <a:effectLst/>
                        </a:rPr>
                        <a:t>140</a:t>
                      </a:r>
                    </a:p>
                  </a:txBody>
                  <a:tcPr marL="22282" marR="22282" marT="16712" marB="16712">
                    <a:lnL w="12700" cap="flat" cmpd="sng" algn="ctr">
                      <a:solidFill>
                        <a:srgbClr val="182A7B"/>
                      </a:solidFill>
                      <a:prstDash val="solid"/>
                      <a:round/>
                      <a:headEnd type="none" w="med" len="med"/>
                      <a:tailEnd type="none" w="med" len="med"/>
                    </a:lnL>
                    <a:lnR w="12700" cap="flat" cmpd="sng" algn="ctr">
                      <a:solidFill>
                        <a:srgbClr val="58267B"/>
                      </a:solidFill>
                      <a:prstDash val="solid"/>
                      <a:round/>
                      <a:headEnd type="none" w="med" len="med"/>
                      <a:tailEnd type="none" w="med" len="med"/>
                    </a:lnR>
                    <a:lnT w="4763" cap="flat" cmpd="sng" algn="ctr">
                      <a:solidFill>
                        <a:srgbClr val="A82A7B"/>
                      </a:solidFill>
                      <a:prstDash val="solid"/>
                      <a:round/>
                      <a:headEnd type="none" w="med" len="med"/>
                      <a:tailEnd type="none" w="med" len="med"/>
                    </a:lnT>
                    <a:lnB w="4763" cap="flat" cmpd="sng" algn="ctr">
                      <a:solidFill>
                        <a:srgbClr val="182A7B"/>
                      </a:solidFill>
                      <a:prstDash val="solid"/>
                      <a:round/>
                      <a:headEnd type="none" w="med" len="med"/>
                      <a:tailEnd type="none" w="med" len="med"/>
                    </a:lnB>
                  </a:tcPr>
                </a:tc>
                <a:extLst>
                  <a:ext uri="{0D108BD9-81ED-4DB2-BD59-A6C34878D82A}">
                    <a16:rowId xmlns:a16="http://schemas.microsoft.com/office/drawing/2014/main" val="570035761"/>
                  </a:ext>
                </a:extLst>
              </a:tr>
              <a:tr h="279787">
                <a:tc>
                  <a:txBody>
                    <a:bodyPr/>
                    <a:lstStyle/>
                    <a:p>
                      <a:pPr algn="ctr" fontAlgn="t"/>
                      <a:r>
                        <a:rPr lang="en-GB" sz="1600">
                          <a:effectLst/>
                        </a:rPr>
                        <a:t>DW6000c</a:t>
                      </a:r>
                    </a:p>
                  </a:txBody>
                  <a:tcPr marL="22282" marR="22282" marT="16712" marB="16712">
                    <a:lnL w="12700" cap="flat" cmpd="sng" algn="ctr">
                      <a:solidFill>
                        <a:srgbClr val="08287B"/>
                      </a:solidFill>
                      <a:prstDash val="solid"/>
                      <a:round/>
                      <a:headEnd type="none" w="med" len="med"/>
                      <a:tailEnd type="none" w="med" len="med"/>
                    </a:lnL>
                    <a:lnR w="12700" cap="flat" cmpd="sng" algn="ctr">
                      <a:solidFill>
                        <a:srgbClr val="182A7B"/>
                      </a:solidFill>
                      <a:prstDash val="solid"/>
                      <a:round/>
                      <a:headEnd type="none" w="med" len="med"/>
                      <a:tailEnd type="none" w="med" len="med"/>
                    </a:lnR>
                    <a:lnT w="4763" cap="flat" cmpd="sng" algn="ctr">
                      <a:solidFill>
                        <a:srgbClr val="98257B"/>
                      </a:solidFill>
                      <a:prstDash val="solid"/>
                      <a:round/>
                      <a:headEnd type="none" w="med" len="med"/>
                      <a:tailEnd type="none" w="med" len="med"/>
                    </a:lnT>
                    <a:lnB w="4763" cap="flat" cmpd="sng" algn="ctr">
                      <a:solidFill>
                        <a:srgbClr val="68287B"/>
                      </a:solidFill>
                      <a:prstDash val="solid"/>
                      <a:round/>
                      <a:headEnd type="none" w="med" len="med"/>
                      <a:tailEnd type="none" w="med" len="med"/>
                    </a:lnB>
                  </a:tcPr>
                </a:tc>
                <a:tc>
                  <a:txBody>
                    <a:bodyPr/>
                    <a:lstStyle/>
                    <a:p>
                      <a:pPr algn="ctr" fontAlgn="t"/>
                      <a:r>
                        <a:rPr lang="en-GB" sz="1600">
                          <a:effectLst/>
                        </a:rPr>
                        <a:t>32</a:t>
                      </a:r>
                    </a:p>
                  </a:txBody>
                  <a:tcPr marL="22282" marR="22282" marT="16712" marB="16712">
                    <a:lnL w="12700" cap="flat" cmpd="sng" algn="ctr">
                      <a:solidFill>
                        <a:srgbClr val="182A7B"/>
                      </a:solidFill>
                      <a:prstDash val="solid"/>
                      <a:round/>
                      <a:headEnd type="none" w="med" len="med"/>
                      <a:tailEnd type="none" w="med" len="med"/>
                    </a:lnL>
                    <a:lnR w="12700" cap="flat" cmpd="sng" algn="ctr">
                      <a:solidFill>
                        <a:srgbClr val="88297B"/>
                      </a:solidFill>
                      <a:prstDash val="solid"/>
                      <a:round/>
                      <a:headEnd type="none" w="med" len="med"/>
                      <a:tailEnd type="none" w="med" len="med"/>
                    </a:lnR>
                    <a:lnT w="4763" cap="flat" cmpd="sng" algn="ctr">
                      <a:solidFill>
                        <a:srgbClr val="48277B"/>
                      </a:solidFill>
                      <a:prstDash val="solid"/>
                      <a:round/>
                      <a:headEnd type="none" w="med" len="med"/>
                      <a:tailEnd type="none" w="med" len="med"/>
                    </a:lnT>
                    <a:lnB w="4763" cap="flat" cmpd="sng" algn="ctr">
                      <a:solidFill>
                        <a:srgbClr val="48277B"/>
                      </a:solidFill>
                      <a:prstDash val="solid"/>
                      <a:round/>
                      <a:headEnd type="none" w="med" len="med"/>
                      <a:tailEnd type="none" w="med" len="med"/>
                    </a:lnB>
                  </a:tcPr>
                </a:tc>
                <a:tc>
                  <a:txBody>
                    <a:bodyPr/>
                    <a:lstStyle/>
                    <a:p>
                      <a:pPr algn="ctr" fontAlgn="t"/>
                      <a:r>
                        <a:rPr lang="en-GB" sz="1600">
                          <a:effectLst/>
                        </a:rPr>
                        <a:t>240</a:t>
                      </a:r>
                    </a:p>
                  </a:txBody>
                  <a:tcPr marL="22282" marR="22282" marT="16712" marB="16712">
                    <a:lnL w="12700" cap="flat" cmpd="sng" algn="ctr">
                      <a:solidFill>
                        <a:srgbClr val="88297B"/>
                      </a:solidFill>
                      <a:prstDash val="solid"/>
                      <a:round/>
                      <a:headEnd type="none" w="med" len="med"/>
                      <a:tailEnd type="none" w="med" len="med"/>
                    </a:lnL>
                    <a:lnR w="12700" cap="flat" cmpd="sng" algn="ctr">
                      <a:solidFill>
                        <a:srgbClr val="F8257B"/>
                      </a:solidFill>
                      <a:prstDash val="solid"/>
                      <a:round/>
                      <a:headEnd type="none" w="med" len="med"/>
                      <a:tailEnd type="none" w="med" len="med"/>
                    </a:lnR>
                    <a:lnT w="4763" cap="flat" cmpd="sng" algn="ctr">
                      <a:solidFill>
                        <a:srgbClr val="F8257B"/>
                      </a:solidFill>
                      <a:prstDash val="solid"/>
                      <a:round/>
                      <a:headEnd type="none" w="med" len="med"/>
                      <a:tailEnd type="none" w="med" len="med"/>
                    </a:lnT>
                    <a:lnB w="4763" cap="flat" cmpd="sng" algn="ctr">
                      <a:solidFill>
                        <a:srgbClr val="48277B"/>
                      </a:solidFill>
                      <a:prstDash val="solid"/>
                      <a:round/>
                      <a:headEnd type="none" w="med" len="med"/>
                      <a:tailEnd type="none" w="med" len="med"/>
                    </a:lnB>
                  </a:tcPr>
                </a:tc>
                <a:tc>
                  <a:txBody>
                    <a:bodyPr/>
                    <a:lstStyle/>
                    <a:p>
                      <a:pPr algn="ctr" fontAlgn="t"/>
                      <a:r>
                        <a:rPr lang="en-GB" sz="1600">
                          <a:effectLst/>
                        </a:rPr>
                        <a:t>7</a:t>
                      </a:r>
                    </a:p>
                  </a:txBody>
                  <a:tcPr marL="22282" marR="22282" marT="16712" marB="16712">
                    <a:lnL w="12700" cap="flat" cmpd="sng" algn="ctr">
                      <a:solidFill>
                        <a:srgbClr val="F8257B"/>
                      </a:solidFill>
                      <a:prstDash val="solid"/>
                      <a:round/>
                      <a:headEnd type="none" w="med" len="med"/>
                      <a:tailEnd type="none" w="med" len="med"/>
                    </a:lnL>
                    <a:lnR w="12700" cap="flat" cmpd="sng" algn="ctr">
                      <a:solidFill>
                        <a:srgbClr val="68287B"/>
                      </a:solidFill>
                      <a:prstDash val="solid"/>
                      <a:round/>
                      <a:headEnd type="none" w="med" len="med"/>
                      <a:tailEnd type="none" w="med" len="med"/>
                    </a:lnR>
                    <a:lnT w="4763" cap="flat" cmpd="sng" algn="ctr">
                      <a:solidFill>
                        <a:srgbClr val="38257B"/>
                      </a:solidFill>
                      <a:prstDash val="solid"/>
                      <a:round/>
                      <a:headEnd type="none" w="med" len="med"/>
                      <a:tailEnd type="none" w="med" len="med"/>
                    </a:lnT>
                    <a:lnB w="4763" cap="flat" cmpd="sng" algn="ctr">
                      <a:solidFill>
                        <a:srgbClr val="98287B"/>
                      </a:solidFill>
                      <a:prstDash val="solid"/>
                      <a:round/>
                      <a:headEnd type="none" w="med" len="med"/>
                      <a:tailEnd type="none" w="med" len="med"/>
                    </a:lnB>
                  </a:tcPr>
                </a:tc>
                <a:tc>
                  <a:txBody>
                    <a:bodyPr/>
                    <a:lstStyle/>
                    <a:p>
                      <a:pPr algn="ctr" fontAlgn="t"/>
                      <a:r>
                        <a:rPr lang="en-GB" sz="1600">
                          <a:effectLst/>
                        </a:rPr>
                        <a:t>24</a:t>
                      </a:r>
                    </a:p>
                  </a:txBody>
                  <a:tcPr marL="22282" marR="22282" marT="16712" marB="16712">
                    <a:lnL w="12700" cap="flat" cmpd="sng" algn="ctr">
                      <a:solidFill>
                        <a:srgbClr val="68287B"/>
                      </a:solidFill>
                      <a:prstDash val="solid"/>
                      <a:round/>
                      <a:headEnd type="none" w="med" len="med"/>
                      <a:tailEnd type="none" w="med" len="med"/>
                    </a:lnL>
                    <a:lnR w="12700" cap="flat" cmpd="sng" algn="ctr">
                      <a:solidFill>
                        <a:srgbClr val="182A7B"/>
                      </a:solidFill>
                      <a:prstDash val="solid"/>
                      <a:round/>
                      <a:headEnd type="none" w="med" len="med"/>
                      <a:tailEnd type="none" w="med" len="med"/>
                    </a:lnR>
                    <a:lnT w="4763" cap="flat" cmpd="sng" algn="ctr">
                      <a:solidFill>
                        <a:srgbClr val="38257B"/>
                      </a:solidFill>
                      <a:prstDash val="solid"/>
                      <a:round/>
                      <a:headEnd type="none" w="med" len="med"/>
                      <a:tailEnd type="none" w="med" len="med"/>
                    </a:lnT>
                    <a:lnB w="4763" cap="flat" cmpd="sng" algn="ctr">
                      <a:solidFill>
                        <a:srgbClr val="98287B"/>
                      </a:solidFill>
                      <a:prstDash val="solid"/>
                      <a:round/>
                      <a:headEnd type="none" w="med" len="med"/>
                      <a:tailEnd type="none" w="med" len="med"/>
                    </a:lnB>
                  </a:tcPr>
                </a:tc>
                <a:tc>
                  <a:txBody>
                    <a:bodyPr/>
                    <a:lstStyle/>
                    <a:p>
                      <a:pPr algn="ctr" fontAlgn="t"/>
                      <a:r>
                        <a:rPr lang="en-GB" sz="1600">
                          <a:effectLst/>
                        </a:rPr>
                        <a:t>52</a:t>
                      </a:r>
                    </a:p>
                  </a:txBody>
                  <a:tcPr marL="22282" marR="22282" marT="16712" marB="16712">
                    <a:lnL w="12700" cap="flat" cmpd="sng" algn="ctr">
                      <a:solidFill>
                        <a:srgbClr val="182A7B"/>
                      </a:solidFill>
                      <a:prstDash val="solid"/>
                      <a:round/>
                      <a:headEnd type="none" w="med" len="med"/>
                      <a:tailEnd type="none" w="med" len="med"/>
                    </a:lnL>
                    <a:lnR w="12700" cap="flat" cmpd="sng" algn="ctr">
                      <a:solidFill>
                        <a:srgbClr val="48277B"/>
                      </a:solidFill>
                      <a:prstDash val="solid"/>
                      <a:round/>
                      <a:headEnd type="none" w="med" len="med"/>
                      <a:tailEnd type="none" w="med" len="med"/>
                    </a:lnR>
                    <a:lnT w="4763" cap="flat" cmpd="sng" algn="ctr">
                      <a:solidFill>
                        <a:srgbClr val="68287B"/>
                      </a:solidFill>
                      <a:prstDash val="solid"/>
                      <a:round/>
                      <a:headEnd type="none" w="med" len="med"/>
                      <a:tailEnd type="none" w="med" len="med"/>
                    </a:lnT>
                    <a:lnB w="4763" cap="flat" cmpd="sng" algn="ctr">
                      <a:solidFill>
                        <a:srgbClr val="C8287B"/>
                      </a:solidFill>
                      <a:prstDash val="solid"/>
                      <a:round/>
                      <a:headEnd type="none" w="med" len="med"/>
                      <a:tailEnd type="none" w="med" len="med"/>
                    </a:lnB>
                  </a:tcPr>
                </a:tc>
                <a:tc>
                  <a:txBody>
                    <a:bodyPr/>
                    <a:lstStyle/>
                    <a:p>
                      <a:pPr algn="ctr" fontAlgn="t"/>
                      <a:r>
                        <a:rPr lang="en-GB" sz="1600">
                          <a:effectLst/>
                        </a:rPr>
                        <a:t>168</a:t>
                      </a:r>
                    </a:p>
                  </a:txBody>
                  <a:tcPr marL="22282" marR="22282" marT="16712" marB="16712">
                    <a:lnL w="12700" cap="flat" cmpd="sng" algn="ctr">
                      <a:solidFill>
                        <a:srgbClr val="48277B"/>
                      </a:solidFill>
                      <a:prstDash val="solid"/>
                      <a:round/>
                      <a:headEnd type="none" w="med" len="med"/>
                      <a:tailEnd type="none" w="med" len="med"/>
                    </a:lnL>
                    <a:lnR w="12700" cap="flat" cmpd="sng" algn="ctr">
                      <a:solidFill>
                        <a:srgbClr val="88267B"/>
                      </a:solidFill>
                      <a:prstDash val="solid"/>
                      <a:round/>
                      <a:headEnd type="none" w="med" len="med"/>
                      <a:tailEnd type="none" w="med" len="med"/>
                    </a:lnR>
                    <a:lnT w="4763" cap="flat" cmpd="sng" algn="ctr">
                      <a:solidFill>
                        <a:srgbClr val="182A7B"/>
                      </a:solidFill>
                      <a:prstDash val="solid"/>
                      <a:round/>
                      <a:headEnd type="none" w="med" len="med"/>
                      <a:tailEnd type="none" w="med" len="med"/>
                    </a:lnT>
                    <a:lnB w="4763" cap="flat" cmpd="sng" algn="ctr">
                      <a:solidFill>
                        <a:srgbClr val="C8287B"/>
                      </a:solidFill>
                      <a:prstDash val="solid"/>
                      <a:round/>
                      <a:headEnd type="none" w="med" len="med"/>
                      <a:tailEnd type="none" w="med" len="med"/>
                    </a:lnB>
                  </a:tcPr>
                </a:tc>
                <a:extLst>
                  <a:ext uri="{0D108BD9-81ED-4DB2-BD59-A6C34878D82A}">
                    <a16:rowId xmlns:a16="http://schemas.microsoft.com/office/drawing/2014/main" val="1872633337"/>
                  </a:ext>
                </a:extLst>
              </a:tr>
              <a:tr h="279787">
                <a:tc>
                  <a:txBody>
                    <a:bodyPr/>
                    <a:lstStyle/>
                    <a:p>
                      <a:pPr algn="ctr" fontAlgn="t"/>
                      <a:r>
                        <a:rPr lang="en-GB" sz="1600">
                          <a:effectLst/>
                        </a:rPr>
                        <a:t>DW7500c</a:t>
                      </a:r>
                    </a:p>
                  </a:txBody>
                  <a:tcPr marL="22282" marR="22282" marT="16712" marB="16712">
                    <a:lnL w="12700" cap="flat" cmpd="sng" algn="ctr">
                      <a:solidFill>
                        <a:srgbClr val="08287B"/>
                      </a:solidFill>
                      <a:prstDash val="solid"/>
                      <a:round/>
                      <a:headEnd type="none" w="med" len="med"/>
                      <a:tailEnd type="none" w="med" len="med"/>
                    </a:lnL>
                    <a:lnR w="12700" cap="flat" cmpd="sng" algn="ctr">
                      <a:solidFill>
                        <a:srgbClr val="B8267B"/>
                      </a:solidFill>
                      <a:prstDash val="solid"/>
                      <a:round/>
                      <a:headEnd type="none" w="med" len="med"/>
                      <a:tailEnd type="none" w="med" len="med"/>
                    </a:lnR>
                    <a:lnT w="4763" cap="flat" cmpd="sng" algn="ctr">
                      <a:solidFill>
                        <a:srgbClr val="68287B"/>
                      </a:solidFill>
                      <a:prstDash val="solid"/>
                      <a:round/>
                      <a:headEnd type="none" w="med" len="med"/>
                      <a:tailEnd type="none" w="med" len="med"/>
                    </a:lnT>
                    <a:lnB w="4763" cap="flat" cmpd="sng" algn="ctr">
                      <a:solidFill>
                        <a:srgbClr val="28297B"/>
                      </a:solidFill>
                      <a:prstDash val="solid"/>
                      <a:round/>
                      <a:headEnd type="none" w="med" len="med"/>
                      <a:tailEnd type="none" w="med" len="med"/>
                    </a:lnB>
                  </a:tcPr>
                </a:tc>
                <a:tc>
                  <a:txBody>
                    <a:bodyPr/>
                    <a:lstStyle/>
                    <a:p>
                      <a:pPr algn="ctr" fontAlgn="t"/>
                      <a:r>
                        <a:rPr lang="en-GB" sz="1600">
                          <a:effectLst/>
                        </a:rPr>
                        <a:t>32</a:t>
                      </a:r>
                    </a:p>
                  </a:txBody>
                  <a:tcPr marL="22282" marR="22282" marT="16712" marB="16712">
                    <a:lnL w="12700" cap="flat" cmpd="sng" algn="ctr">
                      <a:solidFill>
                        <a:srgbClr val="B8267B"/>
                      </a:solidFill>
                      <a:prstDash val="solid"/>
                      <a:round/>
                      <a:headEnd type="none" w="med" len="med"/>
                      <a:tailEnd type="none" w="med" len="med"/>
                    </a:lnL>
                    <a:lnR w="12700" cap="flat" cmpd="sng" algn="ctr">
                      <a:solidFill>
                        <a:srgbClr val="182A7B"/>
                      </a:solidFill>
                      <a:prstDash val="solid"/>
                      <a:round/>
                      <a:headEnd type="none" w="med" len="med"/>
                      <a:tailEnd type="none" w="med" len="med"/>
                    </a:lnR>
                    <a:lnT w="4763" cap="flat" cmpd="sng" algn="ctr">
                      <a:solidFill>
                        <a:srgbClr val="48277B"/>
                      </a:solidFill>
                      <a:prstDash val="solid"/>
                      <a:round/>
                      <a:headEnd type="none" w="med" len="med"/>
                      <a:tailEnd type="none" w="med" len="med"/>
                    </a:lnT>
                    <a:lnB w="4763" cap="flat" cmpd="sng" algn="ctr">
                      <a:solidFill>
                        <a:srgbClr val="88297B"/>
                      </a:solidFill>
                      <a:prstDash val="solid"/>
                      <a:round/>
                      <a:headEnd type="none" w="med" len="med"/>
                      <a:tailEnd type="none" w="med" len="med"/>
                    </a:lnB>
                  </a:tcPr>
                </a:tc>
                <a:tc>
                  <a:txBody>
                    <a:bodyPr/>
                    <a:lstStyle/>
                    <a:p>
                      <a:pPr algn="ctr" fontAlgn="t"/>
                      <a:r>
                        <a:rPr lang="en-GB" sz="1600">
                          <a:effectLst/>
                        </a:rPr>
                        <a:t>300</a:t>
                      </a:r>
                    </a:p>
                  </a:txBody>
                  <a:tcPr marL="22282" marR="22282" marT="16712" marB="16712">
                    <a:lnL w="12700" cap="flat" cmpd="sng" algn="ctr">
                      <a:solidFill>
                        <a:srgbClr val="182A7B"/>
                      </a:solidFill>
                      <a:prstDash val="solid"/>
                      <a:round/>
                      <a:headEnd type="none" w="med" len="med"/>
                      <a:tailEnd type="none" w="med" len="med"/>
                    </a:lnL>
                    <a:lnR w="12700" cap="flat" cmpd="sng" algn="ctr">
                      <a:solidFill>
                        <a:srgbClr val="88297B"/>
                      </a:solidFill>
                      <a:prstDash val="solid"/>
                      <a:round/>
                      <a:headEnd type="none" w="med" len="med"/>
                      <a:tailEnd type="none" w="med" len="med"/>
                    </a:lnR>
                    <a:lnT w="4763" cap="flat" cmpd="sng" algn="ctr">
                      <a:solidFill>
                        <a:srgbClr val="48277B"/>
                      </a:solidFill>
                      <a:prstDash val="solid"/>
                      <a:round/>
                      <a:headEnd type="none" w="med" len="med"/>
                      <a:tailEnd type="none" w="med" len="med"/>
                    </a:lnT>
                    <a:lnB w="4763" cap="flat" cmpd="sng" algn="ctr">
                      <a:solidFill>
                        <a:srgbClr val="88297B"/>
                      </a:solidFill>
                      <a:prstDash val="solid"/>
                      <a:round/>
                      <a:headEnd type="none" w="med" len="med"/>
                      <a:tailEnd type="none" w="med" len="med"/>
                    </a:lnB>
                  </a:tcPr>
                </a:tc>
                <a:tc>
                  <a:txBody>
                    <a:bodyPr/>
                    <a:lstStyle/>
                    <a:p>
                      <a:pPr algn="ctr" fontAlgn="t"/>
                      <a:r>
                        <a:rPr lang="en-GB" sz="1600">
                          <a:effectLst/>
                        </a:rPr>
                        <a:t>9</a:t>
                      </a:r>
                    </a:p>
                  </a:txBody>
                  <a:tcPr marL="22282" marR="22282" marT="16712" marB="16712">
                    <a:lnL w="12700" cap="flat" cmpd="sng" algn="ctr">
                      <a:solidFill>
                        <a:srgbClr val="88297B"/>
                      </a:solidFill>
                      <a:prstDash val="solid"/>
                      <a:round/>
                      <a:headEnd type="none" w="med" len="med"/>
                      <a:tailEnd type="none" w="med" len="med"/>
                    </a:lnL>
                    <a:lnR w="12700" cap="flat" cmpd="sng" algn="ctr">
                      <a:solidFill>
                        <a:srgbClr val="68287B"/>
                      </a:solidFill>
                      <a:prstDash val="solid"/>
                      <a:round/>
                      <a:headEnd type="none" w="med" len="med"/>
                      <a:tailEnd type="none" w="med" len="med"/>
                    </a:lnR>
                    <a:lnT w="4763" cap="flat" cmpd="sng" algn="ctr">
                      <a:solidFill>
                        <a:srgbClr val="98287B"/>
                      </a:solidFill>
                      <a:prstDash val="solid"/>
                      <a:round/>
                      <a:headEnd type="none" w="med" len="med"/>
                      <a:tailEnd type="none" w="med" len="med"/>
                    </a:lnT>
                    <a:lnB w="4763" cap="flat" cmpd="sng" algn="ctr">
                      <a:solidFill>
                        <a:srgbClr val="F82E7B"/>
                      </a:solidFill>
                      <a:prstDash val="solid"/>
                      <a:round/>
                      <a:headEnd type="none" w="med" len="med"/>
                      <a:tailEnd type="none" w="med" len="med"/>
                    </a:lnB>
                  </a:tcPr>
                </a:tc>
                <a:tc>
                  <a:txBody>
                    <a:bodyPr/>
                    <a:lstStyle/>
                    <a:p>
                      <a:pPr algn="ctr" fontAlgn="t"/>
                      <a:r>
                        <a:rPr lang="en-GB" sz="1600">
                          <a:effectLst/>
                        </a:rPr>
                        <a:t>30</a:t>
                      </a:r>
                    </a:p>
                  </a:txBody>
                  <a:tcPr marL="22282" marR="22282" marT="16712" marB="16712">
                    <a:lnL w="12700" cap="flat" cmpd="sng" algn="ctr">
                      <a:solidFill>
                        <a:srgbClr val="68287B"/>
                      </a:solidFill>
                      <a:prstDash val="solid"/>
                      <a:round/>
                      <a:headEnd type="none" w="med" len="med"/>
                      <a:tailEnd type="none" w="med" len="med"/>
                    </a:lnL>
                    <a:lnR w="12700" cap="flat" cmpd="sng" algn="ctr">
                      <a:solidFill>
                        <a:srgbClr val="98287B"/>
                      </a:solidFill>
                      <a:prstDash val="solid"/>
                      <a:round/>
                      <a:headEnd type="none" w="med" len="med"/>
                      <a:tailEnd type="none" w="med" len="med"/>
                    </a:lnR>
                    <a:lnT w="4763" cap="flat" cmpd="sng" algn="ctr">
                      <a:solidFill>
                        <a:srgbClr val="98287B"/>
                      </a:solidFill>
                      <a:prstDash val="solid"/>
                      <a:round/>
                      <a:headEnd type="none" w="med" len="med"/>
                      <a:tailEnd type="none" w="med" len="med"/>
                    </a:lnT>
                    <a:lnB w="4763" cap="flat" cmpd="sng" algn="ctr">
                      <a:solidFill>
                        <a:srgbClr val="78307B"/>
                      </a:solidFill>
                      <a:prstDash val="solid"/>
                      <a:round/>
                      <a:headEnd type="none" w="med" len="med"/>
                      <a:tailEnd type="none" w="med" len="med"/>
                    </a:lnB>
                  </a:tcPr>
                </a:tc>
                <a:tc>
                  <a:txBody>
                    <a:bodyPr/>
                    <a:lstStyle/>
                    <a:p>
                      <a:pPr algn="ctr" fontAlgn="t"/>
                      <a:r>
                        <a:rPr lang="en-GB" sz="1600">
                          <a:effectLst/>
                        </a:rPr>
                        <a:t>66</a:t>
                      </a:r>
                    </a:p>
                  </a:txBody>
                  <a:tcPr marL="22282" marR="22282" marT="16712" marB="16712">
                    <a:lnL w="12700" cap="flat" cmpd="sng" algn="ctr">
                      <a:solidFill>
                        <a:srgbClr val="98287B"/>
                      </a:solidFill>
                      <a:prstDash val="solid"/>
                      <a:round/>
                      <a:headEnd type="none" w="med" len="med"/>
                      <a:tailEnd type="none" w="med" len="med"/>
                    </a:lnL>
                    <a:lnR w="12700" cap="flat" cmpd="sng" algn="ctr">
                      <a:solidFill>
                        <a:srgbClr val="68287B"/>
                      </a:solidFill>
                      <a:prstDash val="solid"/>
                      <a:round/>
                      <a:headEnd type="none" w="med" len="med"/>
                      <a:tailEnd type="none" w="med" len="med"/>
                    </a:lnR>
                    <a:lnT w="4763" cap="flat" cmpd="sng" algn="ctr">
                      <a:solidFill>
                        <a:srgbClr val="C8287B"/>
                      </a:solidFill>
                      <a:prstDash val="solid"/>
                      <a:round/>
                      <a:headEnd type="none" w="med" len="med"/>
                      <a:tailEnd type="none" w="med" len="med"/>
                    </a:lnT>
                    <a:lnB w="4763" cap="flat" cmpd="sng" algn="ctr">
                      <a:solidFill>
                        <a:srgbClr val="78307B"/>
                      </a:solidFill>
                      <a:prstDash val="solid"/>
                      <a:round/>
                      <a:headEnd type="none" w="med" len="med"/>
                      <a:tailEnd type="none" w="med" len="med"/>
                    </a:lnB>
                  </a:tcPr>
                </a:tc>
                <a:tc>
                  <a:txBody>
                    <a:bodyPr/>
                    <a:lstStyle/>
                    <a:p>
                      <a:pPr algn="ctr" fontAlgn="t"/>
                      <a:r>
                        <a:rPr lang="en-GB" sz="1600">
                          <a:effectLst/>
                        </a:rPr>
                        <a:t>210</a:t>
                      </a:r>
                    </a:p>
                  </a:txBody>
                  <a:tcPr marL="22282" marR="22282" marT="16712" marB="16712">
                    <a:lnL w="12700" cap="flat" cmpd="sng" algn="ctr">
                      <a:solidFill>
                        <a:srgbClr val="68287B"/>
                      </a:solidFill>
                      <a:prstDash val="solid"/>
                      <a:round/>
                      <a:headEnd type="none" w="med" len="med"/>
                      <a:tailEnd type="none" w="med" len="med"/>
                    </a:lnL>
                    <a:lnR w="12700" cap="flat" cmpd="sng" algn="ctr">
                      <a:solidFill>
                        <a:srgbClr val="98287B"/>
                      </a:solidFill>
                      <a:prstDash val="solid"/>
                      <a:round/>
                      <a:headEnd type="none" w="med" len="med"/>
                      <a:tailEnd type="none" w="med" len="med"/>
                    </a:lnR>
                    <a:lnT w="4763" cap="flat" cmpd="sng" algn="ctr">
                      <a:solidFill>
                        <a:srgbClr val="C8287B"/>
                      </a:solidFill>
                      <a:prstDash val="solid"/>
                      <a:round/>
                      <a:headEnd type="none" w="med" len="med"/>
                      <a:tailEnd type="none" w="med" len="med"/>
                    </a:lnT>
                    <a:lnB w="4763" cap="flat" cmpd="sng" algn="ctr">
                      <a:solidFill>
                        <a:srgbClr val="682B7B"/>
                      </a:solidFill>
                      <a:prstDash val="solid"/>
                      <a:round/>
                      <a:headEnd type="none" w="med" len="med"/>
                      <a:tailEnd type="none" w="med" len="med"/>
                    </a:lnB>
                  </a:tcPr>
                </a:tc>
                <a:extLst>
                  <a:ext uri="{0D108BD9-81ED-4DB2-BD59-A6C34878D82A}">
                    <a16:rowId xmlns:a16="http://schemas.microsoft.com/office/drawing/2014/main" val="3942743983"/>
                  </a:ext>
                </a:extLst>
              </a:tr>
              <a:tr h="279787">
                <a:tc>
                  <a:txBody>
                    <a:bodyPr/>
                    <a:lstStyle/>
                    <a:p>
                      <a:pPr algn="ctr" fontAlgn="t"/>
                      <a:r>
                        <a:rPr lang="en-GB" sz="1600">
                          <a:effectLst/>
                        </a:rPr>
                        <a:t>DW10000c</a:t>
                      </a:r>
                    </a:p>
                  </a:txBody>
                  <a:tcPr marL="22282" marR="22282" marT="16712" marB="16712">
                    <a:lnL w="12700" cap="flat" cmpd="sng" algn="ctr">
                      <a:solidFill>
                        <a:srgbClr val="C8287B"/>
                      </a:solidFill>
                      <a:prstDash val="solid"/>
                      <a:round/>
                      <a:headEnd type="none" w="med" len="med"/>
                      <a:tailEnd type="none" w="med" len="med"/>
                    </a:lnL>
                    <a:lnR w="12700" cap="flat" cmpd="sng" algn="ctr">
                      <a:solidFill>
                        <a:srgbClr val="F8287B"/>
                      </a:solidFill>
                      <a:prstDash val="solid"/>
                      <a:round/>
                      <a:headEnd type="none" w="med" len="med"/>
                      <a:tailEnd type="none" w="med" len="med"/>
                    </a:lnR>
                    <a:lnT w="4763" cap="flat" cmpd="sng" algn="ctr">
                      <a:solidFill>
                        <a:srgbClr val="28297B"/>
                      </a:solidFill>
                      <a:prstDash val="solid"/>
                      <a:round/>
                      <a:headEnd type="none" w="med" len="med"/>
                      <a:tailEnd type="none" w="med" len="med"/>
                    </a:lnT>
                    <a:lnB w="4763" cap="flat" cmpd="sng" algn="ctr">
                      <a:solidFill>
                        <a:srgbClr val="482D7B"/>
                      </a:solidFill>
                      <a:prstDash val="solid"/>
                      <a:round/>
                      <a:headEnd type="none" w="med" len="med"/>
                      <a:tailEnd type="none" w="med" len="med"/>
                    </a:lnB>
                  </a:tcPr>
                </a:tc>
                <a:tc>
                  <a:txBody>
                    <a:bodyPr/>
                    <a:lstStyle/>
                    <a:p>
                      <a:pPr algn="ctr" fontAlgn="t"/>
                      <a:r>
                        <a:rPr lang="en-GB" sz="1600">
                          <a:effectLst/>
                        </a:rPr>
                        <a:t>32</a:t>
                      </a:r>
                    </a:p>
                  </a:txBody>
                  <a:tcPr marL="22282" marR="22282" marT="16712" marB="16712">
                    <a:lnL w="12700" cap="flat" cmpd="sng" algn="ctr">
                      <a:solidFill>
                        <a:srgbClr val="F8287B"/>
                      </a:solidFill>
                      <a:prstDash val="solid"/>
                      <a:round/>
                      <a:headEnd type="none" w="med" len="med"/>
                      <a:tailEnd type="none" w="med" len="med"/>
                    </a:lnL>
                    <a:lnR w="12700" cap="flat" cmpd="sng" algn="ctr">
                      <a:solidFill>
                        <a:srgbClr val="182A7B"/>
                      </a:solidFill>
                      <a:prstDash val="solid"/>
                      <a:round/>
                      <a:headEnd type="none" w="med" len="med"/>
                      <a:tailEnd type="none" w="med" len="med"/>
                    </a:lnR>
                    <a:lnT w="4763" cap="flat" cmpd="sng" algn="ctr">
                      <a:solidFill>
                        <a:srgbClr val="88297B"/>
                      </a:solidFill>
                      <a:prstDash val="solid"/>
                      <a:round/>
                      <a:headEnd type="none" w="med" len="med"/>
                      <a:tailEnd type="none" w="med" len="med"/>
                    </a:lnT>
                    <a:lnB w="4763" cap="flat" cmpd="sng" algn="ctr">
                      <a:solidFill>
                        <a:srgbClr val="882C7B"/>
                      </a:solidFill>
                      <a:prstDash val="solid"/>
                      <a:round/>
                      <a:headEnd type="none" w="med" len="med"/>
                      <a:tailEnd type="none" w="med" len="med"/>
                    </a:lnB>
                  </a:tcPr>
                </a:tc>
                <a:tc>
                  <a:txBody>
                    <a:bodyPr/>
                    <a:lstStyle/>
                    <a:p>
                      <a:pPr algn="ctr" fontAlgn="t"/>
                      <a:r>
                        <a:rPr lang="en-GB" sz="1600">
                          <a:effectLst/>
                        </a:rPr>
                        <a:t>400</a:t>
                      </a:r>
                    </a:p>
                  </a:txBody>
                  <a:tcPr marL="22282" marR="22282" marT="16712" marB="16712">
                    <a:lnL w="12700" cap="flat" cmpd="sng" algn="ctr">
                      <a:solidFill>
                        <a:srgbClr val="182A7B"/>
                      </a:solidFill>
                      <a:prstDash val="solid"/>
                      <a:round/>
                      <a:headEnd type="none" w="med" len="med"/>
                      <a:tailEnd type="none" w="med" len="med"/>
                    </a:lnL>
                    <a:lnR w="12700" cap="flat" cmpd="sng" algn="ctr">
                      <a:solidFill>
                        <a:srgbClr val="982E7B"/>
                      </a:solidFill>
                      <a:prstDash val="solid"/>
                      <a:round/>
                      <a:headEnd type="none" w="med" len="med"/>
                      <a:tailEnd type="none" w="med" len="med"/>
                    </a:lnR>
                    <a:lnT w="4763" cap="flat" cmpd="sng" algn="ctr">
                      <a:solidFill>
                        <a:srgbClr val="88297B"/>
                      </a:solidFill>
                      <a:prstDash val="solid"/>
                      <a:round/>
                      <a:headEnd type="none" w="med" len="med"/>
                      <a:tailEnd type="none" w="med" len="med"/>
                    </a:lnT>
                    <a:lnB w="4763" cap="flat" cmpd="sng" algn="ctr">
                      <a:solidFill>
                        <a:srgbClr val="682B7B"/>
                      </a:solidFill>
                      <a:prstDash val="solid"/>
                      <a:round/>
                      <a:headEnd type="none" w="med" len="med"/>
                      <a:tailEnd type="none" w="med" len="med"/>
                    </a:lnB>
                  </a:tcPr>
                </a:tc>
                <a:tc>
                  <a:txBody>
                    <a:bodyPr/>
                    <a:lstStyle/>
                    <a:p>
                      <a:pPr algn="ctr" fontAlgn="t"/>
                      <a:r>
                        <a:rPr lang="en-GB" sz="1600">
                          <a:effectLst/>
                        </a:rPr>
                        <a:t>12</a:t>
                      </a:r>
                    </a:p>
                  </a:txBody>
                  <a:tcPr marL="22282" marR="22282" marT="16712" marB="16712">
                    <a:lnL w="12700" cap="flat" cmpd="sng" algn="ctr">
                      <a:solidFill>
                        <a:srgbClr val="982E7B"/>
                      </a:solidFill>
                      <a:prstDash val="solid"/>
                      <a:round/>
                      <a:headEnd type="none" w="med" len="med"/>
                      <a:tailEnd type="none" w="med" len="med"/>
                    </a:lnL>
                    <a:lnR w="12700" cap="flat" cmpd="sng" algn="ctr">
                      <a:solidFill>
                        <a:srgbClr val="18307B"/>
                      </a:solidFill>
                      <a:prstDash val="solid"/>
                      <a:round/>
                      <a:headEnd type="none" w="med" len="med"/>
                      <a:tailEnd type="none" w="med" len="med"/>
                    </a:lnR>
                    <a:lnT w="4763" cap="flat" cmpd="sng" algn="ctr">
                      <a:solidFill>
                        <a:srgbClr val="F82E7B"/>
                      </a:solidFill>
                      <a:prstDash val="solid"/>
                      <a:round/>
                      <a:headEnd type="none" w="med" len="med"/>
                      <a:tailEnd type="none" w="med" len="med"/>
                    </a:lnT>
                    <a:lnB w="4763" cap="flat" cmpd="sng" algn="ctr">
                      <a:solidFill>
                        <a:srgbClr val="382B7B"/>
                      </a:solidFill>
                      <a:prstDash val="solid"/>
                      <a:round/>
                      <a:headEnd type="none" w="med" len="med"/>
                      <a:tailEnd type="none" w="med" len="med"/>
                    </a:lnB>
                  </a:tcPr>
                </a:tc>
                <a:tc>
                  <a:txBody>
                    <a:bodyPr/>
                    <a:lstStyle/>
                    <a:p>
                      <a:pPr algn="ctr" fontAlgn="t"/>
                      <a:r>
                        <a:rPr lang="en-GB" sz="1600">
                          <a:effectLst/>
                        </a:rPr>
                        <a:t>40</a:t>
                      </a:r>
                    </a:p>
                  </a:txBody>
                  <a:tcPr marL="22282" marR="22282" marT="16712" marB="16712">
                    <a:lnL w="12700" cap="flat" cmpd="sng" algn="ctr">
                      <a:solidFill>
                        <a:srgbClr val="18307B"/>
                      </a:solidFill>
                      <a:prstDash val="solid"/>
                      <a:round/>
                      <a:headEnd type="none" w="med" len="med"/>
                      <a:tailEnd type="none" w="med" len="med"/>
                    </a:lnL>
                    <a:lnR w="12700" cap="flat" cmpd="sng" algn="ctr">
                      <a:solidFill>
                        <a:srgbClr val="082E7B"/>
                      </a:solidFill>
                      <a:prstDash val="solid"/>
                      <a:round/>
                      <a:headEnd type="none" w="med" len="med"/>
                      <a:tailEnd type="none" w="med" len="med"/>
                    </a:lnR>
                    <a:lnT w="4763" cap="flat" cmpd="sng" algn="ctr">
                      <a:solidFill>
                        <a:srgbClr val="78307B"/>
                      </a:solidFill>
                      <a:prstDash val="solid"/>
                      <a:round/>
                      <a:headEnd type="none" w="med" len="med"/>
                      <a:tailEnd type="none" w="med" len="med"/>
                    </a:lnT>
                    <a:lnB w="4763" cap="flat" cmpd="sng" algn="ctr">
                      <a:solidFill>
                        <a:srgbClr val="C82B7B"/>
                      </a:solidFill>
                      <a:prstDash val="solid"/>
                      <a:round/>
                      <a:headEnd type="none" w="med" len="med"/>
                      <a:tailEnd type="none" w="med" len="med"/>
                    </a:lnB>
                  </a:tcPr>
                </a:tc>
                <a:tc>
                  <a:txBody>
                    <a:bodyPr/>
                    <a:lstStyle/>
                    <a:p>
                      <a:pPr algn="ctr" fontAlgn="t"/>
                      <a:r>
                        <a:rPr lang="en-GB" sz="1600">
                          <a:effectLst/>
                        </a:rPr>
                        <a:t>88</a:t>
                      </a:r>
                    </a:p>
                  </a:txBody>
                  <a:tcPr marL="22282" marR="22282" marT="16712" marB="16712">
                    <a:lnL w="12700" cap="flat" cmpd="sng" algn="ctr">
                      <a:solidFill>
                        <a:srgbClr val="082E7B"/>
                      </a:solidFill>
                      <a:prstDash val="solid"/>
                      <a:round/>
                      <a:headEnd type="none" w="med" len="med"/>
                      <a:tailEnd type="none" w="med" len="med"/>
                    </a:lnL>
                    <a:lnR w="12700" cap="flat" cmpd="sng" algn="ctr">
                      <a:solidFill>
                        <a:srgbClr val="282F7B"/>
                      </a:solidFill>
                      <a:prstDash val="solid"/>
                      <a:round/>
                      <a:headEnd type="none" w="med" len="med"/>
                      <a:tailEnd type="none" w="med" len="med"/>
                    </a:lnR>
                    <a:lnT w="4763" cap="flat" cmpd="sng" algn="ctr">
                      <a:solidFill>
                        <a:srgbClr val="78307B"/>
                      </a:solidFill>
                      <a:prstDash val="solid"/>
                      <a:round/>
                      <a:headEnd type="none" w="med" len="med"/>
                      <a:tailEnd type="none" w="med" len="med"/>
                    </a:lnT>
                    <a:lnB w="4763" cap="flat" cmpd="sng" algn="ctr">
                      <a:solidFill>
                        <a:srgbClr val="B82C7B"/>
                      </a:solidFill>
                      <a:prstDash val="solid"/>
                      <a:round/>
                      <a:headEnd type="none" w="med" len="med"/>
                      <a:tailEnd type="none" w="med" len="med"/>
                    </a:lnB>
                  </a:tcPr>
                </a:tc>
                <a:tc>
                  <a:txBody>
                    <a:bodyPr/>
                    <a:lstStyle/>
                    <a:p>
                      <a:pPr algn="ctr" fontAlgn="t"/>
                      <a:r>
                        <a:rPr lang="en-GB" sz="1600">
                          <a:effectLst/>
                        </a:rPr>
                        <a:t>280</a:t>
                      </a:r>
                    </a:p>
                  </a:txBody>
                  <a:tcPr marL="22282" marR="22282" marT="16712" marB="16712">
                    <a:lnL w="12700" cap="flat" cmpd="sng" algn="ctr">
                      <a:solidFill>
                        <a:srgbClr val="282F7B"/>
                      </a:solidFill>
                      <a:prstDash val="solid"/>
                      <a:round/>
                      <a:headEnd type="none" w="med" len="med"/>
                      <a:tailEnd type="none" w="med" len="med"/>
                    </a:lnL>
                    <a:lnR w="12700" cap="flat" cmpd="sng" algn="ctr">
                      <a:solidFill>
                        <a:srgbClr val="682E7B"/>
                      </a:solidFill>
                      <a:prstDash val="solid"/>
                      <a:round/>
                      <a:headEnd type="none" w="med" len="med"/>
                      <a:tailEnd type="none" w="med" len="med"/>
                    </a:lnR>
                    <a:lnT w="4763" cap="flat" cmpd="sng" algn="ctr">
                      <a:solidFill>
                        <a:srgbClr val="682B7B"/>
                      </a:solidFill>
                      <a:prstDash val="solid"/>
                      <a:round/>
                      <a:headEnd type="none" w="med" len="med"/>
                      <a:tailEnd type="none" w="med" len="med"/>
                    </a:lnT>
                    <a:lnB w="4763" cap="flat" cmpd="sng" algn="ctr">
                      <a:solidFill>
                        <a:srgbClr val="78307B"/>
                      </a:solidFill>
                      <a:prstDash val="solid"/>
                      <a:round/>
                      <a:headEnd type="none" w="med" len="med"/>
                      <a:tailEnd type="none" w="med" len="med"/>
                    </a:lnB>
                  </a:tcPr>
                </a:tc>
                <a:extLst>
                  <a:ext uri="{0D108BD9-81ED-4DB2-BD59-A6C34878D82A}">
                    <a16:rowId xmlns:a16="http://schemas.microsoft.com/office/drawing/2014/main" val="1015324439"/>
                  </a:ext>
                </a:extLst>
              </a:tr>
              <a:tr h="279787">
                <a:tc>
                  <a:txBody>
                    <a:bodyPr/>
                    <a:lstStyle/>
                    <a:p>
                      <a:pPr algn="ctr" fontAlgn="t"/>
                      <a:r>
                        <a:rPr lang="en-GB" sz="1600">
                          <a:effectLst/>
                        </a:rPr>
                        <a:t>DW15000c</a:t>
                      </a:r>
                    </a:p>
                  </a:txBody>
                  <a:tcPr marL="22282" marR="22282" marT="16712" marB="16712">
                    <a:lnL w="12700" cap="flat" cmpd="sng" algn="ctr">
                      <a:solidFill>
                        <a:srgbClr val="E82C7B"/>
                      </a:solidFill>
                      <a:prstDash val="solid"/>
                      <a:round/>
                      <a:headEnd type="none" w="med" len="med"/>
                      <a:tailEnd type="none" w="med" len="med"/>
                    </a:lnL>
                    <a:lnR w="12700" cap="flat" cmpd="sng" algn="ctr">
                      <a:solidFill>
                        <a:srgbClr val="082B7B"/>
                      </a:solidFill>
                      <a:prstDash val="solid"/>
                      <a:round/>
                      <a:headEnd type="none" w="med" len="med"/>
                      <a:tailEnd type="none" w="med" len="med"/>
                    </a:lnR>
                    <a:lnT w="4763" cap="flat" cmpd="sng" algn="ctr">
                      <a:solidFill>
                        <a:srgbClr val="482D7B"/>
                      </a:solidFill>
                      <a:prstDash val="solid"/>
                      <a:round/>
                      <a:headEnd type="none" w="med" len="med"/>
                      <a:tailEnd type="none" w="med" len="med"/>
                    </a:lnT>
                    <a:lnB w="4763" cap="flat" cmpd="sng" algn="ctr">
                      <a:solidFill>
                        <a:srgbClr val="78307B"/>
                      </a:solidFill>
                      <a:prstDash val="solid"/>
                      <a:round/>
                      <a:headEnd type="none" w="med" len="med"/>
                      <a:tailEnd type="none" w="med" len="med"/>
                    </a:lnB>
                  </a:tcPr>
                </a:tc>
                <a:tc>
                  <a:txBody>
                    <a:bodyPr/>
                    <a:lstStyle/>
                    <a:p>
                      <a:pPr algn="ctr" fontAlgn="t"/>
                      <a:r>
                        <a:rPr lang="en-GB" sz="1600">
                          <a:effectLst/>
                        </a:rPr>
                        <a:t>32</a:t>
                      </a:r>
                    </a:p>
                  </a:txBody>
                  <a:tcPr marL="22282" marR="22282" marT="16712" marB="16712">
                    <a:lnL w="12700" cap="flat" cmpd="sng" algn="ctr">
                      <a:solidFill>
                        <a:srgbClr val="082B7B"/>
                      </a:solidFill>
                      <a:prstDash val="solid"/>
                      <a:round/>
                      <a:headEnd type="none" w="med" len="med"/>
                      <a:tailEnd type="none" w="med" len="med"/>
                    </a:lnL>
                    <a:lnR w="12700" cap="flat" cmpd="sng" algn="ctr">
                      <a:solidFill>
                        <a:srgbClr val="282C7B"/>
                      </a:solidFill>
                      <a:prstDash val="solid"/>
                      <a:round/>
                      <a:headEnd type="none" w="med" len="med"/>
                      <a:tailEnd type="none" w="med" len="med"/>
                    </a:lnR>
                    <a:lnT w="4763" cap="flat" cmpd="sng" algn="ctr">
                      <a:solidFill>
                        <a:srgbClr val="882C7B"/>
                      </a:solidFill>
                      <a:prstDash val="solid"/>
                      <a:round/>
                      <a:headEnd type="none" w="med" len="med"/>
                      <a:tailEnd type="none" w="med" len="med"/>
                    </a:lnT>
                    <a:lnB w="4763" cap="flat" cmpd="sng" algn="ctr">
                      <a:solidFill>
                        <a:srgbClr val="78307B"/>
                      </a:solidFill>
                      <a:prstDash val="solid"/>
                      <a:round/>
                      <a:headEnd type="none" w="med" len="med"/>
                      <a:tailEnd type="none" w="med" len="med"/>
                    </a:lnB>
                  </a:tcPr>
                </a:tc>
                <a:tc>
                  <a:txBody>
                    <a:bodyPr/>
                    <a:lstStyle/>
                    <a:p>
                      <a:pPr algn="ctr" fontAlgn="t"/>
                      <a:r>
                        <a:rPr lang="en-GB" sz="1600">
                          <a:effectLst/>
                        </a:rPr>
                        <a:t>600</a:t>
                      </a:r>
                    </a:p>
                  </a:txBody>
                  <a:tcPr marL="22282" marR="22282" marT="16712" marB="16712">
                    <a:lnL w="12700" cap="flat" cmpd="sng" algn="ctr">
                      <a:solidFill>
                        <a:srgbClr val="282C7B"/>
                      </a:solidFill>
                      <a:prstDash val="solid"/>
                      <a:round/>
                      <a:headEnd type="none" w="med" len="med"/>
                      <a:tailEnd type="none" w="med" len="med"/>
                    </a:lnL>
                    <a:lnR w="12700" cap="flat" cmpd="sng" algn="ctr">
                      <a:solidFill>
                        <a:srgbClr val="282C7B"/>
                      </a:solidFill>
                      <a:prstDash val="solid"/>
                      <a:round/>
                      <a:headEnd type="none" w="med" len="med"/>
                      <a:tailEnd type="none" w="med" len="med"/>
                    </a:lnR>
                    <a:lnT w="4763" cap="flat" cmpd="sng" algn="ctr">
                      <a:solidFill>
                        <a:srgbClr val="682B7B"/>
                      </a:solidFill>
                      <a:prstDash val="solid"/>
                      <a:round/>
                      <a:headEnd type="none" w="med" len="med"/>
                      <a:tailEnd type="none" w="med" len="med"/>
                    </a:lnT>
                    <a:lnB w="4763" cap="flat" cmpd="sng" algn="ctr">
                      <a:solidFill>
                        <a:srgbClr val="B82F7B"/>
                      </a:solidFill>
                      <a:prstDash val="solid"/>
                      <a:round/>
                      <a:headEnd type="none" w="med" len="med"/>
                      <a:tailEnd type="none" w="med" len="med"/>
                    </a:lnB>
                  </a:tcPr>
                </a:tc>
                <a:tc>
                  <a:txBody>
                    <a:bodyPr/>
                    <a:lstStyle/>
                    <a:p>
                      <a:pPr algn="ctr" fontAlgn="t"/>
                      <a:r>
                        <a:rPr lang="en-GB" sz="1600">
                          <a:effectLst/>
                        </a:rPr>
                        <a:t>18</a:t>
                      </a:r>
                    </a:p>
                  </a:txBody>
                  <a:tcPr marL="22282" marR="22282" marT="16712" marB="16712">
                    <a:lnL w="12700" cap="flat" cmpd="sng" algn="ctr">
                      <a:solidFill>
                        <a:srgbClr val="282C7B"/>
                      </a:solidFill>
                      <a:prstDash val="solid"/>
                      <a:round/>
                      <a:headEnd type="none" w="med" len="med"/>
                      <a:tailEnd type="none" w="med" len="med"/>
                    </a:lnL>
                    <a:lnR w="12700" cap="flat" cmpd="sng" algn="ctr">
                      <a:solidFill>
                        <a:srgbClr val="A8307B"/>
                      </a:solidFill>
                      <a:prstDash val="solid"/>
                      <a:round/>
                      <a:headEnd type="none" w="med" len="med"/>
                      <a:tailEnd type="none" w="med" len="med"/>
                    </a:lnR>
                    <a:lnT w="4763" cap="flat" cmpd="sng" algn="ctr">
                      <a:solidFill>
                        <a:srgbClr val="382B7B"/>
                      </a:solidFill>
                      <a:prstDash val="solid"/>
                      <a:round/>
                      <a:headEnd type="none" w="med" len="med"/>
                      <a:tailEnd type="none" w="med" len="med"/>
                    </a:lnT>
                    <a:lnB w="4763" cap="flat" cmpd="sng" algn="ctr">
                      <a:solidFill>
                        <a:srgbClr val="A8307B"/>
                      </a:solidFill>
                      <a:prstDash val="solid"/>
                      <a:round/>
                      <a:headEnd type="none" w="med" len="med"/>
                      <a:tailEnd type="none" w="med" len="med"/>
                    </a:lnB>
                  </a:tcPr>
                </a:tc>
                <a:tc>
                  <a:txBody>
                    <a:bodyPr/>
                    <a:lstStyle/>
                    <a:p>
                      <a:pPr algn="ctr" fontAlgn="t"/>
                      <a:r>
                        <a:rPr lang="en-GB" sz="1600">
                          <a:effectLst/>
                        </a:rPr>
                        <a:t>60</a:t>
                      </a:r>
                    </a:p>
                  </a:txBody>
                  <a:tcPr marL="22282" marR="22282" marT="16712" marB="16712">
                    <a:lnL w="12700" cap="flat" cmpd="sng" algn="ctr">
                      <a:solidFill>
                        <a:srgbClr val="A8307B"/>
                      </a:solidFill>
                      <a:prstDash val="solid"/>
                      <a:round/>
                      <a:headEnd type="none" w="med" len="med"/>
                      <a:tailEnd type="none" w="med" len="med"/>
                    </a:lnL>
                    <a:lnR w="12700" cap="flat" cmpd="sng" algn="ctr">
                      <a:solidFill>
                        <a:srgbClr val="C82E7B"/>
                      </a:solidFill>
                      <a:prstDash val="solid"/>
                      <a:round/>
                      <a:headEnd type="none" w="med" len="med"/>
                      <a:tailEnd type="none" w="med" len="med"/>
                    </a:lnR>
                    <a:lnT w="4763" cap="flat" cmpd="sng" algn="ctr">
                      <a:solidFill>
                        <a:srgbClr val="C82B7B"/>
                      </a:solidFill>
                      <a:prstDash val="solid"/>
                      <a:round/>
                      <a:headEnd type="none" w="med" len="med"/>
                      <a:tailEnd type="none" w="med" len="med"/>
                    </a:lnT>
                    <a:lnB w="4763" cap="flat" cmpd="sng" algn="ctr">
                      <a:solidFill>
                        <a:srgbClr val="78307B"/>
                      </a:solidFill>
                      <a:prstDash val="solid"/>
                      <a:round/>
                      <a:headEnd type="none" w="med" len="med"/>
                      <a:tailEnd type="none" w="med" len="med"/>
                    </a:lnB>
                  </a:tcPr>
                </a:tc>
                <a:tc>
                  <a:txBody>
                    <a:bodyPr/>
                    <a:lstStyle/>
                    <a:p>
                      <a:pPr algn="ctr" fontAlgn="t"/>
                      <a:r>
                        <a:rPr lang="en-GB" sz="1600">
                          <a:effectLst/>
                        </a:rPr>
                        <a:t>132</a:t>
                      </a:r>
                    </a:p>
                  </a:txBody>
                  <a:tcPr marL="22282" marR="22282" marT="16712" marB="16712">
                    <a:lnL w="12700" cap="flat" cmpd="sng" algn="ctr">
                      <a:solidFill>
                        <a:srgbClr val="C82E7B"/>
                      </a:solidFill>
                      <a:prstDash val="solid"/>
                      <a:round/>
                      <a:headEnd type="none" w="med" len="med"/>
                      <a:tailEnd type="none" w="med" len="med"/>
                    </a:lnL>
                    <a:lnR w="12700" cap="flat" cmpd="sng" algn="ctr">
                      <a:solidFill>
                        <a:srgbClr val="E82F7B"/>
                      </a:solidFill>
                      <a:prstDash val="solid"/>
                      <a:round/>
                      <a:headEnd type="none" w="med" len="med"/>
                      <a:tailEnd type="none" w="med" len="med"/>
                    </a:lnR>
                    <a:lnT w="4763" cap="flat" cmpd="sng" algn="ctr">
                      <a:solidFill>
                        <a:srgbClr val="B82C7B"/>
                      </a:solidFill>
                      <a:prstDash val="solid"/>
                      <a:round/>
                      <a:headEnd type="none" w="med" len="med"/>
                      <a:tailEnd type="none" w="med" len="med"/>
                    </a:lnT>
                    <a:lnB w="4763" cap="flat" cmpd="sng" algn="ctr">
                      <a:solidFill>
                        <a:srgbClr val="B82F7B"/>
                      </a:solidFill>
                      <a:prstDash val="solid"/>
                      <a:round/>
                      <a:headEnd type="none" w="med" len="med"/>
                      <a:tailEnd type="none" w="med" len="med"/>
                    </a:lnB>
                  </a:tcPr>
                </a:tc>
                <a:tc>
                  <a:txBody>
                    <a:bodyPr/>
                    <a:lstStyle/>
                    <a:p>
                      <a:pPr algn="ctr" fontAlgn="t"/>
                      <a:r>
                        <a:rPr lang="en-GB" sz="1600">
                          <a:effectLst/>
                        </a:rPr>
                        <a:t>420</a:t>
                      </a:r>
                    </a:p>
                  </a:txBody>
                  <a:tcPr marL="22282" marR="22282" marT="16712" marB="16712">
                    <a:lnL w="12700" cap="flat" cmpd="sng" algn="ctr">
                      <a:solidFill>
                        <a:srgbClr val="E82F7B"/>
                      </a:solidFill>
                      <a:prstDash val="solid"/>
                      <a:round/>
                      <a:headEnd type="none" w="med" len="med"/>
                      <a:tailEnd type="none" w="med" len="med"/>
                    </a:lnL>
                    <a:lnR w="12700" cap="flat" cmpd="sng" algn="ctr">
                      <a:solidFill>
                        <a:srgbClr val="B82F7B"/>
                      </a:solidFill>
                      <a:prstDash val="solid"/>
                      <a:round/>
                      <a:headEnd type="none" w="med" len="med"/>
                      <a:tailEnd type="none" w="med" len="med"/>
                    </a:lnR>
                    <a:lnT w="4763" cap="flat" cmpd="sng" algn="ctr">
                      <a:solidFill>
                        <a:srgbClr val="78307B"/>
                      </a:solidFill>
                      <a:prstDash val="solid"/>
                      <a:round/>
                      <a:headEnd type="none" w="med" len="med"/>
                      <a:tailEnd type="none" w="med" len="med"/>
                    </a:lnT>
                    <a:lnB w="4763" cap="flat" cmpd="sng" algn="ctr">
                      <a:solidFill>
                        <a:srgbClr val="A8307B"/>
                      </a:solidFill>
                      <a:prstDash val="solid"/>
                      <a:round/>
                      <a:headEnd type="none" w="med" len="med"/>
                      <a:tailEnd type="none" w="med" len="med"/>
                    </a:lnB>
                  </a:tcPr>
                </a:tc>
                <a:extLst>
                  <a:ext uri="{0D108BD9-81ED-4DB2-BD59-A6C34878D82A}">
                    <a16:rowId xmlns:a16="http://schemas.microsoft.com/office/drawing/2014/main" val="773965884"/>
                  </a:ext>
                </a:extLst>
              </a:tr>
              <a:tr h="279787">
                <a:tc>
                  <a:txBody>
                    <a:bodyPr/>
                    <a:lstStyle/>
                    <a:p>
                      <a:pPr algn="ctr" fontAlgn="t"/>
                      <a:r>
                        <a:rPr lang="en-GB" sz="1600">
                          <a:effectLst/>
                        </a:rPr>
                        <a:t>DW30000c</a:t>
                      </a:r>
                    </a:p>
                  </a:txBody>
                  <a:tcPr marL="22282" marR="22282" marT="16712" marB="16712">
                    <a:lnL w="12700" cap="flat" cmpd="sng" algn="ctr">
                      <a:solidFill>
                        <a:srgbClr val="C82B7B"/>
                      </a:solidFill>
                      <a:prstDash val="solid"/>
                      <a:round/>
                      <a:headEnd type="none" w="med" len="med"/>
                      <a:tailEnd type="none" w="med" len="med"/>
                    </a:lnL>
                    <a:lnR w="12700" cap="flat" cmpd="sng" algn="ctr">
                      <a:solidFill>
                        <a:srgbClr val="682B7B"/>
                      </a:solidFill>
                      <a:prstDash val="solid"/>
                      <a:round/>
                      <a:headEnd type="none" w="med" len="med"/>
                      <a:tailEnd type="none" w="med" len="med"/>
                    </a:lnR>
                    <a:lnT w="4763" cap="flat" cmpd="sng" algn="ctr">
                      <a:solidFill>
                        <a:srgbClr val="78307B"/>
                      </a:solidFill>
                      <a:prstDash val="solid"/>
                      <a:round/>
                      <a:headEnd type="none" w="med" len="med"/>
                      <a:tailEnd type="none" w="med" len="med"/>
                    </a:lnT>
                    <a:lnB w="12700" cap="flat" cmpd="sng" algn="ctr">
                      <a:solidFill>
                        <a:srgbClr val="78139E"/>
                      </a:solidFill>
                      <a:prstDash val="solid"/>
                      <a:round/>
                      <a:headEnd type="none" w="med" len="med"/>
                      <a:tailEnd type="none" w="med" len="med"/>
                    </a:lnB>
                  </a:tcPr>
                </a:tc>
                <a:tc>
                  <a:txBody>
                    <a:bodyPr/>
                    <a:lstStyle/>
                    <a:p>
                      <a:pPr algn="ctr" fontAlgn="t"/>
                      <a:r>
                        <a:rPr lang="en-GB" sz="1600">
                          <a:effectLst/>
                        </a:rPr>
                        <a:t>32</a:t>
                      </a:r>
                    </a:p>
                  </a:txBody>
                  <a:tcPr marL="22282" marR="22282" marT="16712" marB="16712">
                    <a:lnL w="12700" cap="flat" cmpd="sng" algn="ctr">
                      <a:solidFill>
                        <a:srgbClr val="682B7B"/>
                      </a:solidFill>
                      <a:prstDash val="solid"/>
                      <a:round/>
                      <a:headEnd type="none" w="med" len="med"/>
                      <a:tailEnd type="none" w="med" len="med"/>
                    </a:lnL>
                    <a:lnR w="12700" cap="flat" cmpd="sng" algn="ctr">
                      <a:solidFill>
                        <a:srgbClr val="78307B"/>
                      </a:solidFill>
                      <a:prstDash val="solid"/>
                      <a:round/>
                      <a:headEnd type="none" w="med" len="med"/>
                      <a:tailEnd type="none" w="med" len="med"/>
                    </a:lnR>
                    <a:lnT w="4763" cap="flat" cmpd="sng" algn="ctr">
                      <a:solidFill>
                        <a:srgbClr val="78307B"/>
                      </a:solidFill>
                      <a:prstDash val="solid"/>
                      <a:round/>
                      <a:headEnd type="none" w="med" len="med"/>
                      <a:tailEnd type="none" w="med" len="med"/>
                    </a:lnT>
                    <a:lnB w="12700" cap="flat" cmpd="sng" algn="ctr">
                      <a:solidFill>
                        <a:srgbClr val="081A9E"/>
                      </a:solidFill>
                      <a:prstDash val="solid"/>
                      <a:round/>
                      <a:headEnd type="none" w="med" len="med"/>
                      <a:tailEnd type="none" w="med" len="med"/>
                    </a:lnB>
                  </a:tcPr>
                </a:tc>
                <a:tc>
                  <a:txBody>
                    <a:bodyPr/>
                    <a:lstStyle/>
                    <a:p>
                      <a:pPr algn="ctr" fontAlgn="t"/>
                      <a:r>
                        <a:rPr lang="en-GB" sz="1600">
                          <a:effectLst/>
                        </a:rPr>
                        <a:t>1200</a:t>
                      </a:r>
                    </a:p>
                  </a:txBody>
                  <a:tcPr marL="22282" marR="22282" marT="16712" marB="16712">
                    <a:lnL w="12700" cap="flat" cmpd="sng" algn="ctr">
                      <a:solidFill>
                        <a:srgbClr val="78307B"/>
                      </a:solidFill>
                      <a:prstDash val="solid"/>
                      <a:round/>
                      <a:headEnd type="none" w="med" len="med"/>
                      <a:tailEnd type="none" w="med" len="med"/>
                    </a:lnL>
                    <a:lnR w="12700" cap="flat" cmpd="sng" algn="ctr">
                      <a:solidFill>
                        <a:srgbClr val="B82F7B"/>
                      </a:solidFill>
                      <a:prstDash val="solid"/>
                      <a:round/>
                      <a:headEnd type="none" w="med" len="med"/>
                      <a:tailEnd type="none" w="med" len="med"/>
                    </a:lnR>
                    <a:lnT w="4763" cap="flat" cmpd="sng" algn="ctr">
                      <a:solidFill>
                        <a:srgbClr val="B82F7B"/>
                      </a:solidFill>
                      <a:prstDash val="solid"/>
                      <a:round/>
                      <a:headEnd type="none" w="med" len="med"/>
                      <a:tailEnd type="none" w="med" len="med"/>
                    </a:lnT>
                    <a:lnB w="12700" cap="flat" cmpd="sng" algn="ctr">
                      <a:solidFill>
                        <a:srgbClr val="B01C9E"/>
                      </a:solidFill>
                      <a:prstDash val="solid"/>
                      <a:round/>
                      <a:headEnd type="none" w="med" len="med"/>
                      <a:tailEnd type="none" w="med" len="med"/>
                    </a:lnB>
                  </a:tcPr>
                </a:tc>
                <a:tc>
                  <a:txBody>
                    <a:bodyPr/>
                    <a:lstStyle/>
                    <a:p>
                      <a:pPr algn="ctr" fontAlgn="t"/>
                      <a:r>
                        <a:rPr lang="en-GB" sz="1600">
                          <a:effectLst/>
                        </a:rPr>
                        <a:t>36</a:t>
                      </a:r>
                    </a:p>
                  </a:txBody>
                  <a:tcPr marL="22282" marR="22282" marT="16712" marB="16712">
                    <a:lnL w="12700" cap="flat" cmpd="sng" algn="ctr">
                      <a:solidFill>
                        <a:srgbClr val="B82F7B"/>
                      </a:solidFill>
                      <a:prstDash val="solid"/>
                      <a:round/>
                      <a:headEnd type="none" w="med" len="med"/>
                      <a:tailEnd type="none" w="med" len="med"/>
                    </a:lnL>
                    <a:lnR w="12700" cap="flat" cmpd="sng" algn="ctr">
                      <a:solidFill>
                        <a:srgbClr val="C82B7B"/>
                      </a:solidFill>
                      <a:prstDash val="solid"/>
                      <a:round/>
                      <a:headEnd type="none" w="med" len="med"/>
                      <a:tailEnd type="none" w="med" len="med"/>
                    </a:lnR>
                    <a:lnT w="4763" cap="flat" cmpd="sng" algn="ctr">
                      <a:solidFill>
                        <a:srgbClr val="A8307B"/>
                      </a:solidFill>
                      <a:prstDash val="solid"/>
                      <a:round/>
                      <a:headEnd type="none" w="med" len="med"/>
                      <a:tailEnd type="none" w="med" len="med"/>
                    </a:lnT>
                    <a:lnB w="12700" cap="flat" cmpd="sng" algn="ctr">
                      <a:solidFill>
                        <a:srgbClr val="A81F9E"/>
                      </a:solidFill>
                      <a:prstDash val="solid"/>
                      <a:round/>
                      <a:headEnd type="none" w="med" len="med"/>
                      <a:tailEnd type="none" w="med" len="med"/>
                    </a:lnB>
                  </a:tcPr>
                </a:tc>
                <a:tc>
                  <a:txBody>
                    <a:bodyPr/>
                    <a:lstStyle/>
                    <a:p>
                      <a:pPr algn="ctr" fontAlgn="t"/>
                      <a:r>
                        <a:rPr lang="en-GB" sz="1600">
                          <a:effectLst/>
                        </a:rPr>
                        <a:t>120</a:t>
                      </a:r>
                    </a:p>
                  </a:txBody>
                  <a:tcPr marL="22282" marR="22282" marT="16712" marB="16712">
                    <a:lnL w="12700" cap="flat" cmpd="sng" algn="ctr">
                      <a:solidFill>
                        <a:srgbClr val="C82B7B"/>
                      </a:solidFill>
                      <a:prstDash val="solid"/>
                      <a:round/>
                      <a:headEnd type="none" w="med" len="med"/>
                      <a:tailEnd type="none" w="med" len="med"/>
                    </a:lnL>
                    <a:lnR w="12700" cap="flat" cmpd="sng" algn="ctr">
                      <a:solidFill>
                        <a:srgbClr val="082B7B"/>
                      </a:solidFill>
                      <a:prstDash val="solid"/>
                      <a:round/>
                      <a:headEnd type="none" w="med" len="med"/>
                      <a:tailEnd type="none" w="med" len="med"/>
                    </a:lnR>
                    <a:lnT w="4763" cap="flat" cmpd="sng" algn="ctr">
                      <a:solidFill>
                        <a:srgbClr val="78307B"/>
                      </a:solidFill>
                      <a:prstDash val="solid"/>
                      <a:round/>
                      <a:headEnd type="none" w="med" len="med"/>
                      <a:tailEnd type="none" w="med" len="med"/>
                    </a:lnT>
                    <a:lnB w="12700" cap="flat" cmpd="sng" algn="ctr">
                      <a:solidFill>
                        <a:srgbClr val="A81F9E"/>
                      </a:solidFill>
                      <a:prstDash val="solid"/>
                      <a:round/>
                      <a:headEnd type="none" w="med" len="med"/>
                      <a:tailEnd type="none" w="med" len="med"/>
                    </a:lnB>
                  </a:tcPr>
                </a:tc>
                <a:tc>
                  <a:txBody>
                    <a:bodyPr/>
                    <a:lstStyle/>
                    <a:p>
                      <a:pPr algn="ctr" fontAlgn="t"/>
                      <a:r>
                        <a:rPr lang="en-GB" sz="1600">
                          <a:effectLst/>
                        </a:rPr>
                        <a:t>264</a:t>
                      </a:r>
                    </a:p>
                  </a:txBody>
                  <a:tcPr marL="22282" marR="22282" marT="16712" marB="16712">
                    <a:lnL w="12700" cap="flat" cmpd="sng" algn="ctr">
                      <a:solidFill>
                        <a:srgbClr val="082B7B"/>
                      </a:solidFill>
                      <a:prstDash val="solid"/>
                      <a:round/>
                      <a:headEnd type="none" w="med" len="med"/>
                      <a:tailEnd type="none" w="med" len="med"/>
                    </a:lnL>
                    <a:lnR w="12700" cap="flat" cmpd="sng" algn="ctr">
                      <a:solidFill>
                        <a:srgbClr val="782D7B"/>
                      </a:solidFill>
                      <a:prstDash val="solid"/>
                      <a:round/>
                      <a:headEnd type="none" w="med" len="med"/>
                      <a:tailEnd type="none" w="med" len="med"/>
                    </a:lnR>
                    <a:lnT w="4763" cap="flat" cmpd="sng" algn="ctr">
                      <a:solidFill>
                        <a:srgbClr val="B82F7B"/>
                      </a:solidFill>
                      <a:prstDash val="solid"/>
                      <a:round/>
                      <a:headEnd type="none" w="med" len="med"/>
                      <a:tailEnd type="none" w="med" len="med"/>
                    </a:lnT>
                    <a:lnB w="12700" cap="flat" cmpd="sng" algn="ctr">
                      <a:solidFill>
                        <a:srgbClr val="68239E"/>
                      </a:solidFill>
                      <a:prstDash val="solid"/>
                      <a:round/>
                      <a:headEnd type="none" w="med" len="med"/>
                      <a:tailEnd type="none" w="med" len="med"/>
                    </a:lnB>
                  </a:tcPr>
                </a:tc>
                <a:tc>
                  <a:txBody>
                    <a:bodyPr/>
                    <a:lstStyle/>
                    <a:p>
                      <a:pPr algn="ctr" fontAlgn="t"/>
                      <a:r>
                        <a:rPr lang="en-GB" sz="1600" dirty="0">
                          <a:effectLst/>
                        </a:rPr>
                        <a:t>840</a:t>
                      </a:r>
                    </a:p>
                  </a:txBody>
                  <a:tcPr marL="22282" marR="22282" marT="16712" marB="16712">
                    <a:lnL w="12700" cap="flat" cmpd="sng" algn="ctr">
                      <a:solidFill>
                        <a:srgbClr val="782D7B"/>
                      </a:solidFill>
                      <a:prstDash val="solid"/>
                      <a:round/>
                      <a:headEnd type="none" w="med" len="med"/>
                      <a:tailEnd type="none" w="med" len="med"/>
                    </a:lnL>
                    <a:lnR w="12700" cap="flat" cmpd="sng" algn="ctr">
                      <a:solidFill>
                        <a:srgbClr val="78307B"/>
                      </a:solidFill>
                      <a:prstDash val="solid"/>
                      <a:round/>
                      <a:headEnd type="none" w="med" len="med"/>
                      <a:tailEnd type="none" w="med" len="med"/>
                    </a:lnR>
                    <a:lnT w="4763" cap="flat" cmpd="sng" algn="ctr">
                      <a:solidFill>
                        <a:srgbClr val="A8307B"/>
                      </a:solidFill>
                      <a:prstDash val="solid"/>
                      <a:round/>
                      <a:headEnd type="none" w="med" len="med"/>
                      <a:tailEnd type="none" w="med" len="med"/>
                    </a:lnT>
                    <a:lnB w="12700" cap="flat" cmpd="sng" algn="ctr">
                      <a:solidFill>
                        <a:srgbClr val="C8279E"/>
                      </a:solidFill>
                      <a:prstDash val="solid"/>
                      <a:round/>
                      <a:headEnd type="none" w="med" len="med"/>
                      <a:tailEnd type="none" w="med" len="med"/>
                    </a:lnB>
                  </a:tcPr>
                </a:tc>
                <a:extLst>
                  <a:ext uri="{0D108BD9-81ED-4DB2-BD59-A6C34878D82A}">
                    <a16:rowId xmlns:a16="http://schemas.microsoft.com/office/drawing/2014/main" val="4248364295"/>
                  </a:ext>
                </a:extLst>
              </a:tr>
            </a:tbl>
          </a:graphicData>
        </a:graphic>
      </p:graphicFrame>
    </p:spTree>
    <p:extLst>
      <p:ext uri="{BB962C8B-B14F-4D97-AF65-F5344CB8AC3E}">
        <p14:creationId xmlns:p14="http://schemas.microsoft.com/office/powerpoint/2010/main" val="232447341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D59FF-760B-4735-9A06-E89F96ECCCEE}"/>
              </a:ext>
            </a:extLst>
          </p:cNvPr>
          <p:cNvSpPr>
            <a:spLocks noGrp="1"/>
          </p:cNvSpPr>
          <p:nvPr>
            <p:ph type="title"/>
          </p:nvPr>
        </p:nvSpPr>
        <p:spPr/>
        <p:txBody>
          <a:bodyPr/>
          <a:lstStyle/>
          <a:p>
            <a:r>
              <a:rPr lang="en-GB" sz="4400" dirty="0">
                <a:solidFill>
                  <a:srgbClr val="000000"/>
                </a:solidFill>
                <a:latin typeface="Segoe UI Light (Headings)"/>
              </a:rPr>
              <a:t>Operations not governed by resource classes</a:t>
            </a:r>
            <a:br>
              <a:rPr lang="en-GB" b="1" dirty="0">
                <a:solidFill>
                  <a:srgbClr val="000000"/>
                </a:solidFill>
                <a:latin typeface="Segoe UI" panose="020B0502040204020203" pitchFamily="34" charset="0"/>
              </a:rPr>
            </a:br>
            <a:endParaRPr lang="en-GB" dirty="0"/>
          </a:p>
        </p:txBody>
      </p:sp>
      <p:sp>
        <p:nvSpPr>
          <p:cNvPr id="3" name="Rectangle 2">
            <a:extLst>
              <a:ext uri="{FF2B5EF4-FFF2-40B4-BE49-F238E27FC236}">
                <a16:creationId xmlns:a16="http://schemas.microsoft.com/office/drawing/2014/main" id="{936B56D6-6AD5-4448-8BAB-1ED1E50F9F07}"/>
              </a:ext>
            </a:extLst>
          </p:cNvPr>
          <p:cNvSpPr/>
          <p:nvPr/>
        </p:nvSpPr>
        <p:spPr>
          <a:xfrm>
            <a:off x="427037" y="1212849"/>
            <a:ext cx="11476038" cy="4893647"/>
          </a:xfrm>
          <a:prstGeom prst="rect">
            <a:avLst/>
          </a:prstGeom>
        </p:spPr>
        <p:txBody>
          <a:bodyPr wrap="square">
            <a:spAutoFit/>
          </a:bodyPr>
          <a:lstStyle/>
          <a:p>
            <a:r>
              <a:rPr lang="en-GB" dirty="0">
                <a:solidFill>
                  <a:srgbClr val="000000"/>
                </a:solidFill>
                <a:latin typeface="Segoe UI" panose="020B0502040204020203" pitchFamily="34" charset="0"/>
              </a:rPr>
              <a:t>Some queries always run in the </a:t>
            </a:r>
            <a:r>
              <a:rPr lang="en-GB" dirty="0" err="1">
                <a:solidFill>
                  <a:srgbClr val="000000"/>
                </a:solidFill>
                <a:latin typeface="Segoe UI" panose="020B0502040204020203" pitchFamily="34" charset="0"/>
              </a:rPr>
              <a:t>smallrc</a:t>
            </a:r>
            <a:r>
              <a:rPr lang="en-GB" dirty="0">
                <a:solidFill>
                  <a:srgbClr val="000000"/>
                </a:solidFill>
                <a:latin typeface="Segoe UI" panose="020B0502040204020203" pitchFamily="34" charset="0"/>
              </a:rPr>
              <a:t> resource class even though the user is a member of a larger resource class. These exempt queries do not count towards the concurrency limit. </a:t>
            </a:r>
          </a:p>
          <a:p>
            <a:r>
              <a:rPr lang="en-GB" dirty="0">
                <a:solidFill>
                  <a:srgbClr val="000000"/>
                </a:solidFill>
                <a:latin typeface="Segoe UI" panose="020B0502040204020203" pitchFamily="34" charset="0"/>
              </a:rPr>
              <a:t>The following statements are exempt from resource classes and always run in </a:t>
            </a:r>
            <a:r>
              <a:rPr lang="en-GB" dirty="0" err="1">
                <a:solidFill>
                  <a:srgbClr val="000000"/>
                </a:solidFill>
                <a:latin typeface="Segoe UI" panose="020B0502040204020203" pitchFamily="34" charset="0"/>
              </a:rPr>
              <a:t>smallrc</a:t>
            </a:r>
            <a:r>
              <a:rPr lang="en-GB" dirty="0">
                <a:solidFill>
                  <a:srgbClr val="000000"/>
                </a:solidFill>
                <a:latin typeface="Segoe UI" panose="020B0502040204020203" pitchFamily="34" charset="0"/>
              </a:rPr>
              <a:t>:</a:t>
            </a:r>
          </a:p>
          <a:p>
            <a:endParaRPr lang="en-GB" dirty="0">
              <a:solidFill>
                <a:srgbClr val="000000"/>
              </a:solidFill>
              <a:latin typeface="Segoe UI" panose="020B0502040204020203" pitchFamily="34" charset="0"/>
            </a:endParaRPr>
          </a:p>
          <a:p>
            <a:pPr>
              <a:buFont typeface="Arial" panose="020B0604020202020204" pitchFamily="34" charset="0"/>
              <a:buChar char="•"/>
            </a:pPr>
            <a:r>
              <a:rPr lang="en-GB" sz="1600" dirty="0">
                <a:solidFill>
                  <a:srgbClr val="000000"/>
                </a:solidFill>
                <a:latin typeface="Segoe UI" panose="020B0502040204020203" pitchFamily="34" charset="0"/>
              </a:rPr>
              <a:t>CREATE or DROP TABLE</a:t>
            </a:r>
          </a:p>
          <a:p>
            <a:pPr>
              <a:buFont typeface="Arial" panose="020B0604020202020204" pitchFamily="34" charset="0"/>
              <a:buChar char="•"/>
            </a:pPr>
            <a:r>
              <a:rPr lang="en-GB" sz="1600" dirty="0">
                <a:solidFill>
                  <a:srgbClr val="000000"/>
                </a:solidFill>
                <a:latin typeface="Segoe UI" panose="020B0502040204020203" pitchFamily="34" charset="0"/>
              </a:rPr>
              <a:t>ALTER TABLE ... SWITCH, SPLIT, or MERGE PARTITION</a:t>
            </a:r>
          </a:p>
          <a:p>
            <a:pPr>
              <a:buFont typeface="Arial" panose="020B0604020202020204" pitchFamily="34" charset="0"/>
              <a:buChar char="•"/>
            </a:pPr>
            <a:r>
              <a:rPr lang="en-GB" sz="1600" dirty="0">
                <a:solidFill>
                  <a:srgbClr val="000000"/>
                </a:solidFill>
                <a:latin typeface="Segoe UI" panose="020B0502040204020203" pitchFamily="34" charset="0"/>
              </a:rPr>
              <a:t>ALTER INDEX DISABLE</a:t>
            </a:r>
          </a:p>
          <a:p>
            <a:pPr>
              <a:buFont typeface="Arial" panose="020B0604020202020204" pitchFamily="34" charset="0"/>
              <a:buChar char="•"/>
            </a:pPr>
            <a:r>
              <a:rPr lang="en-GB" sz="1600" dirty="0">
                <a:solidFill>
                  <a:srgbClr val="000000"/>
                </a:solidFill>
                <a:latin typeface="Segoe UI" panose="020B0502040204020203" pitchFamily="34" charset="0"/>
              </a:rPr>
              <a:t>DROP INDEX</a:t>
            </a:r>
          </a:p>
          <a:p>
            <a:pPr>
              <a:buFont typeface="Arial" panose="020B0604020202020204" pitchFamily="34" charset="0"/>
              <a:buChar char="•"/>
            </a:pPr>
            <a:r>
              <a:rPr lang="en-GB" sz="1600" dirty="0">
                <a:solidFill>
                  <a:srgbClr val="000000"/>
                </a:solidFill>
                <a:latin typeface="Segoe UI" panose="020B0502040204020203" pitchFamily="34" charset="0"/>
              </a:rPr>
              <a:t>CREATE, UPDATE, or DROP STATISTICS</a:t>
            </a:r>
          </a:p>
          <a:p>
            <a:pPr>
              <a:buFont typeface="Arial" panose="020B0604020202020204" pitchFamily="34" charset="0"/>
              <a:buChar char="•"/>
            </a:pPr>
            <a:r>
              <a:rPr lang="en-GB" sz="1600" dirty="0">
                <a:solidFill>
                  <a:srgbClr val="000000"/>
                </a:solidFill>
                <a:latin typeface="Segoe UI" panose="020B0502040204020203" pitchFamily="34" charset="0"/>
              </a:rPr>
              <a:t>TRUNCATE TABLE</a:t>
            </a:r>
          </a:p>
          <a:p>
            <a:pPr>
              <a:buFont typeface="Arial" panose="020B0604020202020204" pitchFamily="34" charset="0"/>
              <a:buChar char="•"/>
            </a:pPr>
            <a:r>
              <a:rPr lang="en-GB" sz="1600" dirty="0">
                <a:solidFill>
                  <a:srgbClr val="000000"/>
                </a:solidFill>
                <a:latin typeface="Segoe UI" panose="020B0502040204020203" pitchFamily="34" charset="0"/>
              </a:rPr>
              <a:t>ALTER AUTHORIZATION</a:t>
            </a:r>
          </a:p>
          <a:p>
            <a:pPr>
              <a:buFont typeface="Arial" panose="020B0604020202020204" pitchFamily="34" charset="0"/>
              <a:buChar char="•"/>
            </a:pPr>
            <a:r>
              <a:rPr lang="en-GB" sz="1600" dirty="0">
                <a:solidFill>
                  <a:srgbClr val="000000"/>
                </a:solidFill>
                <a:latin typeface="Segoe UI" panose="020B0502040204020203" pitchFamily="34" charset="0"/>
              </a:rPr>
              <a:t>CREATE LOGIN</a:t>
            </a:r>
          </a:p>
          <a:p>
            <a:pPr>
              <a:buFont typeface="Arial" panose="020B0604020202020204" pitchFamily="34" charset="0"/>
              <a:buChar char="•"/>
            </a:pPr>
            <a:r>
              <a:rPr lang="en-GB" sz="1600" dirty="0">
                <a:solidFill>
                  <a:srgbClr val="000000"/>
                </a:solidFill>
                <a:latin typeface="Segoe UI" panose="020B0502040204020203" pitchFamily="34" charset="0"/>
              </a:rPr>
              <a:t>CREATE, ALTER, or DROP USER</a:t>
            </a:r>
          </a:p>
          <a:p>
            <a:pPr>
              <a:buFont typeface="Arial" panose="020B0604020202020204" pitchFamily="34" charset="0"/>
              <a:buChar char="•"/>
            </a:pPr>
            <a:r>
              <a:rPr lang="en-GB" sz="1600" dirty="0">
                <a:solidFill>
                  <a:srgbClr val="000000"/>
                </a:solidFill>
                <a:latin typeface="Segoe UI" panose="020B0502040204020203" pitchFamily="34" charset="0"/>
              </a:rPr>
              <a:t>CREATE, ALTER, or DROP PROCEDURE</a:t>
            </a:r>
          </a:p>
          <a:p>
            <a:pPr>
              <a:buFont typeface="Arial" panose="020B0604020202020204" pitchFamily="34" charset="0"/>
              <a:buChar char="•"/>
            </a:pPr>
            <a:r>
              <a:rPr lang="en-GB" sz="1600" dirty="0">
                <a:solidFill>
                  <a:srgbClr val="000000"/>
                </a:solidFill>
                <a:latin typeface="Segoe UI" panose="020B0502040204020203" pitchFamily="34" charset="0"/>
              </a:rPr>
              <a:t>CREATE or DROP VIEW</a:t>
            </a:r>
          </a:p>
          <a:p>
            <a:pPr>
              <a:buFont typeface="Arial" panose="020B0604020202020204" pitchFamily="34" charset="0"/>
              <a:buChar char="•"/>
            </a:pPr>
            <a:r>
              <a:rPr lang="en-GB" sz="1600" dirty="0">
                <a:solidFill>
                  <a:srgbClr val="000000"/>
                </a:solidFill>
                <a:latin typeface="Segoe UI" panose="020B0502040204020203" pitchFamily="34" charset="0"/>
              </a:rPr>
              <a:t>INSERT VALUES</a:t>
            </a:r>
          </a:p>
          <a:p>
            <a:pPr>
              <a:buFont typeface="Arial" panose="020B0604020202020204" pitchFamily="34" charset="0"/>
              <a:buChar char="•"/>
            </a:pPr>
            <a:r>
              <a:rPr lang="en-GB" sz="1600" dirty="0">
                <a:solidFill>
                  <a:srgbClr val="000000"/>
                </a:solidFill>
                <a:latin typeface="Segoe UI" panose="020B0502040204020203" pitchFamily="34" charset="0"/>
              </a:rPr>
              <a:t>SELECT from system views and DMVs</a:t>
            </a:r>
          </a:p>
          <a:p>
            <a:pPr>
              <a:buFont typeface="Arial" panose="020B0604020202020204" pitchFamily="34" charset="0"/>
              <a:buChar char="•"/>
            </a:pPr>
            <a:r>
              <a:rPr lang="en-GB" sz="1600" dirty="0">
                <a:solidFill>
                  <a:srgbClr val="000000"/>
                </a:solidFill>
                <a:latin typeface="Segoe UI" panose="020B0502040204020203" pitchFamily="34" charset="0"/>
              </a:rPr>
              <a:t>EXPLAIN</a:t>
            </a:r>
          </a:p>
          <a:p>
            <a:pPr>
              <a:buFont typeface="Arial" panose="020B0604020202020204" pitchFamily="34" charset="0"/>
              <a:buChar char="•"/>
            </a:pPr>
            <a:r>
              <a:rPr lang="en-GB" sz="1600" dirty="0">
                <a:solidFill>
                  <a:srgbClr val="000000"/>
                </a:solidFill>
                <a:latin typeface="Segoe UI" panose="020B0502040204020203" pitchFamily="34" charset="0"/>
              </a:rPr>
              <a:t>DBCC</a:t>
            </a:r>
            <a:endParaRPr lang="en-GB" sz="1600" b="0" i="0" u="none" strike="noStrike"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69176446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4B42A-9B6B-4563-9154-51585CCAE9B9}"/>
              </a:ext>
            </a:extLst>
          </p:cNvPr>
          <p:cNvSpPr>
            <a:spLocks noGrp="1"/>
          </p:cNvSpPr>
          <p:nvPr>
            <p:ph type="title"/>
          </p:nvPr>
        </p:nvSpPr>
        <p:spPr/>
        <p:txBody>
          <a:bodyPr/>
          <a:lstStyle/>
          <a:p>
            <a:r>
              <a:rPr lang="en-GB" b="1" dirty="0"/>
              <a:t>Change a user's resource class</a:t>
            </a:r>
            <a:endParaRPr lang="en-GB" dirty="0"/>
          </a:p>
        </p:txBody>
      </p:sp>
      <p:sp>
        <p:nvSpPr>
          <p:cNvPr id="9" name="Rectangle 8">
            <a:extLst>
              <a:ext uri="{FF2B5EF4-FFF2-40B4-BE49-F238E27FC236}">
                <a16:creationId xmlns:a16="http://schemas.microsoft.com/office/drawing/2014/main" id="{19472684-B211-4AA4-BE50-D23BE35EFC4F}"/>
              </a:ext>
            </a:extLst>
          </p:cNvPr>
          <p:cNvSpPr/>
          <p:nvPr/>
        </p:nvSpPr>
        <p:spPr>
          <a:xfrm>
            <a:off x="457200" y="2125663"/>
            <a:ext cx="6250429" cy="369332"/>
          </a:xfrm>
          <a:prstGeom prst="rect">
            <a:avLst/>
          </a:prstGeom>
        </p:spPr>
        <p:txBody>
          <a:bodyPr wrap="none">
            <a:spAutoFit/>
          </a:bodyPr>
          <a:lstStyle/>
          <a:p>
            <a:r>
              <a:rPr lang="en-GB" dirty="0">
                <a:solidFill>
                  <a:srgbClr val="000000"/>
                </a:solidFill>
                <a:latin typeface="Courier New" panose="02070309020205020404" pitchFamily="49" charset="0"/>
              </a:rPr>
              <a:t>EXEC </a:t>
            </a:r>
            <a:r>
              <a:rPr lang="en-GB" dirty="0" err="1">
                <a:solidFill>
                  <a:srgbClr val="000000"/>
                </a:solidFill>
                <a:latin typeface="Courier New" panose="02070309020205020404" pitchFamily="49" charset="0"/>
              </a:rPr>
              <a:t>sp_addrolemember</a:t>
            </a:r>
            <a:r>
              <a:rPr lang="en-GB" dirty="0">
                <a:solidFill>
                  <a:srgbClr val="000000"/>
                </a:solidFill>
                <a:latin typeface="Courier New" panose="02070309020205020404" pitchFamily="49" charset="0"/>
              </a:rPr>
              <a:t> '</a:t>
            </a:r>
            <a:r>
              <a:rPr lang="en-GB" dirty="0" err="1">
                <a:solidFill>
                  <a:srgbClr val="000000"/>
                </a:solidFill>
                <a:latin typeface="Courier New" panose="02070309020205020404" pitchFamily="49" charset="0"/>
              </a:rPr>
              <a:t>largerc</a:t>
            </a:r>
            <a:r>
              <a:rPr lang="en-GB" dirty="0">
                <a:solidFill>
                  <a:srgbClr val="000000"/>
                </a:solidFill>
                <a:latin typeface="Courier New" panose="02070309020205020404" pitchFamily="49" charset="0"/>
              </a:rPr>
              <a:t>', '</a:t>
            </a:r>
            <a:r>
              <a:rPr lang="en-GB" dirty="0" err="1">
                <a:solidFill>
                  <a:srgbClr val="000000"/>
                </a:solidFill>
                <a:latin typeface="Courier New" panose="02070309020205020404" pitchFamily="49" charset="0"/>
              </a:rPr>
              <a:t>loaduser</a:t>
            </a:r>
            <a:r>
              <a:rPr lang="en-GB" dirty="0">
                <a:solidFill>
                  <a:srgbClr val="000000"/>
                </a:solidFill>
                <a:latin typeface="Courier New" panose="02070309020205020404" pitchFamily="49" charset="0"/>
              </a:rPr>
              <a:t>';</a:t>
            </a:r>
            <a:endParaRPr lang="en-GB" dirty="0"/>
          </a:p>
        </p:txBody>
      </p:sp>
      <p:sp>
        <p:nvSpPr>
          <p:cNvPr id="10" name="Rectangle 9">
            <a:extLst>
              <a:ext uri="{FF2B5EF4-FFF2-40B4-BE49-F238E27FC236}">
                <a16:creationId xmlns:a16="http://schemas.microsoft.com/office/drawing/2014/main" id="{A24A8680-FFF6-440A-83CC-5353659C3117}"/>
              </a:ext>
            </a:extLst>
          </p:cNvPr>
          <p:cNvSpPr/>
          <p:nvPr/>
        </p:nvSpPr>
        <p:spPr>
          <a:xfrm>
            <a:off x="503237" y="3096685"/>
            <a:ext cx="9754496" cy="369332"/>
          </a:xfrm>
          <a:prstGeom prst="rect">
            <a:avLst/>
          </a:prstGeom>
        </p:spPr>
        <p:txBody>
          <a:bodyPr wrap="square">
            <a:spAutoFit/>
          </a:bodyPr>
          <a:lstStyle/>
          <a:p>
            <a:r>
              <a:rPr lang="en-GB" dirty="0">
                <a:solidFill>
                  <a:srgbClr val="000000"/>
                </a:solidFill>
                <a:latin typeface="Courier New" panose="02070309020205020404" pitchFamily="49" charset="0"/>
              </a:rPr>
              <a:t>EXEC </a:t>
            </a:r>
            <a:r>
              <a:rPr lang="en-GB" dirty="0" err="1">
                <a:solidFill>
                  <a:srgbClr val="000000"/>
                </a:solidFill>
                <a:latin typeface="Courier New" panose="02070309020205020404" pitchFamily="49" charset="0"/>
              </a:rPr>
              <a:t>sp_droprolemember</a:t>
            </a:r>
            <a:r>
              <a:rPr lang="en-GB" dirty="0">
                <a:solidFill>
                  <a:srgbClr val="000000"/>
                </a:solidFill>
                <a:latin typeface="Courier New" panose="02070309020205020404" pitchFamily="49" charset="0"/>
              </a:rPr>
              <a:t> '</a:t>
            </a:r>
            <a:r>
              <a:rPr lang="en-GB" dirty="0" err="1">
                <a:solidFill>
                  <a:srgbClr val="000000"/>
                </a:solidFill>
                <a:latin typeface="Courier New" panose="02070309020205020404" pitchFamily="49" charset="0"/>
              </a:rPr>
              <a:t>largerc</a:t>
            </a:r>
            <a:r>
              <a:rPr lang="en-GB" dirty="0">
                <a:solidFill>
                  <a:srgbClr val="000000"/>
                </a:solidFill>
                <a:latin typeface="Courier New" panose="02070309020205020404" pitchFamily="49" charset="0"/>
              </a:rPr>
              <a:t>', '</a:t>
            </a:r>
            <a:r>
              <a:rPr lang="en-GB" dirty="0" err="1">
                <a:solidFill>
                  <a:srgbClr val="000000"/>
                </a:solidFill>
                <a:latin typeface="Courier New" panose="02070309020205020404" pitchFamily="49" charset="0"/>
              </a:rPr>
              <a:t>loaduser</a:t>
            </a:r>
            <a:r>
              <a:rPr lang="en-GB" dirty="0">
                <a:solidFill>
                  <a:srgbClr val="000000"/>
                </a:solidFill>
                <a:latin typeface="Courier New" panose="02070309020205020404" pitchFamily="49" charset="0"/>
              </a:rPr>
              <a:t>';</a:t>
            </a:r>
            <a:endParaRPr lang="en-GB" dirty="0"/>
          </a:p>
        </p:txBody>
      </p:sp>
    </p:spTree>
    <p:extLst>
      <p:ext uri="{BB962C8B-B14F-4D97-AF65-F5344CB8AC3E}">
        <p14:creationId xmlns:p14="http://schemas.microsoft.com/office/powerpoint/2010/main" val="281074861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dirty="0"/>
              <a:t>Monitoring</a:t>
            </a:r>
          </a:p>
        </p:txBody>
      </p:sp>
    </p:spTree>
    <p:extLst>
      <p:ext uri="{BB962C8B-B14F-4D97-AF65-F5344CB8AC3E}">
        <p14:creationId xmlns:p14="http://schemas.microsoft.com/office/powerpoint/2010/main" val="206207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ED565-DC58-4029-BF4F-114D8143B8B1}"/>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10640178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9D6FF7-9499-4E57-BDCA-190B55DDF6BC}"/>
              </a:ext>
            </a:extLst>
          </p:cNvPr>
          <p:cNvSpPr>
            <a:spLocks noGrp="1"/>
          </p:cNvSpPr>
          <p:nvPr>
            <p:ph type="title"/>
          </p:nvPr>
        </p:nvSpPr>
        <p:spPr/>
        <p:txBody>
          <a:bodyPr/>
          <a:lstStyle/>
          <a:p>
            <a:r>
              <a:rPr lang="en-US" dirty="0"/>
              <a:t>Monitoring Options</a:t>
            </a:r>
          </a:p>
        </p:txBody>
      </p:sp>
      <p:sp>
        <p:nvSpPr>
          <p:cNvPr id="4" name="Text Placeholder 3">
            <a:extLst>
              <a:ext uri="{FF2B5EF4-FFF2-40B4-BE49-F238E27FC236}">
                <a16:creationId xmlns:a16="http://schemas.microsoft.com/office/drawing/2014/main" id="{12EF64C5-2125-4FD2-9E7D-AFB6FB0020F8}"/>
              </a:ext>
            </a:extLst>
          </p:cNvPr>
          <p:cNvSpPr>
            <a:spLocks noGrp="1"/>
          </p:cNvSpPr>
          <p:nvPr>
            <p:ph type="body" sz="quarter" idx="10"/>
          </p:nvPr>
        </p:nvSpPr>
        <p:spPr>
          <a:xfrm>
            <a:off x="274639" y="1212849"/>
            <a:ext cx="5486399" cy="3484031"/>
          </a:xfrm>
        </p:spPr>
        <p:txBody>
          <a:bodyPr/>
          <a:lstStyle/>
          <a:p>
            <a:pPr marL="0" indent="0">
              <a:buNone/>
            </a:pPr>
            <a:r>
              <a:rPr lang="en-US" dirty="0"/>
              <a:t>Azure Portal</a:t>
            </a:r>
          </a:p>
          <a:p>
            <a:r>
              <a:rPr lang="en-US" dirty="0"/>
              <a:t>Common interface</a:t>
            </a:r>
          </a:p>
          <a:p>
            <a:pPr lvl="1"/>
            <a:r>
              <a:rPr lang="en-US" dirty="0"/>
              <a:t>Alerts</a:t>
            </a:r>
          </a:p>
          <a:p>
            <a:pPr lvl="1"/>
            <a:r>
              <a:rPr lang="en-US" dirty="0"/>
              <a:t>Recommendations</a:t>
            </a:r>
          </a:p>
          <a:p>
            <a:pPr lvl="1"/>
            <a:r>
              <a:rPr lang="en-US" dirty="0" err="1"/>
              <a:t>Rention</a:t>
            </a:r>
            <a:r>
              <a:rPr lang="en-US" dirty="0"/>
              <a:t> periods</a:t>
            </a:r>
          </a:p>
          <a:p>
            <a:r>
              <a:rPr lang="en-US" dirty="0"/>
              <a:t>Operations Management Suite (OMS) integration</a:t>
            </a:r>
          </a:p>
        </p:txBody>
      </p:sp>
      <p:sp>
        <p:nvSpPr>
          <p:cNvPr id="5" name="Text Placeholder 4">
            <a:extLst>
              <a:ext uri="{FF2B5EF4-FFF2-40B4-BE49-F238E27FC236}">
                <a16:creationId xmlns:a16="http://schemas.microsoft.com/office/drawing/2014/main" id="{1B217ED1-2F5E-4131-903F-5D20296AA92F}"/>
              </a:ext>
            </a:extLst>
          </p:cNvPr>
          <p:cNvSpPr>
            <a:spLocks noGrp="1"/>
          </p:cNvSpPr>
          <p:nvPr>
            <p:ph type="body" sz="quarter" idx="11"/>
          </p:nvPr>
        </p:nvSpPr>
        <p:spPr>
          <a:xfrm>
            <a:off x="6675439" y="1212849"/>
            <a:ext cx="5486399" cy="1822037"/>
          </a:xfrm>
        </p:spPr>
        <p:txBody>
          <a:bodyPr/>
          <a:lstStyle/>
          <a:p>
            <a:pPr marL="0" indent="0">
              <a:buNone/>
            </a:pPr>
            <a:r>
              <a:rPr lang="en-US" dirty="0"/>
              <a:t>Command-line</a:t>
            </a:r>
          </a:p>
          <a:p>
            <a:r>
              <a:rPr lang="en-US" dirty="0"/>
              <a:t>Rich set of DMVs</a:t>
            </a:r>
          </a:p>
          <a:p>
            <a:r>
              <a:rPr lang="en-US" dirty="0"/>
              <a:t>Lower level of diagnostics</a:t>
            </a:r>
          </a:p>
        </p:txBody>
      </p:sp>
    </p:spTree>
    <p:extLst>
      <p:ext uri="{BB962C8B-B14F-4D97-AF65-F5344CB8AC3E}">
        <p14:creationId xmlns:p14="http://schemas.microsoft.com/office/powerpoint/2010/main" val="346126249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0AE623E-8282-4D3B-AC58-095B4D8E7767}"/>
              </a:ext>
            </a:extLst>
          </p:cNvPr>
          <p:cNvSpPr>
            <a:spLocks noGrp="1"/>
          </p:cNvSpPr>
          <p:nvPr>
            <p:ph type="body" sz="quarter" idx="10"/>
          </p:nvPr>
        </p:nvSpPr>
        <p:spPr>
          <a:xfrm>
            <a:off x="274638" y="1212850"/>
            <a:ext cx="11887200" cy="5355312"/>
          </a:xfrm>
        </p:spPr>
        <p:txBody>
          <a:bodyPr/>
          <a:lstStyle/>
          <a:p>
            <a:pPr marL="0" indent="0">
              <a:buNone/>
            </a:pPr>
            <a:r>
              <a:rPr lang="en-US" dirty="0"/>
              <a:t>Key Metrics</a:t>
            </a:r>
          </a:p>
          <a:p>
            <a:r>
              <a:rPr lang="en-US" dirty="0"/>
              <a:t>CPU Percentage</a:t>
            </a:r>
          </a:p>
          <a:p>
            <a:r>
              <a:rPr lang="en-US" dirty="0"/>
              <a:t>IO Percentage</a:t>
            </a:r>
          </a:p>
          <a:p>
            <a:r>
              <a:rPr lang="en-US" dirty="0"/>
              <a:t>DWU (limit, used and percentage used)</a:t>
            </a:r>
          </a:p>
          <a:p>
            <a:r>
              <a:rPr lang="en-US" dirty="0"/>
              <a:t>Connections (successful, failed, blocked by firewall)</a:t>
            </a:r>
          </a:p>
          <a:p>
            <a:r>
              <a:rPr lang="en-US" dirty="0"/>
              <a:t>Gen2: Cache metrics (used and cache hit percentage)</a:t>
            </a:r>
          </a:p>
          <a:p>
            <a:endParaRPr lang="en-US" dirty="0"/>
          </a:p>
        </p:txBody>
      </p:sp>
      <p:sp>
        <p:nvSpPr>
          <p:cNvPr id="3" name="Title 2">
            <a:extLst>
              <a:ext uri="{FF2B5EF4-FFF2-40B4-BE49-F238E27FC236}">
                <a16:creationId xmlns:a16="http://schemas.microsoft.com/office/drawing/2014/main" id="{16359854-68EF-49BA-8224-4524A39ADD8E}"/>
              </a:ext>
            </a:extLst>
          </p:cNvPr>
          <p:cNvSpPr>
            <a:spLocks noGrp="1"/>
          </p:cNvSpPr>
          <p:nvPr>
            <p:ph type="title"/>
          </p:nvPr>
        </p:nvSpPr>
        <p:spPr/>
        <p:txBody>
          <a:bodyPr/>
          <a:lstStyle/>
          <a:p>
            <a:r>
              <a:rPr lang="en-US" dirty="0"/>
              <a:t>Azure Portal</a:t>
            </a:r>
          </a:p>
        </p:txBody>
      </p:sp>
    </p:spTree>
    <p:extLst>
      <p:ext uri="{BB962C8B-B14F-4D97-AF65-F5344CB8AC3E}">
        <p14:creationId xmlns:p14="http://schemas.microsoft.com/office/powerpoint/2010/main" val="183209010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Straight Connector 45"/>
          <p:cNvCxnSpPr>
            <a:cxnSpLocks/>
          </p:cNvCxnSpPr>
          <p:nvPr/>
        </p:nvCxnSpPr>
        <p:spPr>
          <a:xfrm flipV="1">
            <a:off x="7266158" y="3031617"/>
            <a:ext cx="933279" cy="2540793"/>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grpSp>
        <p:nvGrpSpPr>
          <p:cNvPr id="57" name="Group 56"/>
          <p:cNvGrpSpPr/>
          <p:nvPr/>
        </p:nvGrpSpPr>
        <p:grpSpPr>
          <a:xfrm>
            <a:off x="731837" y="4581810"/>
            <a:ext cx="3146610" cy="2134116"/>
            <a:chOff x="731837" y="3707750"/>
            <a:chExt cx="3146610" cy="2134116"/>
          </a:xfrm>
        </p:grpSpPr>
        <p:cxnSp>
          <p:nvCxnSpPr>
            <p:cNvPr id="67" name="Straight Connector 66"/>
            <p:cNvCxnSpPr>
              <a:cxnSpLocks/>
            </p:cNvCxnSpPr>
            <p:nvPr/>
          </p:nvCxnSpPr>
          <p:spPr>
            <a:xfrm flipH="1">
              <a:off x="3868162" y="3707750"/>
              <a:ext cx="4420" cy="1585698"/>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sp>
          <p:nvSpPr>
            <p:cNvPr id="60" name="Rounded Rectangle 59"/>
            <p:cNvSpPr/>
            <p:nvPr/>
          </p:nvSpPr>
          <p:spPr bwMode="auto">
            <a:xfrm>
              <a:off x="731837" y="4546466"/>
              <a:ext cx="2770909" cy="1295400"/>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b="1" dirty="0" err="1">
                  <a:gradFill>
                    <a:gsLst>
                      <a:gs pos="0">
                        <a:srgbClr val="FFFFFF"/>
                      </a:gs>
                      <a:gs pos="100000">
                        <a:srgbClr val="FFFFFF"/>
                      </a:gs>
                    </a:gsLst>
                    <a:lin ang="5400000" scaled="0"/>
                  </a:gradFill>
                </a:rPr>
                <a:t>dm_pdw_waits</a:t>
              </a:r>
              <a:endParaRPr lang="en-US" b="1" dirty="0">
                <a:gradFill>
                  <a:gsLst>
                    <a:gs pos="0">
                      <a:srgbClr val="FFFFFF"/>
                    </a:gs>
                    <a:gs pos="100000">
                      <a:srgbClr val="FFFFFF"/>
                    </a:gs>
                  </a:gsLst>
                  <a:lin ang="5400000" scaled="0"/>
                </a:gradFill>
              </a:endParaRPr>
            </a:p>
            <a:p>
              <a:pPr algn="ctr" defTabSz="932472" fontAlgn="base">
                <a:spcBef>
                  <a:spcPct val="0"/>
                </a:spcBef>
                <a:spcAft>
                  <a:spcPct val="0"/>
                </a:spcAft>
              </a:pPr>
              <a:endParaRPr lang="en-US" sz="1200" b="1" dirty="0">
                <a:gradFill>
                  <a:gsLst>
                    <a:gs pos="0">
                      <a:srgbClr val="FFFFFF"/>
                    </a:gs>
                    <a:gs pos="100000">
                      <a:srgbClr val="FFFFFF"/>
                    </a:gs>
                  </a:gsLst>
                  <a:lin ang="5400000" scaled="0"/>
                </a:gradFill>
              </a:endParaRPr>
            </a:p>
            <a:p>
              <a:pPr algn="ctr" defTabSz="932472" fontAlgn="base">
                <a:spcBef>
                  <a:spcPct val="0"/>
                </a:spcBef>
                <a:spcAft>
                  <a:spcPct val="0"/>
                </a:spcAft>
              </a:pPr>
              <a:r>
                <a:rPr lang="en-US" b="1" dirty="0" err="1">
                  <a:gradFill>
                    <a:gsLst>
                      <a:gs pos="0">
                        <a:srgbClr val="FFFFFF"/>
                      </a:gs>
                      <a:gs pos="100000">
                        <a:srgbClr val="FFFFFF"/>
                      </a:gs>
                    </a:gsLst>
                    <a:lin ang="5400000" scaled="0"/>
                  </a:gradFill>
                </a:rPr>
                <a:t>request_id</a:t>
              </a:r>
              <a:r>
                <a:rPr lang="en-US" b="1" dirty="0">
                  <a:gradFill>
                    <a:gsLst>
                      <a:gs pos="0">
                        <a:srgbClr val="FFFFFF"/>
                      </a:gs>
                      <a:gs pos="100000">
                        <a:srgbClr val="FFFFFF"/>
                      </a:gs>
                    </a:gsLst>
                    <a:lin ang="5400000" scaled="0"/>
                  </a:gradFill>
                </a:rPr>
                <a:t> (PK)</a:t>
              </a:r>
            </a:p>
            <a:p>
              <a:pPr algn="ctr" defTabSz="932472" fontAlgn="base">
                <a:spcBef>
                  <a:spcPct val="0"/>
                </a:spcBef>
                <a:spcAft>
                  <a:spcPct val="0"/>
                </a:spcAft>
              </a:pPr>
              <a:r>
                <a:rPr lang="en-US" b="1" dirty="0" err="1">
                  <a:gradFill>
                    <a:gsLst>
                      <a:gs pos="0">
                        <a:srgbClr val="FFFFFF"/>
                      </a:gs>
                      <a:gs pos="100000">
                        <a:srgbClr val="FFFFFF"/>
                      </a:gs>
                    </a:gsLst>
                    <a:lin ang="5400000" scaled="0"/>
                  </a:gradFill>
                </a:rPr>
                <a:t>object_name</a:t>
              </a:r>
              <a:r>
                <a:rPr lang="en-US" b="1" dirty="0">
                  <a:gradFill>
                    <a:gsLst>
                      <a:gs pos="0">
                        <a:srgbClr val="FFFFFF"/>
                      </a:gs>
                      <a:gs pos="100000">
                        <a:srgbClr val="FFFFFF"/>
                      </a:gs>
                    </a:gsLst>
                    <a:lin ang="5400000" scaled="0"/>
                  </a:gradFill>
                </a:rPr>
                <a:t> (PK)</a:t>
              </a:r>
            </a:p>
            <a:p>
              <a:pPr algn="ctr" defTabSz="932472" fontAlgn="base">
                <a:spcBef>
                  <a:spcPct val="0"/>
                </a:spcBef>
                <a:spcAft>
                  <a:spcPct val="0"/>
                </a:spcAft>
              </a:pPr>
              <a:endParaRPr lang="en-US" b="1" dirty="0">
                <a:gradFill>
                  <a:gsLst>
                    <a:gs pos="0">
                      <a:srgbClr val="FFFFFF"/>
                    </a:gs>
                    <a:gs pos="100000">
                      <a:srgbClr val="FFFFFF"/>
                    </a:gs>
                  </a:gsLst>
                  <a:lin ang="5400000" scaled="0"/>
                </a:gradFill>
              </a:endParaRPr>
            </a:p>
          </p:txBody>
        </p:sp>
        <p:cxnSp>
          <p:nvCxnSpPr>
            <p:cNvPr id="61" name="Straight Connector 60"/>
            <p:cNvCxnSpPr/>
            <p:nvPr/>
          </p:nvCxnSpPr>
          <p:spPr>
            <a:xfrm>
              <a:off x="898091" y="5003666"/>
              <a:ext cx="2438400" cy="0"/>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sp>
          <p:nvSpPr>
            <p:cNvPr id="62" name="TextBox 61"/>
            <p:cNvSpPr txBox="1"/>
            <p:nvPr/>
          </p:nvSpPr>
          <p:spPr>
            <a:xfrm>
              <a:off x="769956" y="4143998"/>
              <a:ext cx="986617" cy="572464"/>
            </a:xfrm>
            <a:prstGeom prst="rect">
              <a:avLst/>
            </a:prstGeom>
          </p:spPr>
          <p:style>
            <a:lnRef idx="1">
              <a:schemeClr val="accent2"/>
            </a:lnRef>
            <a:fillRef idx="2">
              <a:schemeClr val="accent2"/>
            </a:fillRef>
            <a:effectRef idx="1">
              <a:schemeClr val="accent2"/>
            </a:effectRef>
            <a:fontRef idx="minor">
              <a:schemeClr val="dk1"/>
            </a:fontRef>
          </p:style>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Waits</a:t>
              </a:r>
            </a:p>
          </p:txBody>
        </p:sp>
        <p:cxnSp>
          <p:nvCxnSpPr>
            <p:cNvPr id="63" name="Straight Connector 62"/>
            <p:cNvCxnSpPr/>
            <p:nvPr/>
          </p:nvCxnSpPr>
          <p:spPr>
            <a:xfrm flipV="1">
              <a:off x="3517558" y="5295206"/>
              <a:ext cx="356755" cy="187038"/>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64" name="Straight Connector 63"/>
            <p:cNvCxnSpPr/>
            <p:nvPr/>
          </p:nvCxnSpPr>
          <p:spPr>
            <a:xfrm>
              <a:off x="3517559" y="5044228"/>
              <a:ext cx="356755" cy="245974"/>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65" name="Straight Connector 64"/>
            <p:cNvCxnSpPr/>
            <p:nvPr/>
          </p:nvCxnSpPr>
          <p:spPr>
            <a:xfrm flipH="1">
              <a:off x="3505772" y="5282695"/>
              <a:ext cx="372675" cy="1"/>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grpSp>
      <p:grpSp>
        <p:nvGrpSpPr>
          <p:cNvPr id="23" name="Group 22"/>
          <p:cNvGrpSpPr/>
          <p:nvPr/>
        </p:nvGrpSpPr>
        <p:grpSpPr>
          <a:xfrm>
            <a:off x="4278601" y="4716462"/>
            <a:ext cx="360218" cy="1709516"/>
            <a:chOff x="2332037" y="1635346"/>
            <a:chExt cx="360218" cy="1709516"/>
          </a:xfrm>
        </p:grpSpPr>
        <p:cxnSp>
          <p:nvCxnSpPr>
            <p:cNvPr id="24" name="Straight Connector 23"/>
            <p:cNvCxnSpPr>
              <a:cxnSpLocks/>
            </p:cNvCxnSpPr>
            <p:nvPr/>
          </p:nvCxnSpPr>
          <p:spPr>
            <a:xfrm>
              <a:off x="2332037" y="1635346"/>
              <a:ext cx="0" cy="1485903"/>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25" name="Straight Connector 24"/>
            <p:cNvCxnSpPr/>
            <p:nvPr/>
          </p:nvCxnSpPr>
          <p:spPr>
            <a:xfrm flipV="1">
              <a:off x="2335500" y="2918835"/>
              <a:ext cx="356755" cy="187038"/>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26" name="Straight Connector 25"/>
            <p:cNvCxnSpPr/>
            <p:nvPr/>
          </p:nvCxnSpPr>
          <p:spPr>
            <a:xfrm>
              <a:off x="2332037" y="3121249"/>
              <a:ext cx="356755" cy="223613"/>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27" name="Straight Connector 26"/>
            <p:cNvCxnSpPr/>
            <p:nvPr/>
          </p:nvCxnSpPr>
          <p:spPr>
            <a:xfrm>
              <a:off x="2332037" y="3121249"/>
              <a:ext cx="356755" cy="0"/>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grpSp>
      <p:grpSp>
        <p:nvGrpSpPr>
          <p:cNvPr id="31" name="Group 30"/>
          <p:cNvGrpSpPr/>
          <p:nvPr/>
        </p:nvGrpSpPr>
        <p:grpSpPr>
          <a:xfrm>
            <a:off x="4638819" y="5478462"/>
            <a:ext cx="2770909" cy="1295400"/>
            <a:chOff x="717983" y="1945553"/>
            <a:chExt cx="2770909" cy="969818"/>
          </a:xfrm>
          <a:solidFill>
            <a:srgbClr val="FF0000"/>
          </a:solidFill>
        </p:grpSpPr>
        <p:sp>
          <p:nvSpPr>
            <p:cNvPr id="32" name="Rounded Rectangle 31"/>
            <p:cNvSpPr/>
            <p:nvPr/>
          </p:nvSpPr>
          <p:spPr bwMode="auto">
            <a:xfrm>
              <a:off x="717983" y="1945553"/>
              <a:ext cx="2770909" cy="96981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b="1" dirty="0" err="1">
                  <a:gradFill>
                    <a:gsLst>
                      <a:gs pos="0">
                        <a:srgbClr val="FFFFFF"/>
                      </a:gs>
                      <a:gs pos="100000">
                        <a:srgbClr val="FFFFFF"/>
                      </a:gs>
                    </a:gsLst>
                    <a:lin ang="5400000" scaled="0"/>
                  </a:gradFill>
                </a:rPr>
                <a:t>dm_pdw_request_steps</a:t>
              </a:r>
              <a:endParaRPr lang="en-US" b="1" dirty="0">
                <a:gradFill>
                  <a:gsLst>
                    <a:gs pos="0">
                      <a:srgbClr val="FFFFFF"/>
                    </a:gs>
                    <a:gs pos="100000">
                      <a:srgbClr val="FFFFFF"/>
                    </a:gs>
                  </a:gsLst>
                  <a:lin ang="5400000" scaled="0"/>
                </a:gradFill>
              </a:endParaRPr>
            </a:p>
            <a:p>
              <a:pPr algn="ctr" defTabSz="932472" fontAlgn="base">
                <a:spcBef>
                  <a:spcPct val="0"/>
                </a:spcBef>
                <a:spcAft>
                  <a:spcPct val="0"/>
                </a:spcAft>
              </a:pPr>
              <a:endParaRPr lang="en-US" sz="1200" b="1" dirty="0">
                <a:gradFill>
                  <a:gsLst>
                    <a:gs pos="0">
                      <a:srgbClr val="FFFFFF"/>
                    </a:gs>
                    <a:gs pos="100000">
                      <a:srgbClr val="FFFFFF"/>
                    </a:gs>
                  </a:gsLst>
                  <a:lin ang="5400000" scaled="0"/>
                </a:gradFill>
              </a:endParaRPr>
            </a:p>
            <a:p>
              <a:pPr algn="ctr" defTabSz="932472" fontAlgn="base">
                <a:spcBef>
                  <a:spcPct val="0"/>
                </a:spcBef>
                <a:spcAft>
                  <a:spcPct val="0"/>
                </a:spcAft>
              </a:pPr>
              <a:r>
                <a:rPr lang="en-US" b="1" dirty="0" err="1">
                  <a:gradFill>
                    <a:gsLst>
                      <a:gs pos="0">
                        <a:srgbClr val="FFFFFF"/>
                      </a:gs>
                      <a:gs pos="100000">
                        <a:srgbClr val="FFFFFF"/>
                      </a:gs>
                    </a:gsLst>
                    <a:lin ang="5400000" scaled="0"/>
                  </a:gradFill>
                </a:rPr>
                <a:t>request_id</a:t>
              </a:r>
              <a:r>
                <a:rPr lang="en-US" b="1" dirty="0">
                  <a:gradFill>
                    <a:gsLst>
                      <a:gs pos="0">
                        <a:srgbClr val="FFFFFF"/>
                      </a:gs>
                      <a:gs pos="100000">
                        <a:srgbClr val="FFFFFF"/>
                      </a:gs>
                    </a:gsLst>
                    <a:lin ang="5400000" scaled="0"/>
                  </a:gradFill>
                </a:rPr>
                <a:t> (PK)</a:t>
              </a:r>
            </a:p>
            <a:p>
              <a:pPr algn="ctr" defTabSz="932472" fontAlgn="base">
                <a:spcBef>
                  <a:spcPct val="0"/>
                </a:spcBef>
                <a:spcAft>
                  <a:spcPct val="0"/>
                </a:spcAft>
              </a:pPr>
              <a:r>
                <a:rPr lang="en-US" b="1" dirty="0" err="1">
                  <a:gradFill>
                    <a:gsLst>
                      <a:gs pos="0">
                        <a:srgbClr val="FFFFFF"/>
                      </a:gs>
                      <a:gs pos="100000">
                        <a:srgbClr val="FFFFFF"/>
                      </a:gs>
                    </a:gsLst>
                    <a:lin ang="5400000" scaled="0"/>
                  </a:gradFill>
                </a:rPr>
                <a:t>step_index</a:t>
              </a:r>
              <a:r>
                <a:rPr lang="en-US" b="1" dirty="0">
                  <a:gradFill>
                    <a:gsLst>
                      <a:gs pos="0">
                        <a:srgbClr val="FFFFFF"/>
                      </a:gs>
                      <a:gs pos="100000">
                        <a:srgbClr val="FFFFFF"/>
                      </a:gs>
                    </a:gsLst>
                    <a:lin ang="5400000" scaled="0"/>
                  </a:gradFill>
                </a:rPr>
                <a:t> (PK)</a:t>
              </a:r>
            </a:p>
            <a:p>
              <a:pPr algn="ctr" defTabSz="932472" fontAlgn="base">
                <a:spcBef>
                  <a:spcPct val="0"/>
                </a:spcBef>
                <a:spcAft>
                  <a:spcPct val="0"/>
                </a:spcAft>
              </a:pPr>
              <a:endParaRPr lang="en-US" b="1" dirty="0">
                <a:gradFill>
                  <a:gsLst>
                    <a:gs pos="0">
                      <a:srgbClr val="FFFFFF"/>
                    </a:gs>
                    <a:gs pos="100000">
                      <a:srgbClr val="FFFFFF"/>
                    </a:gs>
                  </a:gsLst>
                  <a:lin ang="5400000" scaled="0"/>
                </a:gradFill>
              </a:endParaRPr>
            </a:p>
          </p:txBody>
        </p:sp>
        <p:cxnSp>
          <p:nvCxnSpPr>
            <p:cNvPr id="33" name="Straight Connector 32"/>
            <p:cNvCxnSpPr/>
            <p:nvPr/>
          </p:nvCxnSpPr>
          <p:spPr>
            <a:xfrm>
              <a:off x="884237" y="2287842"/>
              <a:ext cx="2438400" cy="0"/>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grpSp>
      <p:sp>
        <p:nvSpPr>
          <p:cNvPr id="42" name="TextBox 41"/>
          <p:cNvSpPr txBox="1"/>
          <p:nvPr/>
        </p:nvSpPr>
        <p:spPr>
          <a:xfrm>
            <a:off x="4676938" y="5057122"/>
            <a:ext cx="2297745" cy="572464"/>
          </a:xfrm>
          <a:prstGeom prst="rect">
            <a:avLst/>
          </a:prstGeom>
        </p:spPr>
        <p:style>
          <a:lnRef idx="1">
            <a:schemeClr val="accent2"/>
          </a:lnRef>
          <a:fillRef idx="2">
            <a:schemeClr val="accent2"/>
          </a:fillRef>
          <a:effectRef idx="1">
            <a:schemeClr val="accent2"/>
          </a:effectRef>
          <a:fontRef idx="minor">
            <a:schemeClr val="dk1"/>
          </a:fontRef>
        </p:style>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Query Plan Steps</a:t>
            </a:r>
          </a:p>
        </p:txBody>
      </p:sp>
      <p:grpSp>
        <p:nvGrpSpPr>
          <p:cNvPr id="21" name="Group 20"/>
          <p:cNvGrpSpPr/>
          <p:nvPr/>
        </p:nvGrpSpPr>
        <p:grpSpPr>
          <a:xfrm>
            <a:off x="3128674" y="2739156"/>
            <a:ext cx="360218" cy="1580938"/>
            <a:chOff x="2332037" y="1973262"/>
            <a:chExt cx="360218" cy="1371600"/>
          </a:xfrm>
        </p:grpSpPr>
        <p:cxnSp>
          <p:nvCxnSpPr>
            <p:cNvPr id="11" name="Straight Connector 10"/>
            <p:cNvCxnSpPr/>
            <p:nvPr/>
          </p:nvCxnSpPr>
          <p:spPr>
            <a:xfrm flipH="1">
              <a:off x="2332037" y="1973262"/>
              <a:ext cx="3463" cy="1147987"/>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13" name="Straight Connector 12"/>
            <p:cNvCxnSpPr/>
            <p:nvPr/>
          </p:nvCxnSpPr>
          <p:spPr>
            <a:xfrm flipV="1">
              <a:off x="2335500" y="2908444"/>
              <a:ext cx="356755" cy="187038"/>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15" name="Straight Connector 14"/>
            <p:cNvCxnSpPr/>
            <p:nvPr/>
          </p:nvCxnSpPr>
          <p:spPr>
            <a:xfrm>
              <a:off x="2332037" y="3121249"/>
              <a:ext cx="356755" cy="223613"/>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17" name="Straight Connector 16"/>
            <p:cNvCxnSpPr/>
            <p:nvPr/>
          </p:nvCxnSpPr>
          <p:spPr>
            <a:xfrm>
              <a:off x="2332037" y="3121249"/>
              <a:ext cx="356755" cy="0"/>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grpSp>
      <p:grpSp>
        <p:nvGrpSpPr>
          <p:cNvPr id="28" name="Group 27"/>
          <p:cNvGrpSpPr/>
          <p:nvPr/>
        </p:nvGrpSpPr>
        <p:grpSpPr>
          <a:xfrm>
            <a:off x="3461183" y="3421062"/>
            <a:ext cx="2770909" cy="1295400"/>
            <a:chOff x="717983" y="1945553"/>
            <a:chExt cx="2770909" cy="969818"/>
          </a:xfrm>
          <a:solidFill>
            <a:srgbClr val="00B050"/>
          </a:solidFill>
        </p:grpSpPr>
        <p:sp>
          <p:nvSpPr>
            <p:cNvPr id="29" name="Rounded Rectangle 28"/>
            <p:cNvSpPr/>
            <p:nvPr/>
          </p:nvSpPr>
          <p:spPr bwMode="auto">
            <a:xfrm>
              <a:off x="717983" y="1945553"/>
              <a:ext cx="2770909" cy="96981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b="1" dirty="0" err="1">
                  <a:gradFill>
                    <a:gsLst>
                      <a:gs pos="0">
                        <a:srgbClr val="FFFFFF"/>
                      </a:gs>
                      <a:gs pos="100000">
                        <a:srgbClr val="FFFFFF"/>
                      </a:gs>
                    </a:gsLst>
                    <a:lin ang="5400000" scaled="0"/>
                  </a:gradFill>
                </a:rPr>
                <a:t>dm_pdw_exec_requests</a:t>
              </a:r>
              <a:endParaRPr lang="en-US" b="1" dirty="0">
                <a:gradFill>
                  <a:gsLst>
                    <a:gs pos="0">
                      <a:srgbClr val="FFFFFF"/>
                    </a:gs>
                    <a:gs pos="100000">
                      <a:srgbClr val="FFFFFF"/>
                    </a:gs>
                  </a:gsLst>
                  <a:lin ang="5400000" scaled="0"/>
                </a:gradFill>
              </a:endParaRPr>
            </a:p>
            <a:p>
              <a:pPr algn="ctr" defTabSz="932472" fontAlgn="base">
                <a:spcBef>
                  <a:spcPct val="0"/>
                </a:spcBef>
                <a:spcAft>
                  <a:spcPct val="0"/>
                </a:spcAft>
              </a:pPr>
              <a:endParaRPr lang="en-US" sz="1200" b="1" dirty="0">
                <a:gradFill>
                  <a:gsLst>
                    <a:gs pos="0">
                      <a:srgbClr val="FFFFFF"/>
                    </a:gs>
                    <a:gs pos="100000">
                      <a:srgbClr val="FFFFFF"/>
                    </a:gs>
                  </a:gsLst>
                  <a:lin ang="5400000" scaled="0"/>
                </a:gradFill>
              </a:endParaRPr>
            </a:p>
            <a:p>
              <a:pPr algn="ctr" defTabSz="932472" fontAlgn="base">
                <a:spcBef>
                  <a:spcPct val="0"/>
                </a:spcBef>
                <a:spcAft>
                  <a:spcPct val="0"/>
                </a:spcAft>
              </a:pPr>
              <a:r>
                <a:rPr lang="en-US" b="1" dirty="0" err="1">
                  <a:gradFill>
                    <a:gsLst>
                      <a:gs pos="0">
                        <a:srgbClr val="FFFFFF"/>
                      </a:gs>
                      <a:gs pos="100000">
                        <a:srgbClr val="FFFFFF"/>
                      </a:gs>
                    </a:gsLst>
                    <a:lin ang="5400000" scaled="0"/>
                  </a:gradFill>
                </a:rPr>
                <a:t>request_id</a:t>
              </a:r>
              <a:r>
                <a:rPr lang="en-US" b="1" dirty="0">
                  <a:gradFill>
                    <a:gsLst>
                      <a:gs pos="0">
                        <a:srgbClr val="FFFFFF"/>
                      </a:gs>
                      <a:gs pos="100000">
                        <a:srgbClr val="FFFFFF"/>
                      </a:gs>
                    </a:gsLst>
                    <a:lin ang="5400000" scaled="0"/>
                  </a:gradFill>
                </a:rPr>
                <a:t> (PK)</a:t>
              </a:r>
            </a:p>
            <a:p>
              <a:pPr algn="ctr" defTabSz="932472" fontAlgn="base">
                <a:spcBef>
                  <a:spcPct val="0"/>
                </a:spcBef>
                <a:spcAft>
                  <a:spcPct val="0"/>
                </a:spcAft>
              </a:pPr>
              <a:r>
                <a:rPr lang="en-US" b="1" dirty="0" err="1">
                  <a:gradFill>
                    <a:gsLst>
                      <a:gs pos="0">
                        <a:srgbClr val="FFFFFF"/>
                      </a:gs>
                      <a:gs pos="100000">
                        <a:srgbClr val="FFFFFF"/>
                      </a:gs>
                    </a:gsLst>
                    <a:lin ang="5400000" scaled="0"/>
                  </a:gradFill>
                </a:rPr>
                <a:t>session_id</a:t>
              </a:r>
              <a:endParaRPr lang="en-US" b="1" dirty="0">
                <a:gradFill>
                  <a:gsLst>
                    <a:gs pos="0">
                      <a:srgbClr val="FFFFFF"/>
                    </a:gs>
                    <a:gs pos="100000">
                      <a:srgbClr val="FFFFFF"/>
                    </a:gs>
                  </a:gsLst>
                  <a:lin ang="5400000" scaled="0"/>
                </a:gradFill>
              </a:endParaRPr>
            </a:p>
            <a:p>
              <a:pPr algn="ctr" defTabSz="932472" fontAlgn="base">
                <a:spcBef>
                  <a:spcPct val="0"/>
                </a:spcBef>
                <a:spcAft>
                  <a:spcPct val="0"/>
                </a:spcAft>
              </a:pPr>
              <a:endParaRPr lang="en-US" b="1" dirty="0">
                <a:gradFill>
                  <a:gsLst>
                    <a:gs pos="0">
                      <a:srgbClr val="FFFFFF"/>
                    </a:gs>
                    <a:gs pos="100000">
                      <a:srgbClr val="FFFFFF"/>
                    </a:gs>
                  </a:gsLst>
                  <a:lin ang="5400000" scaled="0"/>
                </a:gradFill>
              </a:endParaRPr>
            </a:p>
          </p:txBody>
        </p:sp>
        <p:cxnSp>
          <p:nvCxnSpPr>
            <p:cNvPr id="30" name="Straight Connector 29"/>
            <p:cNvCxnSpPr/>
            <p:nvPr/>
          </p:nvCxnSpPr>
          <p:spPr>
            <a:xfrm>
              <a:off x="884237" y="2287842"/>
              <a:ext cx="2438400" cy="0"/>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grpSp>
      <p:sp>
        <p:nvSpPr>
          <p:cNvPr id="37" name="TextBox 36"/>
          <p:cNvSpPr txBox="1"/>
          <p:nvPr/>
        </p:nvSpPr>
        <p:spPr>
          <a:xfrm>
            <a:off x="3530674" y="2963862"/>
            <a:ext cx="1239763" cy="572464"/>
          </a:xfrm>
          <a:prstGeom prst="rect">
            <a:avLst/>
          </a:prstGeom>
        </p:spPr>
        <p:style>
          <a:lnRef idx="1">
            <a:schemeClr val="accent2"/>
          </a:lnRef>
          <a:fillRef idx="2">
            <a:schemeClr val="accent2"/>
          </a:fillRef>
          <a:effectRef idx="1">
            <a:schemeClr val="accent2"/>
          </a:effectRef>
          <a:fontRef idx="minor">
            <a:schemeClr val="dk1"/>
          </a:fontRef>
        </p:style>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Queries</a:t>
            </a:r>
          </a:p>
        </p:txBody>
      </p:sp>
      <p:sp>
        <p:nvSpPr>
          <p:cNvPr id="2" name="Title 1"/>
          <p:cNvSpPr>
            <a:spLocks noGrp="1"/>
          </p:cNvSpPr>
          <p:nvPr>
            <p:ph type="title"/>
          </p:nvPr>
        </p:nvSpPr>
        <p:spPr/>
        <p:txBody>
          <a:bodyPr/>
          <a:lstStyle/>
          <a:p>
            <a:r>
              <a:rPr lang="en-US" sz="4800" b="1" dirty="0"/>
              <a:t>Execution DMVs</a:t>
            </a:r>
          </a:p>
        </p:txBody>
      </p:sp>
      <p:grpSp>
        <p:nvGrpSpPr>
          <p:cNvPr id="52" name="Group 51"/>
          <p:cNvGrpSpPr/>
          <p:nvPr/>
        </p:nvGrpSpPr>
        <p:grpSpPr>
          <a:xfrm>
            <a:off x="1874837" y="1363662"/>
            <a:ext cx="2770909" cy="1444766"/>
            <a:chOff x="1874837" y="1041114"/>
            <a:chExt cx="2770909" cy="1444766"/>
          </a:xfrm>
        </p:grpSpPr>
        <p:grpSp>
          <p:nvGrpSpPr>
            <p:cNvPr id="9" name="Group 8"/>
            <p:cNvGrpSpPr/>
            <p:nvPr/>
          </p:nvGrpSpPr>
          <p:grpSpPr>
            <a:xfrm>
              <a:off x="1874837" y="1516062"/>
              <a:ext cx="2770909" cy="969818"/>
              <a:chOff x="717983" y="1945553"/>
              <a:chExt cx="2770909" cy="969818"/>
            </a:xfrm>
          </p:grpSpPr>
          <p:sp>
            <p:nvSpPr>
              <p:cNvPr id="4" name="Rounded Rectangle 3"/>
              <p:cNvSpPr/>
              <p:nvPr/>
            </p:nvSpPr>
            <p:spPr bwMode="auto">
              <a:xfrm>
                <a:off x="717983" y="1945553"/>
                <a:ext cx="2770909" cy="96981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b="1" dirty="0" err="1">
                    <a:gradFill>
                      <a:gsLst>
                        <a:gs pos="0">
                          <a:srgbClr val="FFFFFF"/>
                        </a:gs>
                        <a:gs pos="100000">
                          <a:srgbClr val="FFFFFF"/>
                        </a:gs>
                      </a:gsLst>
                      <a:lin ang="5400000" scaled="0"/>
                    </a:gradFill>
                  </a:rPr>
                  <a:t>dm_pdw_exec_sessions</a:t>
                </a:r>
                <a:endParaRPr lang="en-US" b="1" dirty="0">
                  <a:gradFill>
                    <a:gsLst>
                      <a:gs pos="0">
                        <a:srgbClr val="FFFFFF"/>
                      </a:gs>
                      <a:gs pos="100000">
                        <a:srgbClr val="FFFFFF"/>
                      </a:gs>
                    </a:gsLst>
                    <a:lin ang="5400000" scaled="0"/>
                  </a:gradFill>
                </a:endParaRPr>
              </a:p>
              <a:p>
                <a:pPr algn="ctr" defTabSz="932472" fontAlgn="base">
                  <a:spcBef>
                    <a:spcPct val="0"/>
                  </a:spcBef>
                  <a:spcAft>
                    <a:spcPct val="0"/>
                  </a:spcAft>
                </a:pPr>
                <a:endParaRPr lang="en-US" sz="1200" b="1" dirty="0">
                  <a:gradFill>
                    <a:gsLst>
                      <a:gs pos="0">
                        <a:srgbClr val="FFFFFF"/>
                      </a:gs>
                      <a:gs pos="100000">
                        <a:srgbClr val="FFFFFF"/>
                      </a:gs>
                    </a:gsLst>
                    <a:lin ang="5400000" scaled="0"/>
                  </a:gradFill>
                </a:endParaRPr>
              </a:p>
              <a:p>
                <a:pPr algn="ctr" defTabSz="932472" fontAlgn="base">
                  <a:spcBef>
                    <a:spcPct val="0"/>
                  </a:spcBef>
                  <a:spcAft>
                    <a:spcPct val="0"/>
                  </a:spcAft>
                </a:pPr>
                <a:r>
                  <a:rPr lang="en-US" b="1" dirty="0" err="1">
                    <a:gradFill>
                      <a:gsLst>
                        <a:gs pos="0">
                          <a:srgbClr val="FFFFFF"/>
                        </a:gs>
                        <a:gs pos="100000">
                          <a:srgbClr val="FFFFFF"/>
                        </a:gs>
                      </a:gsLst>
                      <a:lin ang="5400000" scaled="0"/>
                    </a:gradFill>
                  </a:rPr>
                  <a:t>session_id</a:t>
                </a:r>
                <a:r>
                  <a:rPr lang="en-US" b="1" dirty="0">
                    <a:gradFill>
                      <a:gsLst>
                        <a:gs pos="0">
                          <a:srgbClr val="FFFFFF"/>
                        </a:gs>
                        <a:gs pos="100000">
                          <a:srgbClr val="FFFFFF"/>
                        </a:gs>
                      </a:gsLst>
                      <a:lin ang="5400000" scaled="0"/>
                    </a:gradFill>
                  </a:rPr>
                  <a:t> (PK)</a:t>
                </a:r>
              </a:p>
              <a:p>
                <a:pPr algn="ctr" defTabSz="932472" fontAlgn="base">
                  <a:spcBef>
                    <a:spcPct val="0"/>
                  </a:spcBef>
                  <a:spcAft>
                    <a:spcPct val="0"/>
                  </a:spcAft>
                </a:pPr>
                <a:endParaRPr lang="en-US" b="1" dirty="0">
                  <a:gradFill>
                    <a:gsLst>
                      <a:gs pos="0">
                        <a:srgbClr val="FFFFFF"/>
                      </a:gs>
                      <a:gs pos="100000">
                        <a:srgbClr val="FFFFFF"/>
                      </a:gs>
                    </a:gsLst>
                    <a:lin ang="5400000" scaled="0"/>
                  </a:gradFill>
                </a:endParaRPr>
              </a:p>
            </p:txBody>
          </p:sp>
          <p:cxnSp>
            <p:nvCxnSpPr>
              <p:cNvPr id="6" name="Straight Connector 5"/>
              <p:cNvCxnSpPr/>
              <p:nvPr/>
            </p:nvCxnSpPr>
            <p:spPr>
              <a:xfrm>
                <a:off x="884237" y="2388898"/>
                <a:ext cx="2438400" cy="0"/>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grpSp>
        <p:sp>
          <p:nvSpPr>
            <p:cNvPr id="3" name="TextBox 2"/>
            <p:cNvSpPr txBox="1"/>
            <p:nvPr/>
          </p:nvSpPr>
          <p:spPr>
            <a:xfrm>
              <a:off x="1914535" y="1041114"/>
              <a:ext cx="1326325" cy="572464"/>
            </a:xfrm>
            <a:prstGeom prst="rect">
              <a:avLst/>
            </a:prstGeom>
          </p:spPr>
          <p:style>
            <a:lnRef idx="1">
              <a:schemeClr val="accent2"/>
            </a:lnRef>
            <a:fillRef idx="2">
              <a:schemeClr val="accent2"/>
            </a:fillRef>
            <a:effectRef idx="1">
              <a:schemeClr val="accent2"/>
            </a:effectRef>
            <a:fontRef idx="minor">
              <a:schemeClr val="dk1"/>
            </a:fontRef>
          </p:style>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Sessions</a:t>
              </a:r>
            </a:p>
          </p:txBody>
        </p:sp>
      </p:grpSp>
      <p:grpSp>
        <p:nvGrpSpPr>
          <p:cNvPr id="43" name="Group 42"/>
          <p:cNvGrpSpPr/>
          <p:nvPr/>
        </p:nvGrpSpPr>
        <p:grpSpPr>
          <a:xfrm>
            <a:off x="8559655" y="2082578"/>
            <a:ext cx="2770909" cy="1752600"/>
            <a:chOff x="717983" y="1945553"/>
            <a:chExt cx="2770909" cy="969818"/>
          </a:xfrm>
          <a:solidFill>
            <a:srgbClr val="7030A0"/>
          </a:solidFill>
        </p:grpSpPr>
        <p:sp>
          <p:nvSpPr>
            <p:cNvPr id="44" name="Rounded Rectangle 43"/>
            <p:cNvSpPr/>
            <p:nvPr/>
          </p:nvSpPr>
          <p:spPr bwMode="auto">
            <a:xfrm>
              <a:off x="717983" y="1945553"/>
              <a:ext cx="2770909" cy="96981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b="1" dirty="0" err="1">
                  <a:gradFill>
                    <a:gsLst>
                      <a:gs pos="0">
                        <a:srgbClr val="FFFFFF"/>
                      </a:gs>
                      <a:gs pos="100000">
                        <a:srgbClr val="FFFFFF"/>
                      </a:gs>
                    </a:gsLst>
                    <a:lin ang="5400000" scaled="0"/>
                  </a:gradFill>
                </a:rPr>
                <a:t>dm_pdw_dms_workers</a:t>
              </a:r>
              <a:endParaRPr lang="en-US" b="1" dirty="0">
                <a:gradFill>
                  <a:gsLst>
                    <a:gs pos="0">
                      <a:srgbClr val="FFFFFF"/>
                    </a:gs>
                    <a:gs pos="100000">
                      <a:srgbClr val="FFFFFF"/>
                    </a:gs>
                  </a:gsLst>
                  <a:lin ang="5400000" scaled="0"/>
                </a:gradFill>
              </a:endParaRPr>
            </a:p>
            <a:p>
              <a:pPr algn="ctr" defTabSz="932472" fontAlgn="base">
                <a:spcBef>
                  <a:spcPct val="0"/>
                </a:spcBef>
                <a:spcAft>
                  <a:spcPct val="0"/>
                </a:spcAft>
              </a:pPr>
              <a:endParaRPr lang="en-US" sz="1200" b="1" dirty="0">
                <a:gradFill>
                  <a:gsLst>
                    <a:gs pos="0">
                      <a:srgbClr val="FFFFFF"/>
                    </a:gs>
                    <a:gs pos="100000">
                      <a:srgbClr val="FFFFFF"/>
                    </a:gs>
                  </a:gsLst>
                  <a:lin ang="5400000" scaled="0"/>
                </a:gradFill>
              </a:endParaRPr>
            </a:p>
            <a:p>
              <a:pPr algn="ctr" defTabSz="932472" fontAlgn="base">
                <a:spcBef>
                  <a:spcPct val="0"/>
                </a:spcBef>
                <a:spcAft>
                  <a:spcPct val="0"/>
                </a:spcAft>
              </a:pPr>
              <a:r>
                <a:rPr lang="en-US" b="1" dirty="0" err="1">
                  <a:gradFill>
                    <a:gsLst>
                      <a:gs pos="0">
                        <a:srgbClr val="FFFFFF"/>
                      </a:gs>
                      <a:gs pos="100000">
                        <a:srgbClr val="FFFFFF"/>
                      </a:gs>
                    </a:gsLst>
                    <a:lin ang="5400000" scaled="0"/>
                  </a:gradFill>
                </a:rPr>
                <a:t>request_id</a:t>
              </a:r>
              <a:r>
                <a:rPr lang="en-US" b="1" dirty="0">
                  <a:gradFill>
                    <a:gsLst>
                      <a:gs pos="0">
                        <a:srgbClr val="FFFFFF"/>
                      </a:gs>
                      <a:gs pos="100000">
                        <a:srgbClr val="FFFFFF"/>
                      </a:gs>
                    </a:gsLst>
                    <a:lin ang="5400000" scaled="0"/>
                  </a:gradFill>
                </a:rPr>
                <a:t> (PK)</a:t>
              </a:r>
            </a:p>
            <a:p>
              <a:pPr algn="ctr" defTabSz="932472" fontAlgn="base">
                <a:spcBef>
                  <a:spcPct val="0"/>
                </a:spcBef>
                <a:spcAft>
                  <a:spcPct val="0"/>
                </a:spcAft>
              </a:pPr>
              <a:r>
                <a:rPr lang="en-US" b="1" dirty="0" err="1">
                  <a:gradFill>
                    <a:gsLst>
                      <a:gs pos="0">
                        <a:srgbClr val="FFFFFF"/>
                      </a:gs>
                      <a:gs pos="100000">
                        <a:srgbClr val="FFFFFF"/>
                      </a:gs>
                    </a:gsLst>
                    <a:lin ang="5400000" scaled="0"/>
                  </a:gradFill>
                </a:rPr>
                <a:t>step_index</a:t>
              </a:r>
              <a:r>
                <a:rPr lang="en-US" b="1" dirty="0">
                  <a:gradFill>
                    <a:gsLst>
                      <a:gs pos="0">
                        <a:srgbClr val="FFFFFF"/>
                      </a:gs>
                      <a:gs pos="100000">
                        <a:srgbClr val="FFFFFF"/>
                      </a:gs>
                    </a:gsLst>
                    <a:lin ang="5400000" scaled="0"/>
                  </a:gradFill>
                </a:rPr>
                <a:t> (PK)</a:t>
              </a:r>
            </a:p>
            <a:p>
              <a:pPr algn="ctr" defTabSz="932472" fontAlgn="base">
                <a:spcBef>
                  <a:spcPct val="0"/>
                </a:spcBef>
                <a:spcAft>
                  <a:spcPct val="0"/>
                </a:spcAft>
              </a:pPr>
              <a:endParaRPr lang="en-US" b="1" dirty="0">
                <a:gradFill>
                  <a:gsLst>
                    <a:gs pos="0">
                      <a:srgbClr val="FFFFFF"/>
                    </a:gs>
                    <a:gs pos="100000">
                      <a:srgbClr val="FFFFFF"/>
                    </a:gs>
                  </a:gsLst>
                  <a:lin ang="5400000" scaled="0"/>
                </a:gradFill>
              </a:endParaRPr>
            </a:p>
            <a:p>
              <a:pPr algn="ctr" defTabSz="932472" fontAlgn="base">
                <a:spcBef>
                  <a:spcPct val="0"/>
                </a:spcBef>
                <a:spcAft>
                  <a:spcPct val="0"/>
                </a:spcAft>
              </a:pPr>
              <a:endParaRPr lang="en-US" b="1" dirty="0">
                <a:gradFill>
                  <a:gsLst>
                    <a:gs pos="0">
                      <a:srgbClr val="FFFFFF"/>
                    </a:gs>
                    <a:gs pos="100000">
                      <a:srgbClr val="FFFFFF"/>
                    </a:gs>
                  </a:gsLst>
                  <a:lin ang="5400000" scaled="0"/>
                </a:gradFill>
              </a:endParaRPr>
            </a:p>
          </p:txBody>
        </p:sp>
        <p:cxnSp>
          <p:nvCxnSpPr>
            <p:cNvPr id="45" name="Straight Connector 44"/>
            <p:cNvCxnSpPr/>
            <p:nvPr/>
          </p:nvCxnSpPr>
          <p:spPr>
            <a:xfrm>
              <a:off x="884237" y="2240715"/>
              <a:ext cx="2438400" cy="0"/>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grpSp>
      <p:cxnSp>
        <p:nvCxnSpPr>
          <p:cNvPr id="47" name="Straight Connector 46"/>
          <p:cNvCxnSpPr/>
          <p:nvPr/>
        </p:nvCxnSpPr>
        <p:spPr>
          <a:xfrm flipV="1">
            <a:off x="8202900" y="2844578"/>
            <a:ext cx="356755" cy="187038"/>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48" name="Straight Connector 47"/>
          <p:cNvCxnSpPr/>
          <p:nvPr/>
        </p:nvCxnSpPr>
        <p:spPr>
          <a:xfrm>
            <a:off x="8199437" y="3036601"/>
            <a:ext cx="356755" cy="223613"/>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49" name="Straight Connector 48"/>
          <p:cNvCxnSpPr/>
          <p:nvPr/>
        </p:nvCxnSpPr>
        <p:spPr>
          <a:xfrm>
            <a:off x="8199437" y="3036601"/>
            <a:ext cx="356755" cy="0"/>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sp>
        <p:nvSpPr>
          <p:cNvPr id="50" name="TextBox 49"/>
          <p:cNvSpPr txBox="1"/>
          <p:nvPr/>
        </p:nvSpPr>
        <p:spPr>
          <a:xfrm>
            <a:off x="8504237" y="1617694"/>
            <a:ext cx="3647709" cy="572464"/>
          </a:xfrm>
          <a:prstGeom prst="rect">
            <a:avLst/>
          </a:prstGeom>
        </p:spPr>
        <p:style>
          <a:lnRef idx="1">
            <a:schemeClr val="accent2"/>
          </a:lnRef>
          <a:fillRef idx="2">
            <a:schemeClr val="accent2"/>
          </a:fillRef>
          <a:effectRef idx="1">
            <a:schemeClr val="accent2"/>
          </a:effectRef>
          <a:fontRef idx="minor">
            <a:schemeClr val="dk1"/>
          </a:fontRef>
        </p:style>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Data Movement Steps (DMS)</a:t>
            </a:r>
          </a:p>
        </p:txBody>
      </p:sp>
      <p:grpSp>
        <p:nvGrpSpPr>
          <p:cNvPr id="34" name="Group 33"/>
          <p:cNvGrpSpPr/>
          <p:nvPr/>
        </p:nvGrpSpPr>
        <p:grpSpPr>
          <a:xfrm>
            <a:off x="8705128" y="5039010"/>
            <a:ext cx="2770909" cy="1353852"/>
            <a:chOff x="717983" y="1945553"/>
            <a:chExt cx="2770909" cy="749167"/>
          </a:xfrm>
        </p:grpSpPr>
        <p:sp>
          <p:nvSpPr>
            <p:cNvPr id="35" name="Rounded Rectangle 34"/>
            <p:cNvSpPr/>
            <p:nvPr/>
          </p:nvSpPr>
          <p:spPr bwMode="auto">
            <a:xfrm>
              <a:off x="717983" y="1945553"/>
              <a:ext cx="2770909" cy="749167"/>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b="1" dirty="0" err="1">
                  <a:gradFill>
                    <a:gsLst>
                      <a:gs pos="0">
                        <a:srgbClr val="FFFFFF"/>
                      </a:gs>
                      <a:gs pos="100000">
                        <a:srgbClr val="FFFFFF"/>
                      </a:gs>
                    </a:gsLst>
                    <a:lin ang="5400000" scaled="0"/>
                  </a:gradFill>
                </a:rPr>
                <a:t>dm_pdw_sql_requests</a:t>
              </a:r>
              <a:endParaRPr lang="en-US" b="1" dirty="0">
                <a:gradFill>
                  <a:gsLst>
                    <a:gs pos="0">
                      <a:srgbClr val="FFFFFF"/>
                    </a:gs>
                    <a:gs pos="100000">
                      <a:srgbClr val="FFFFFF"/>
                    </a:gs>
                  </a:gsLst>
                  <a:lin ang="5400000" scaled="0"/>
                </a:gradFill>
              </a:endParaRPr>
            </a:p>
            <a:p>
              <a:pPr algn="ctr" defTabSz="932472" fontAlgn="base">
                <a:spcBef>
                  <a:spcPct val="0"/>
                </a:spcBef>
                <a:spcAft>
                  <a:spcPct val="0"/>
                </a:spcAft>
              </a:pPr>
              <a:endParaRPr lang="en-US" sz="1200" b="1" dirty="0">
                <a:gradFill>
                  <a:gsLst>
                    <a:gs pos="0">
                      <a:srgbClr val="FFFFFF"/>
                    </a:gs>
                    <a:gs pos="100000">
                      <a:srgbClr val="FFFFFF"/>
                    </a:gs>
                  </a:gsLst>
                  <a:lin ang="5400000" scaled="0"/>
                </a:gradFill>
              </a:endParaRPr>
            </a:p>
            <a:p>
              <a:pPr algn="ctr" defTabSz="932472" fontAlgn="base">
                <a:spcBef>
                  <a:spcPct val="0"/>
                </a:spcBef>
                <a:spcAft>
                  <a:spcPct val="0"/>
                </a:spcAft>
              </a:pPr>
              <a:r>
                <a:rPr lang="en-US" b="1" dirty="0" err="1">
                  <a:gradFill>
                    <a:gsLst>
                      <a:gs pos="0">
                        <a:srgbClr val="FFFFFF"/>
                      </a:gs>
                      <a:gs pos="100000">
                        <a:srgbClr val="FFFFFF"/>
                      </a:gs>
                    </a:gsLst>
                    <a:lin ang="5400000" scaled="0"/>
                  </a:gradFill>
                </a:rPr>
                <a:t>request_id</a:t>
              </a:r>
              <a:r>
                <a:rPr lang="en-US" b="1" dirty="0">
                  <a:gradFill>
                    <a:gsLst>
                      <a:gs pos="0">
                        <a:srgbClr val="FFFFFF"/>
                      </a:gs>
                      <a:gs pos="100000">
                        <a:srgbClr val="FFFFFF"/>
                      </a:gs>
                    </a:gsLst>
                    <a:lin ang="5400000" scaled="0"/>
                  </a:gradFill>
                </a:rPr>
                <a:t> (PK)</a:t>
              </a:r>
            </a:p>
            <a:p>
              <a:pPr algn="ctr" defTabSz="932472" fontAlgn="base">
                <a:spcBef>
                  <a:spcPct val="0"/>
                </a:spcBef>
                <a:spcAft>
                  <a:spcPct val="0"/>
                </a:spcAft>
              </a:pPr>
              <a:r>
                <a:rPr lang="en-US" b="1" dirty="0" err="1">
                  <a:gradFill>
                    <a:gsLst>
                      <a:gs pos="0">
                        <a:srgbClr val="FFFFFF"/>
                      </a:gs>
                      <a:gs pos="100000">
                        <a:srgbClr val="FFFFFF"/>
                      </a:gs>
                    </a:gsLst>
                    <a:lin ang="5400000" scaled="0"/>
                  </a:gradFill>
                </a:rPr>
                <a:t>step_index</a:t>
              </a:r>
              <a:r>
                <a:rPr lang="en-US" b="1" dirty="0">
                  <a:gradFill>
                    <a:gsLst>
                      <a:gs pos="0">
                        <a:srgbClr val="FFFFFF"/>
                      </a:gs>
                      <a:gs pos="100000">
                        <a:srgbClr val="FFFFFF"/>
                      </a:gs>
                    </a:gsLst>
                    <a:lin ang="5400000" scaled="0"/>
                  </a:gradFill>
                </a:rPr>
                <a:t> (PK)</a:t>
              </a:r>
            </a:p>
          </p:txBody>
        </p:sp>
        <p:cxnSp>
          <p:nvCxnSpPr>
            <p:cNvPr id="36" name="Straight Connector 35"/>
            <p:cNvCxnSpPr/>
            <p:nvPr/>
          </p:nvCxnSpPr>
          <p:spPr>
            <a:xfrm>
              <a:off x="884237" y="2240715"/>
              <a:ext cx="2438400" cy="0"/>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grpSp>
      <p:cxnSp>
        <p:nvCxnSpPr>
          <p:cNvPr id="38" name="Straight Connector 37"/>
          <p:cNvCxnSpPr/>
          <p:nvPr/>
        </p:nvCxnSpPr>
        <p:spPr>
          <a:xfrm>
            <a:off x="7408697" y="5626200"/>
            <a:ext cx="984704" cy="1"/>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39" name="Straight Connector 38"/>
          <p:cNvCxnSpPr/>
          <p:nvPr/>
        </p:nvCxnSpPr>
        <p:spPr>
          <a:xfrm flipV="1">
            <a:off x="8348373" y="5440792"/>
            <a:ext cx="356755" cy="187038"/>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40" name="Straight Connector 39"/>
          <p:cNvCxnSpPr/>
          <p:nvPr/>
        </p:nvCxnSpPr>
        <p:spPr>
          <a:xfrm>
            <a:off x="8344910" y="5632815"/>
            <a:ext cx="356755" cy="223613"/>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41" name="Straight Connector 40"/>
          <p:cNvCxnSpPr/>
          <p:nvPr/>
        </p:nvCxnSpPr>
        <p:spPr>
          <a:xfrm>
            <a:off x="8344910" y="5632815"/>
            <a:ext cx="356755" cy="0"/>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sp>
        <p:nvSpPr>
          <p:cNvPr id="51" name="TextBox 50"/>
          <p:cNvSpPr txBox="1"/>
          <p:nvPr/>
        </p:nvSpPr>
        <p:spPr>
          <a:xfrm>
            <a:off x="8377522" y="4581810"/>
            <a:ext cx="4012915" cy="572464"/>
          </a:xfrm>
          <a:prstGeom prst="rect">
            <a:avLst/>
          </a:prstGeom>
        </p:spPr>
        <p:style>
          <a:lnRef idx="1">
            <a:schemeClr val="accent2"/>
          </a:lnRef>
          <a:fillRef idx="2">
            <a:schemeClr val="accent2"/>
          </a:fillRef>
          <a:effectRef idx="1">
            <a:schemeClr val="accent2"/>
          </a:effectRef>
          <a:fontRef idx="minor">
            <a:schemeClr val="dk1"/>
          </a:fontRef>
        </p:style>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SQL Queries (On Operations)</a:t>
            </a:r>
          </a:p>
        </p:txBody>
      </p:sp>
    </p:spTree>
    <p:extLst>
      <p:ext uri="{BB962C8B-B14F-4D97-AF65-F5344CB8AC3E}">
        <p14:creationId xmlns:p14="http://schemas.microsoft.com/office/powerpoint/2010/main" val="25813982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2125678"/>
            <a:ext cx="5839241" cy="1828786"/>
          </a:xfrm>
        </p:spPr>
        <p:txBody>
          <a:bodyPr/>
          <a:lstStyle/>
          <a:p>
            <a:r>
              <a:rPr lang="en-US" dirty="0"/>
              <a:t>Limits</a:t>
            </a:r>
          </a:p>
        </p:txBody>
      </p:sp>
    </p:spTree>
    <p:extLst>
      <p:ext uri="{BB962C8B-B14F-4D97-AF65-F5344CB8AC3E}">
        <p14:creationId xmlns:p14="http://schemas.microsoft.com/office/powerpoint/2010/main" val="1762249117"/>
      </p:ext>
    </p:extLst>
  </p:cSld>
  <p:clrMapOvr>
    <a:masterClrMapping/>
  </p:clrMapOvr>
  <p:transition spd="slow">
    <p:push/>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18F59-2336-475A-B517-4797EC243678}"/>
              </a:ext>
            </a:extLst>
          </p:cNvPr>
          <p:cNvSpPr>
            <a:spLocks noGrp="1"/>
          </p:cNvSpPr>
          <p:nvPr>
            <p:ph type="title"/>
          </p:nvPr>
        </p:nvSpPr>
        <p:spPr/>
        <p:txBody>
          <a:bodyPr/>
          <a:lstStyle/>
          <a:p>
            <a:r>
              <a:rPr lang="en-GB" dirty="0"/>
              <a:t>Work load management</a:t>
            </a:r>
          </a:p>
        </p:txBody>
      </p:sp>
      <p:graphicFrame>
        <p:nvGraphicFramePr>
          <p:cNvPr id="4" name="Table 3">
            <a:extLst>
              <a:ext uri="{FF2B5EF4-FFF2-40B4-BE49-F238E27FC236}">
                <a16:creationId xmlns:a16="http://schemas.microsoft.com/office/drawing/2014/main" id="{99E283B3-3583-41CF-B3BA-A7C24281369A}"/>
              </a:ext>
            </a:extLst>
          </p:cNvPr>
          <p:cNvGraphicFramePr>
            <a:graphicFrameLocks noGrp="1"/>
          </p:cNvGraphicFramePr>
          <p:nvPr>
            <p:extLst>
              <p:ext uri="{D42A27DB-BD31-4B8C-83A1-F6EECF244321}">
                <p14:modId xmlns:p14="http://schemas.microsoft.com/office/powerpoint/2010/main" val="3188043442"/>
              </p:ext>
            </p:extLst>
          </p:nvPr>
        </p:nvGraphicFramePr>
        <p:xfrm>
          <a:off x="122237" y="1152069"/>
          <a:ext cx="11857038" cy="4938118"/>
        </p:xfrm>
        <a:graphic>
          <a:graphicData uri="http://schemas.openxmlformats.org/drawingml/2006/table">
            <a:tbl>
              <a:tblPr/>
              <a:tblGrid>
                <a:gridCol w="1600200">
                  <a:extLst>
                    <a:ext uri="{9D8B030D-6E8A-4147-A177-3AD203B41FA5}">
                      <a16:colId xmlns:a16="http://schemas.microsoft.com/office/drawing/2014/main" val="567771105"/>
                    </a:ext>
                  </a:extLst>
                </a:gridCol>
                <a:gridCol w="3048000">
                  <a:extLst>
                    <a:ext uri="{9D8B030D-6E8A-4147-A177-3AD203B41FA5}">
                      <a16:colId xmlns:a16="http://schemas.microsoft.com/office/drawing/2014/main" val="908090065"/>
                    </a:ext>
                  </a:extLst>
                </a:gridCol>
                <a:gridCol w="7208838">
                  <a:extLst>
                    <a:ext uri="{9D8B030D-6E8A-4147-A177-3AD203B41FA5}">
                      <a16:colId xmlns:a16="http://schemas.microsoft.com/office/drawing/2014/main" val="2785079263"/>
                    </a:ext>
                  </a:extLst>
                </a:gridCol>
              </a:tblGrid>
              <a:tr h="69580">
                <a:tc>
                  <a:txBody>
                    <a:bodyPr/>
                    <a:lstStyle/>
                    <a:p>
                      <a:pPr algn="l" fontAlgn="b"/>
                      <a:r>
                        <a:rPr lang="en-GB" sz="1200" b="1" dirty="0">
                          <a:effectLst/>
                        </a:rPr>
                        <a:t>Category</a:t>
                      </a:r>
                    </a:p>
                  </a:txBody>
                  <a:tcPr marL="10211" marR="10211" marT="7659" marB="7659" anchor="b">
                    <a:lnL w="12700" cap="flat" cmpd="sng" algn="ctr">
                      <a:solidFill>
                        <a:srgbClr val="100647"/>
                      </a:solidFill>
                      <a:prstDash val="solid"/>
                      <a:round/>
                      <a:headEnd type="none" w="med" len="med"/>
                      <a:tailEnd type="none" w="med" len="med"/>
                    </a:lnL>
                    <a:lnR w="12700" cap="flat" cmpd="sng" algn="ctr">
                      <a:solidFill>
                        <a:srgbClr val="C00147"/>
                      </a:solidFill>
                      <a:prstDash val="solid"/>
                      <a:round/>
                      <a:headEnd type="none" w="med" len="med"/>
                      <a:tailEnd type="none" w="med" len="med"/>
                    </a:lnR>
                    <a:lnT w="12700" cap="flat" cmpd="sng" algn="ctr">
                      <a:solidFill>
                        <a:srgbClr val="300447"/>
                      </a:solidFill>
                      <a:prstDash val="solid"/>
                      <a:round/>
                      <a:headEnd type="none" w="med" len="med"/>
                      <a:tailEnd type="none" w="med" len="med"/>
                    </a:lnT>
                    <a:lnB w="4763" cap="flat" cmpd="sng" algn="ctr">
                      <a:solidFill>
                        <a:srgbClr val="100347"/>
                      </a:solidFill>
                      <a:prstDash val="solid"/>
                      <a:round/>
                      <a:headEnd type="none" w="med" len="med"/>
                      <a:tailEnd type="none" w="med" len="med"/>
                    </a:lnB>
                  </a:tcPr>
                </a:tc>
                <a:tc>
                  <a:txBody>
                    <a:bodyPr/>
                    <a:lstStyle/>
                    <a:p>
                      <a:pPr algn="l" fontAlgn="b"/>
                      <a:r>
                        <a:rPr lang="en-GB" sz="1200" b="1">
                          <a:effectLst/>
                        </a:rPr>
                        <a:t>Description</a:t>
                      </a:r>
                    </a:p>
                  </a:txBody>
                  <a:tcPr marL="10211" marR="10211" marT="7659" marB="7659" anchor="b">
                    <a:lnL w="12700" cap="flat" cmpd="sng" algn="ctr">
                      <a:solidFill>
                        <a:srgbClr val="C00147"/>
                      </a:solidFill>
                      <a:prstDash val="solid"/>
                      <a:round/>
                      <a:headEnd type="none" w="med" len="med"/>
                      <a:tailEnd type="none" w="med" len="med"/>
                    </a:lnL>
                    <a:lnR w="12700" cap="flat" cmpd="sng" algn="ctr">
                      <a:solidFill>
                        <a:srgbClr val="300747"/>
                      </a:solidFill>
                      <a:prstDash val="solid"/>
                      <a:round/>
                      <a:headEnd type="none" w="med" len="med"/>
                      <a:tailEnd type="none" w="med" len="med"/>
                    </a:lnR>
                    <a:lnT w="12700" cap="flat" cmpd="sng" algn="ctr">
                      <a:solidFill>
                        <a:srgbClr val="400647"/>
                      </a:solidFill>
                      <a:prstDash val="solid"/>
                      <a:round/>
                      <a:headEnd type="none" w="med" len="med"/>
                      <a:tailEnd type="none" w="med" len="med"/>
                    </a:lnT>
                    <a:lnB w="4763" cap="flat" cmpd="sng" algn="ctr">
                      <a:solidFill>
                        <a:srgbClr val="900447"/>
                      </a:solidFill>
                      <a:prstDash val="solid"/>
                      <a:round/>
                      <a:headEnd type="none" w="med" len="med"/>
                      <a:tailEnd type="none" w="med" len="med"/>
                    </a:lnB>
                  </a:tcPr>
                </a:tc>
                <a:tc>
                  <a:txBody>
                    <a:bodyPr/>
                    <a:lstStyle/>
                    <a:p>
                      <a:pPr algn="l" fontAlgn="b"/>
                      <a:r>
                        <a:rPr lang="en-GB" sz="1200" b="1" dirty="0">
                          <a:effectLst/>
                        </a:rPr>
                        <a:t>Maximum</a:t>
                      </a:r>
                    </a:p>
                  </a:txBody>
                  <a:tcPr marL="10211" marR="10211" marT="7659" marB="7659" anchor="b">
                    <a:lnL w="12700" cap="flat" cmpd="sng" algn="ctr">
                      <a:solidFill>
                        <a:srgbClr val="300747"/>
                      </a:solidFill>
                      <a:prstDash val="solid"/>
                      <a:round/>
                      <a:headEnd type="none" w="med" len="med"/>
                      <a:tailEnd type="none" w="med" len="med"/>
                    </a:lnL>
                    <a:lnR w="12700" cap="flat" cmpd="sng" algn="ctr">
                      <a:solidFill>
                        <a:srgbClr val="A00647"/>
                      </a:solidFill>
                      <a:prstDash val="solid"/>
                      <a:round/>
                      <a:headEnd type="none" w="med" len="med"/>
                      <a:tailEnd type="none" w="med" len="med"/>
                    </a:lnR>
                    <a:lnT w="12700" cap="flat" cmpd="sng" algn="ctr">
                      <a:solidFill>
                        <a:srgbClr val="800247"/>
                      </a:solidFill>
                      <a:prstDash val="solid"/>
                      <a:round/>
                      <a:headEnd type="none" w="med" len="med"/>
                      <a:tailEnd type="none" w="med" len="med"/>
                    </a:lnT>
                    <a:lnB w="4763" cap="flat" cmpd="sng" algn="ctr">
                      <a:solidFill>
                        <a:srgbClr val="200247"/>
                      </a:solidFill>
                      <a:prstDash val="solid"/>
                      <a:round/>
                      <a:headEnd type="none" w="med" len="med"/>
                      <a:tailEnd type="none" w="med" len="med"/>
                    </a:lnB>
                  </a:tcPr>
                </a:tc>
                <a:extLst>
                  <a:ext uri="{0D108BD9-81ED-4DB2-BD59-A6C34878D82A}">
                    <a16:rowId xmlns:a16="http://schemas.microsoft.com/office/drawing/2014/main" val="709553353"/>
                  </a:ext>
                </a:extLst>
              </a:tr>
              <a:tr h="133783">
                <a:tc>
                  <a:txBody>
                    <a:bodyPr/>
                    <a:lstStyle/>
                    <a:p>
                      <a:pPr algn="l" fontAlgn="t"/>
                      <a:r>
                        <a:rPr lang="en-GB" sz="1200" u="none" strike="noStrike" dirty="0">
                          <a:effectLst/>
                          <a:hlinkClick r:id="rId3"/>
                        </a:rPr>
                        <a:t>Data Warehouse Units (DWU)</a:t>
                      </a:r>
                      <a:endParaRPr lang="en-GB" sz="1200" dirty="0">
                        <a:effectLst/>
                      </a:endParaRPr>
                    </a:p>
                  </a:txBody>
                  <a:tcPr marL="10211" marR="10211" marT="7659" marB="7659">
                    <a:lnL w="12700" cap="flat" cmpd="sng" algn="ctr">
                      <a:solidFill>
                        <a:srgbClr val="900447"/>
                      </a:solidFill>
                      <a:prstDash val="solid"/>
                      <a:round/>
                      <a:headEnd type="none" w="med" len="med"/>
                      <a:tailEnd type="none" w="med" len="med"/>
                    </a:lnL>
                    <a:lnR w="12700" cap="flat" cmpd="sng" algn="ctr">
                      <a:solidFill>
                        <a:srgbClr val="800247"/>
                      </a:solidFill>
                      <a:prstDash val="solid"/>
                      <a:round/>
                      <a:headEnd type="none" w="med" len="med"/>
                      <a:tailEnd type="none" w="med" len="med"/>
                    </a:lnR>
                    <a:lnT w="4763" cap="flat" cmpd="sng" algn="ctr">
                      <a:solidFill>
                        <a:srgbClr val="100347"/>
                      </a:solidFill>
                      <a:prstDash val="solid"/>
                      <a:round/>
                      <a:headEnd type="none" w="med" len="med"/>
                      <a:tailEnd type="none" w="med" len="med"/>
                    </a:lnT>
                    <a:lnB w="4763" cap="flat" cmpd="sng" algn="ctr">
                      <a:solidFill>
                        <a:srgbClr val="200247"/>
                      </a:solidFill>
                      <a:prstDash val="solid"/>
                      <a:round/>
                      <a:headEnd type="none" w="med" len="med"/>
                      <a:tailEnd type="none" w="med" len="med"/>
                    </a:lnB>
                  </a:tcPr>
                </a:tc>
                <a:tc>
                  <a:txBody>
                    <a:bodyPr/>
                    <a:lstStyle/>
                    <a:p>
                      <a:pPr algn="l" fontAlgn="t"/>
                      <a:r>
                        <a:rPr lang="en-GB" sz="1200">
                          <a:effectLst/>
                        </a:rPr>
                        <a:t>Max DWU for a single SQL Data Warehouse</a:t>
                      </a:r>
                    </a:p>
                  </a:txBody>
                  <a:tcPr marL="10211" marR="10211" marT="7659" marB="7659">
                    <a:lnL w="12700" cap="flat" cmpd="sng" algn="ctr">
                      <a:solidFill>
                        <a:srgbClr val="800247"/>
                      </a:solidFill>
                      <a:prstDash val="solid"/>
                      <a:round/>
                      <a:headEnd type="none" w="med" len="med"/>
                      <a:tailEnd type="none" w="med" len="med"/>
                    </a:lnL>
                    <a:lnR w="12700" cap="flat" cmpd="sng" algn="ctr">
                      <a:solidFill>
                        <a:srgbClr val="600447"/>
                      </a:solidFill>
                      <a:prstDash val="solid"/>
                      <a:round/>
                      <a:headEnd type="none" w="med" len="med"/>
                      <a:tailEnd type="none" w="med" len="med"/>
                    </a:lnR>
                    <a:lnT w="4763" cap="flat" cmpd="sng" algn="ctr">
                      <a:solidFill>
                        <a:srgbClr val="900447"/>
                      </a:solidFill>
                      <a:prstDash val="solid"/>
                      <a:round/>
                      <a:headEnd type="none" w="med" len="med"/>
                      <a:tailEnd type="none" w="med" len="med"/>
                    </a:lnT>
                    <a:lnB w="4763" cap="flat" cmpd="sng" algn="ctr">
                      <a:solidFill>
                        <a:srgbClr val="800547"/>
                      </a:solidFill>
                      <a:prstDash val="solid"/>
                      <a:round/>
                      <a:headEnd type="none" w="med" len="med"/>
                      <a:tailEnd type="none" w="med" len="med"/>
                    </a:lnB>
                  </a:tcPr>
                </a:tc>
                <a:tc>
                  <a:txBody>
                    <a:bodyPr/>
                    <a:lstStyle/>
                    <a:p>
                      <a:pPr algn="l" fontAlgn="t"/>
                      <a:r>
                        <a:rPr lang="en-GB" sz="1200">
                          <a:effectLst/>
                        </a:rPr>
                        <a:t>Gen1: DW6000</a:t>
                      </a:r>
                      <a:br>
                        <a:rPr lang="en-GB" sz="1200">
                          <a:effectLst/>
                        </a:rPr>
                      </a:br>
                      <a:r>
                        <a:rPr lang="en-GB" sz="1200">
                          <a:effectLst/>
                        </a:rPr>
                        <a:t>Gen2: DW30000c</a:t>
                      </a:r>
                    </a:p>
                  </a:txBody>
                  <a:tcPr marL="10211" marR="10211" marT="7659" marB="7659">
                    <a:lnL w="12700" cap="flat" cmpd="sng" algn="ctr">
                      <a:solidFill>
                        <a:srgbClr val="600447"/>
                      </a:solidFill>
                      <a:prstDash val="solid"/>
                      <a:round/>
                      <a:headEnd type="none" w="med" len="med"/>
                      <a:tailEnd type="none" w="med" len="med"/>
                    </a:lnL>
                    <a:lnR w="12700" cap="flat" cmpd="sng" algn="ctr">
                      <a:solidFill>
                        <a:srgbClr val="A00647"/>
                      </a:solidFill>
                      <a:prstDash val="solid"/>
                      <a:round/>
                      <a:headEnd type="none" w="med" len="med"/>
                      <a:tailEnd type="none" w="med" len="med"/>
                    </a:lnR>
                    <a:lnT w="4763" cap="flat" cmpd="sng" algn="ctr">
                      <a:solidFill>
                        <a:srgbClr val="200247"/>
                      </a:solidFill>
                      <a:prstDash val="solid"/>
                      <a:round/>
                      <a:headEnd type="none" w="med" len="med"/>
                      <a:tailEnd type="none" w="med" len="med"/>
                    </a:lnT>
                    <a:lnB w="4763" cap="flat" cmpd="sng" algn="ctr">
                      <a:solidFill>
                        <a:srgbClr val="900447"/>
                      </a:solidFill>
                      <a:prstDash val="solid"/>
                      <a:round/>
                      <a:headEnd type="none" w="med" len="med"/>
                      <a:tailEnd type="none" w="med" len="med"/>
                    </a:lnB>
                  </a:tcPr>
                </a:tc>
                <a:extLst>
                  <a:ext uri="{0D108BD9-81ED-4DB2-BD59-A6C34878D82A}">
                    <a16:rowId xmlns:a16="http://schemas.microsoft.com/office/drawing/2014/main" val="1175382441"/>
                  </a:ext>
                </a:extLst>
              </a:tr>
              <a:tr h="1765917">
                <a:tc>
                  <a:txBody>
                    <a:bodyPr/>
                    <a:lstStyle/>
                    <a:p>
                      <a:pPr algn="l" fontAlgn="t"/>
                      <a:r>
                        <a:rPr lang="en-GB" sz="1200" u="none" strike="noStrike" dirty="0">
                          <a:effectLst/>
                          <a:hlinkClick r:id="rId3"/>
                        </a:rPr>
                        <a:t>Data Warehouse Units (DWU)</a:t>
                      </a:r>
                      <a:endParaRPr lang="en-GB" sz="1200" dirty="0">
                        <a:effectLst/>
                      </a:endParaRPr>
                    </a:p>
                  </a:txBody>
                  <a:tcPr marL="10211" marR="10211" marT="7659" marB="7659">
                    <a:lnL w="12700" cap="flat" cmpd="sng" algn="ctr">
                      <a:solidFill>
                        <a:srgbClr val="C00447"/>
                      </a:solidFill>
                      <a:prstDash val="solid"/>
                      <a:round/>
                      <a:headEnd type="none" w="med" len="med"/>
                      <a:tailEnd type="none" w="med" len="med"/>
                    </a:lnL>
                    <a:lnR w="12700" cap="flat" cmpd="sng" algn="ctr">
                      <a:solidFill>
                        <a:srgbClr val="E00247"/>
                      </a:solidFill>
                      <a:prstDash val="solid"/>
                      <a:round/>
                      <a:headEnd type="none" w="med" len="med"/>
                      <a:tailEnd type="none" w="med" len="med"/>
                    </a:lnR>
                    <a:lnT w="4763" cap="flat" cmpd="sng" algn="ctr">
                      <a:solidFill>
                        <a:srgbClr val="200247"/>
                      </a:solidFill>
                      <a:prstDash val="solid"/>
                      <a:round/>
                      <a:headEnd type="none" w="med" len="med"/>
                      <a:tailEnd type="none" w="med" len="med"/>
                    </a:lnT>
                    <a:lnB w="4763" cap="flat" cmpd="sng" algn="ctr">
                      <a:solidFill>
                        <a:srgbClr val="400347"/>
                      </a:solidFill>
                      <a:prstDash val="solid"/>
                      <a:round/>
                      <a:headEnd type="none" w="med" len="med"/>
                      <a:tailEnd type="none" w="med" len="med"/>
                    </a:lnB>
                  </a:tcPr>
                </a:tc>
                <a:tc>
                  <a:txBody>
                    <a:bodyPr/>
                    <a:lstStyle/>
                    <a:p>
                      <a:pPr algn="l" fontAlgn="t"/>
                      <a:r>
                        <a:rPr lang="en-GB" sz="1200" dirty="0">
                          <a:effectLst/>
                        </a:rPr>
                        <a:t>Default DTU per server</a:t>
                      </a:r>
                    </a:p>
                  </a:txBody>
                  <a:tcPr marL="10211" marR="10211" marT="7659" marB="7659">
                    <a:lnL w="12700" cap="flat" cmpd="sng" algn="ctr">
                      <a:solidFill>
                        <a:srgbClr val="E00247"/>
                      </a:solidFill>
                      <a:prstDash val="solid"/>
                      <a:round/>
                      <a:headEnd type="none" w="med" len="med"/>
                      <a:tailEnd type="none" w="med" len="med"/>
                    </a:lnL>
                    <a:lnR w="12700" cap="flat" cmpd="sng" algn="ctr">
                      <a:solidFill>
                        <a:srgbClr val="E00547"/>
                      </a:solidFill>
                      <a:prstDash val="solid"/>
                      <a:round/>
                      <a:headEnd type="none" w="med" len="med"/>
                      <a:tailEnd type="none" w="med" len="med"/>
                    </a:lnR>
                    <a:lnT w="4763" cap="flat" cmpd="sng" algn="ctr">
                      <a:solidFill>
                        <a:srgbClr val="800547"/>
                      </a:solidFill>
                      <a:prstDash val="solid"/>
                      <a:round/>
                      <a:headEnd type="none" w="med" len="med"/>
                      <a:tailEnd type="none" w="med" len="med"/>
                    </a:lnT>
                    <a:lnB w="4763" cap="flat" cmpd="sng" algn="ctr">
                      <a:solidFill>
                        <a:srgbClr val="900447"/>
                      </a:solidFill>
                      <a:prstDash val="solid"/>
                      <a:round/>
                      <a:headEnd type="none" w="med" len="med"/>
                      <a:tailEnd type="none" w="med" len="med"/>
                    </a:lnB>
                  </a:tcPr>
                </a:tc>
                <a:tc>
                  <a:txBody>
                    <a:bodyPr/>
                    <a:lstStyle/>
                    <a:p>
                      <a:pPr algn="l" fontAlgn="t"/>
                      <a:r>
                        <a:rPr lang="en-GB" sz="1200" dirty="0">
                          <a:effectLst/>
                        </a:rPr>
                        <a:t>54,000</a:t>
                      </a:r>
                      <a:br>
                        <a:rPr lang="en-GB" sz="1200" dirty="0">
                          <a:effectLst/>
                        </a:rPr>
                      </a:br>
                      <a:r>
                        <a:rPr lang="en-GB" sz="1200" dirty="0">
                          <a:effectLst/>
                        </a:rPr>
                        <a:t>By default, each SQL server (for example, myserver.database.windows.net) has a DTU Quota of 54,000, which allows up to DW6000c. This quota is simply a safety limit. You can increase your quota by </a:t>
                      </a:r>
                      <a:r>
                        <a:rPr lang="en-GB" sz="1200" u="none" strike="noStrike" dirty="0">
                          <a:effectLst/>
                          <a:hlinkClick r:id="rId4"/>
                        </a:rPr>
                        <a:t>creating a support ticket</a:t>
                      </a:r>
                      <a:r>
                        <a:rPr lang="en-GB" sz="1200" dirty="0">
                          <a:effectLst/>
                        </a:rPr>
                        <a:t> and selecting </a:t>
                      </a:r>
                      <a:r>
                        <a:rPr lang="en-GB" sz="1200" i="1" dirty="0">
                          <a:effectLst/>
                        </a:rPr>
                        <a:t>Quota</a:t>
                      </a:r>
                      <a:r>
                        <a:rPr lang="en-GB" sz="1200" dirty="0">
                          <a:effectLst/>
                        </a:rPr>
                        <a:t> as the request type. To calculate your DTU needs, multiply the 7.5 by the total DWU needed, or multiply 9.0 by the total </a:t>
                      </a:r>
                      <a:r>
                        <a:rPr lang="en-GB" sz="1200" dirty="0" err="1">
                          <a:effectLst/>
                        </a:rPr>
                        <a:t>cDWU</a:t>
                      </a:r>
                      <a:r>
                        <a:rPr lang="en-GB" sz="1200" dirty="0">
                          <a:effectLst/>
                        </a:rPr>
                        <a:t> needed. For example:</a:t>
                      </a:r>
                      <a:br>
                        <a:rPr lang="en-GB" sz="1200" dirty="0">
                          <a:effectLst/>
                        </a:rPr>
                      </a:br>
                      <a:r>
                        <a:rPr lang="en-GB" sz="1200" dirty="0">
                          <a:effectLst/>
                        </a:rPr>
                        <a:t>DW6000 x 7.5 = 45,000 DTUs</a:t>
                      </a:r>
                      <a:br>
                        <a:rPr lang="en-GB" sz="1200" dirty="0">
                          <a:effectLst/>
                        </a:rPr>
                      </a:br>
                      <a:r>
                        <a:rPr lang="en-GB" sz="1200" dirty="0">
                          <a:effectLst/>
                        </a:rPr>
                        <a:t>DW6000c x 9.0 = 54,000 DTUs.</a:t>
                      </a:r>
                      <a:br>
                        <a:rPr lang="en-GB" sz="1200" dirty="0">
                          <a:effectLst/>
                        </a:rPr>
                      </a:br>
                      <a:r>
                        <a:rPr lang="en-GB" sz="1200" dirty="0">
                          <a:effectLst/>
                        </a:rPr>
                        <a:t>You can view your current DTU consumption from the SQL server option in the portal. Both paused and </a:t>
                      </a:r>
                      <a:r>
                        <a:rPr lang="en-GB" sz="1200" dirty="0" err="1">
                          <a:effectLst/>
                        </a:rPr>
                        <a:t>unpaused</a:t>
                      </a:r>
                      <a:r>
                        <a:rPr lang="en-GB" sz="1200" dirty="0">
                          <a:effectLst/>
                        </a:rPr>
                        <a:t> databases count toward the DTU quota.</a:t>
                      </a:r>
                    </a:p>
                  </a:txBody>
                  <a:tcPr marL="10211" marR="10211" marT="7659" marB="7659">
                    <a:lnL w="12700" cap="flat" cmpd="sng" algn="ctr">
                      <a:solidFill>
                        <a:srgbClr val="E00547"/>
                      </a:solidFill>
                      <a:prstDash val="solid"/>
                      <a:round/>
                      <a:headEnd type="none" w="med" len="med"/>
                      <a:tailEnd type="none" w="med" len="med"/>
                    </a:lnL>
                    <a:lnR w="12700" cap="flat" cmpd="sng" algn="ctr">
                      <a:solidFill>
                        <a:srgbClr val="A00647"/>
                      </a:solidFill>
                      <a:prstDash val="solid"/>
                      <a:round/>
                      <a:headEnd type="none" w="med" len="med"/>
                      <a:tailEnd type="none" w="med" len="med"/>
                    </a:lnR>
                    <a:lnT w="4763" cap="flat" cmpd="sng" algn="ctr">
                      <a:solidFill>
                        <a:srgbClr val="900447"/>
                      </a:solidFill>
                      <a:prstDash val="solid"/>
                      <a:round/>
                      <a:headEnd type="none" w="med" len="med"/>
                      <a:tailEnd type="none" w="med" len="med"/>
                    </a:lnT>
                    <a:lnB w="4763" cap="flat" cmpd="sng" algn="ctr">
                      <a:solidFill>
                        <a:srgbClr val="500247"/>
                      </a:solidFill>
                      <a:prstDash val="solid"/>
                      <a:round/>
                      <a:headEnd type="none" w="med" len="med"/>
                      <a:tailEnd type="none" w="med" len="med"/>
                    </a:lnB>
                  </a:tcPr>
                </a:tc>
                <a:extLst>
                  <a:ext uri="{0D108BD9-81ED-4DB2-BD59-A6C34878D82A}">
                    <a16:rowId xmlns:a16="http://schemas.microsoft.com/office/drawing/2014/main" val="337428076"/>
                  </a:ext>
                </a:extLst>
              </a:tr>
              <a:tr h="837061">
                <a:tc>
                  <a:txBody>
                    <a:bodyPr/>
                    <a:lstStyle/>
                    <a:p>
                      <a:pPr algn="l" fontAlgn="t"/>
                      <a:r>
                        <a:rPr lang="en-GB" sz="1200" dirty="0">
                          <a:effectLst/>
                        </a:rPr>
                        <a:t>Database connection</a:t>
                      </a:r>
                    </a:p>
                  </a:txBody>
                  <a:tcPr marL="10211" marR="10211" marT="7659" marB="7659">
                    <a:lnL w="12700" cap="flat" cmpd="sng" algn="ctr">
                      <a:solidFill>
                        <a:srgbClr val="800247"/>
                      </a:solidFill>
                      <a:prstDash val="solid"/>
                      <a:round/>
                      <a:headEnd type="none" w="med" len="med"/>
                      <a:tailEnd type="none" w="med" len="med"/>
                    </a:lnL>
                    <a:lnR w="12700" cap="flat" cmpd="sng" algn="ctr">
                      <a:solidFill>
                        <a:srgbClr val="400647"/>
                      </a:solidFill>
                      <a:prstDash val="solid"/>
                      <a:round/>
                      <a:headEnd type="none" w="med" len="med"/>
                      <a:tailEnd type="none" w="med" len="med"/>
                    </a:lnR>
                    <a:lnT w="4763" cap="flat" cmpd="sng" algn="ctr">
                      <a:solidFill>
                        <a:srgbClr val="400347"/>
                      </a:solidFill>
                      <a:prstDash val="solid"/>
                      <a:round/>
                      <a:headEnd type="none" w="med" len="med"/>
                      <a:tailEnd type="none" w="med" len="med"/>
                    </a:lnT>
                    <a:lnB w="4763" cap="flat" cmpd="sng" algn="ctr">
                      <a:solidFill>
                        <a:srgbClr val="400647"/>
                      </a:solidFill>
                      <a:prstDash val="solid"/>
                      <a:round/>
                      <a:headEnd type="none" w="med" len="med"/>
                      <a:tailEnd type="none" w="med" len="med"/>
                    </a:lnB>
                  </a:tcPr>
                </a:tc>
                <a:tc>
                  <a:txBody>
                    <a:bodyPr/>
                    <a:lstStyle/>
                    <a:p>
                      <a:pPr algn="l" fontAlgn="t"/>
                      <a:r>
                        <a:rPr lang="en-GB" sz="1200" dirty="0">
                          <a:effectLst/>
                        </a:rPr>
                        <a:t>Concurrent open sessions</a:t>
                      </a:r>
                    </a:p>
                  </a:txBody>
                  <a:tcPr marL="10211" marR="10211" marT="7659" marB="7659">
                    <a:lnL w="12700" cap="flat" cmpd="sng" algn="ctr">
                      <a:solidFill>
                        <a:srgbClr val="400647"/>
                      </a:solidFill>
                      <a:prstDash val="solid"/>
                      <a:round/>
                      <a:headEnd type="none" w="med" len="med"/>
                      <a:tailEnd type="none" w="med" len="med"/>
                    </a:lnL>
                    <a:lnR w="12700" cap="flat" cmpd="sng" algn="ctr">
                      <a:solidFill>
                        <a:srgbClr val="A00647"/>
                      </a:solidFill>
                      <a:prstDash val="solid"/>
                      <a:round/>
                      <a:headEnd type="none" w="med" len="med"/>
                      <a:tailEnd type="none" w="med" len="med"/>
                    </a:lnR>
                    <a:lnT w="4763" cap="flat" cmpd="sng" algn="ctr">
                      <a:solidFill>
                        <a:srgbClr val="900447"/>
                      </a:solidFill>
                      <a:prstDash val="solid"/>
                      <a:round/>
                      <a:headEnd type="none" w="med" len="med"/>
                      <a:tailEnd type="none" w="med" len="med"/>
                    </a:lnT>
                    <a:lnB w="4763" cap="flat" cmpd="sng" algn="ctr">
                      <a:solidFill>
                        <a:srgbClr val="300747"/>
                      </a:solidFill>
                      <a:prstDash val="solid"/>
                      <a:round/>
                      <a:headEnd type="none" w="med" len="med"/>
                      <a:tailEnd type="none" w="med" len="med"/>
                    </a:lnB>
                  </a:tcPr>
                </a:tc>
                <a:tc>
                  <a:txBody>
                    <a:bodyPr/>
                    <a:lstStyle/>
                    <a:p>
                      <a:pPr algn="l" fontAlgn="t"/>
                      <a:r>
                        <a:rPr lang="en-GB" sz="1200" dirty="0">
                          <a:effectLst/>
                        </a:rPr>
                        <a:t>1024</a:t>
                      </a:r>
                      <a:br>
                        <a:rPr lang="en-GB" sz="1200" dirty="0">
                          <a:effectLst/>
                        </a:rPr>
                      </a:br>
                      <a:r>
                        <a:rPr lang="en-GB" sz="1200" dirty="0">
                          <a:effectLst/>
                        </a:rPr>
                        <a:t>Each of the 1024 active sessions can submit requests to a SQL Data Warehouse database at the same time. Note, there are limits on the number of queries that can execute concurrently. When the concurrency limit is exceeded, the request goes into an internal queue where it waits to be processed.</a:t>
                      </a:r>
                    </a:p>
                  </a:txBody>
                  <a:tcPr marL="10211" marR="10211" marT="7659" marB="7659">
                    <a:lnL w="12700" cap="flat" cmpd="sng" algn="ctr">
                      <a:solidFill>
                        <a:srgbClr val="A00647"/>
                      </a:solidFill>
                      <a:prstDash val="solid"/>
                      <a:round/>
                      <a:headEnd type="none" w="med" len="med"/>
                      <a:tailEnd type="none" w="med" len="med"/>
                    </a:lnL>
                    <a:lnR w="12700" cap="flat" cmpd="sng" algn="ctr">
                      <a:solidFill>
                        <a:srgbClr val="B00247"/>
                      </a:solidFill>
                      <a:prstDash val="solid"/>
                      <a:round/>
                      <a:headEnd type="none" w="med" len="med"/>
                      <a:tailEnd type="none" w="med" len="med"/>
                    </a:lnR>
                    <a:lnT w="4763" cap="flat" cmpd="sng" algn="ctr">
                      <a:solidFill>
                        <a:srgbClr val="500247"/>
                      </a:solidFill>
                      <a:prstDash val="solid"/>
                      <a:round/>
                      <a:headEnd type="none" w="med" len="med"/>
                      <a:tailEnd type="none" w="med" len="med"/>
                    </a:lnT>
                    <a:lnB w="4763" cap="flat" cmpd="sng" algn="ctr">
                      <a:solidFill>
                        <a:srgbClr val="C00447"/>
                      </a:solidFill>
                      <a:prstDash val="solid"/>
                      <a:round/>
                      <a:headEnd type="none" w="med" len="med"/>
                      <a:tailEnd type="none" w="med" len="med"/>
                    </a:lnB>
                  </a:tcPr>
                </a:tc>
                <a:extLst>
                  <a:ext uri="{0D108BD9-81ED-4DB2-BD59-A6C34878D82A}">
                    <a16:rowId xmlns:a16="http://schemas.microsoft.com/office/drawing/2014/main" val="1393795661"/>
                  </a:ext>
                </a:extLst>
              </a:tr>
              <a:tr h="133783">
                <a:tc>
                  <a:txBody>
                    <a:bodyPr/>
                    <a:lstStyle/>
                    <a:p>
                      <a:pPr algn="l" fontAlgn="t"/>
                      <a:r>
                        <a:rPr lang="en-GB" sz="1200" dirty="0">
                          <a:effectLst/>
                        </a:rPr>
                        <a:t>Database connection</a:t>
                      </a:r>
                    </a:p>
                  </a:txBody>
                  <a:tcPr marL="10211" marR="10211" marT="7659" marB="7659">
                    <a:lnL w="12700" cap="flat" cmpd="sng" algn="ctr">
                      <a:solidFill>
                        <a:srgbClr val="C00447"/>
                      </a:solidFill>
                      <a:prstDash val="solid"/>
                      <a:round/>
                      <a:headEnd type="none" w="med" len="med"/>
                      <a:tailEnd type="none" w="med" len="med"/>
                    </a:lnL>
                    <a:lnR w="12700" cap="flat" cmpd="sng" algn="ctr">
                      <a:solidFill>
                        <a:srgbClr val="D00647"/>
                      </a:solidFill>
                      <a:prstDash val="solid"/>
                      <a:round/>
                      <a:headEnd type="none" w="med" len="med"/>
                      <a:tailEnd type="none" w="med" len="med"/>
                    </a:lnR>
                    <a:lnT w="4763" cap="flat" cmpd="sng" algn="ctr">
                      <a:solidFill>
                        <a:srgbClr val="400647"/>
                      </a:solidFill>
                      <a:prstDash val="solid"/>
                      <a:round/>
                      <a:headEnd type="none" w="med" len="med"/>
                      <a:tailEnd type="none" w="med" len="med"/>
                    </a:lnT>
                    <a:lnB w="4763" cap="flat" cmpd="sng" algn="ctr">
                      <a:solidFill>
                        <a:srgbClr val="500547"/>
                      </a:solidFill>
                      <a:prstDash val="solid"/>
                      <a:round/>
                      <a:headEnd type="none" w="med" len="med"/>
                      <a:tailEnd type="none" w="med" len="med"/>
                    </a:lnB>
                  </a:tcPr>
                </a:tc>
                <a:tc>
                  <a:txBody>
                    <a:bodyPr/>
                    <a:lstStyle/>
                    <a:p>
                      <a:pPr algn="l" fontAlgn="t"/>
                      <a:r>
                        <a:rPr lang="en-GB" sz="1200">
                          <a:effectLst/>
                        </a:rPr>
                        <a:t>Maximum memory for prepared statements</a:t>
                      </a:r>
                    </a:p>
                  </a:txBody>
                  <a:tcPr marL="10211" marR="10211" marT="7659" marB="7659">
                    <a:lnL w="12700" cap="flat" cmpd="sng" algn="ctr">
                      <a:solidFill>
                        <a:srgbClr val="D00647"/>
                      </a:solidFill>
                      <a:prstDash val="solid"/>
                      <a:round/>
                      <a:headEnd type="none" w="med" len="med"/>
                      <a:tailEnd type="none" w="med" len="med"/>
                    </a:lnL>
                    <a:lnR w="12700" cap="flat" cmpd="sng" algn="ctr">
                      <a:solidFill>
                        <a:srgbClr val="400647"/>
                      </a:solidFill>
                      <a:prstDash val="solid"/>
                      <a:round/>
                      <a:headEnd type="none" w="med" len="med"/>
                      <a:tailEnd type="none" w="med" len="med"/>
                    </a:lnR>
                    <a:lnT w="4763" cap="flat" cmpd="sng" algn="ctr">
                      <a:solidFill>
                        <a:srgbClr val="300747"/>
                      </a:solidFill>
                      <a:prstDash val="solid"/>
                      <a:round/>
                      <a:headEnd type="none" w="med" len="med"/>
                      <a:tailEnd type="none" w="med" len="med"/>
                    </a:lnT>
                    <a:lnB w="4763" cap="flat" cmpd="sng" algn="ctr">
                      <a:solidFill>
                        <a:srgbClr val="800547"/>
                      </a:solidFill>
                      <a:prstDash val="solid"/>
                      <a:round/>
                      <a:headEnd type="none" w="med" len="med"/>
                      <a:tailEnd type="none" w="med" len="med"/>
                    </a:lnB>
                  </a:tcPr>
                </a:tc>
                <a:tc>
                  <a:txBody>
                    <a:bodyPr/>
                    <a:lstStyle/>
                    <a:p>
                      <a:pPr algn="l" fontAlgn="t"/>
                      <a:r>
                        <a:rPr lang="en-GB" sz="1200">
                          <a:effectLst/>
                        </a:rPr>
                        <a:t>20 MB</a:t>
                      </a:r>
                    </a:p>
                  </a:txBody>
                  <a:tcPr marL="10211" marR="10211" marT="7659" marB="7659">
                    <a:lnL w="12700" cap="flat" cmpd="sng" algn="ctr">
                      <a:solidFill>
                        <a:srgbClr val="400647"/>
                      </a:solidFill>
                      <a:prstDash val="solid"/>
                      <a:round/>
                      <a:headEnd type="none" w="med" len="med"/>
                      <a:tailEnd type="none" w="med" len="med"/>
                    </a:lnL>
                    <a:lnR w="12700" cap="flat" cmpd="sng" algn="ctr">
                      <a:solidFill>
                        <a:srgbClr val="D00647"/>
                      </a:solidFill>
                      <a:prstDash val="solid"/>
                      <a:round/>
                      <a:headEnd type="none" w="med" len="med"/>
                      <a:tailEnd type="none" w="med" len="med"/>
                    </a:lnR>
                    <a:lnT w="4763" cap="flat" cmpd="sng" algn="ctr">
                      <a:solidFill>
                        <a:srgbClr val="C00447"/>
                      </a:solidFill>
                      <a:prstDash val="solid"/>
                      <a:round/>
                      <a:headEnd type="none" w="med" len="med"/>
                      <a:tailEnd type="none" w="med" len="med"/>
                    </a:lnT>
                    <a:lnB w="4763" cap="flat" cmpd="sng" algn="ctr">
                      <a:solidFill>
                        <a:srgbClr val="800547"/>
                      </a:solidFill>
                      <a:prstDash val="solid"/>
                      <a:round/>
                      <a:headEnd type="none" w="med" len="med"/>
                      <a:tailEnd type="none" w="med" len="med"/>
                    </a:lnB>
                  </a:tcPr>
                </a:tc>
                <a:extLst>
                  <a:ext uri="{0D108BD9-81ED-4DB2-BD59-A6C34878D82A}">
                    <a16:rowId xmlns:a16="http://schemas.microsoft.com/office/drawing/2014/main" val="2093822233"/>
                  </a:ext>
                </a:extLst>
              </a:tr>
              <a:tr h="1206445">
                <a:tc>
                  <a:txBody>
                    <a:bodyPr/>
                    <a:lstStyle/>
                    <a:p>
                      <a:pPr algn="l" fontAlgn="t"/>
                      <a:r>
                        <a:rPr lang="en-GB" sz="1200" u="none" strike="noStrike" dirty="0">
                          <a:effectLst/>
                          <a:hlinkClick r:id="rId5"/>
                        </a:rPr>
                        <a:t>Workload management</a:t>
                      </a:r>
                      <a:endParaRPr lang="en-GB" sz="1200" dirty="0">
                        <a:effectLst/>
                      </a:endParaRPr>
                    </a:p>
                  </a:txBody>
                  <a:tcPr marL="10211" marR="10211" marT="7659" marB="7659">
                    <a:lnL w="12700" cap="flat" cmpd="sng" algn="ctr">
                      <a:solidFill>
                        <a:srgbClr val="200547"/>
                      </a:solidFill>
                      <a:prstDash val="solid"/>
                      <a:round/>
                      <a:headEnd type="none" w="med" len="med"/>
                      <a:tailEnd type="none" w="med" len="med"/>
                    </a:lnL>
                    <a:lnR w="12700" cap="flat" cmpd="sng" algn="ctr">
                      <a:solidFill>
                        <a:srgbClr val="C00447"/>
                      </a:solidFill>
                      <a:prstDash val="solid"/>
                      <a:round/>
                      <a:headEnd type="none" w="med" len="med"/>
                      <a:tailEnd type="none" w="med" len="med"/>
                    </a:lnR>
                    <a:lnT w="4763" cap="flat" cmpd="sng" algn="ctr">
                      <a:solidFill>
                        <a:srgbClr val="500547"/>
                      </a:solidFill>
                      <a:prstDash val="solid"/>
                      <a:round/>
                      <a:headEnd type="none" w="med" len="med"/>
                      <a:tailEnd type="none" w="med" len="med"/>
                    </a:lnT>
                    <a:lnB w="4763" cap="flat" cmpd="sng" algn="ctr">
                      <a:solidFill>
                        <a:srgbClr val="D00647"/>
                      </a:solidFill>
                      <a:prstDash val="solid"/>
                      <a:round/>
                      <a:headEnd type="none" w="med" len="med"/>
                      <a:tailEnd type="none" w="med" len="med"/>
                    </a:lnB>
                  </a:tcPr>
                </a:tc>
                <a:tc>
                  <a:txBody>
                    <a:bodyPr/>
                    <a:lstStyle/>
                    <a:p>
                      <a:pPr algn="l" fontAlgn="t"/>
                      <a:r>
                        <a:rPr lang="en-GB" sz="1200" dirty="0">
                          <a:effectLst/>
                        </a:rPr>
                        <a:t>Maximum concurrent queries</a:t>
                      </a:r>
                    </a:p>
                  </a:txBody>
                  <a:tcPr marL="10211" marR="10211" marT="7659" marB="7659">
                    <a:lnL w="12700" cap="flat" cmpd="sng" algn="ctr">
                      <a:solidFill>
                        <a:srgbClr val="C00447"/>
                      </a:solidFill>
                      <a:prstDash val="solid"/>
                      <a:round/>
                      <a:headEnd type="none" w="med" len="med"/>
                      <a:tailEnd type="none" w="med" len="med"/>
                    </a:lnL>
                    <a:lnR w="12700" cap="flat" cmpd="sng" algn="ctr">
                      <a:solidFill>
                        <a:srgbClr val="200547"/>
                      </a:solidFill>
                      <a:prstDash val="solid"/>
                      <a:round/>
                      <a:headEnd type="none" w="med" len="med"/>
                      <a:tailEnd type="none" w="med" len="med"/>
                    </a:lnR>
                    <a:lnT w="4763" cap="flat" cmpd="sng" algn="ctr">
                      <a:solidFill>
                        <a:srgbClr val="800547"/>
                      </a:solidFill>
                      <a:prstDash val="solid"/>
                      <a:round/>
                      <a:headEnd type="none" w="med" len="med"/>
                      <a:tailEnd type="none" w="med" len="med"/>
                    </a:lnT>
                    <a:lnB w="4763" cap="flat" cmpd="sng" algn="ctr">
                      <a:solidFill>
                        <a:srgbClr val="600747"/>
                      </a:solidFill>
                      <a:prstDash val="solid"/>
                      <a:round/>
                      <a:headEnd type="none" w="med" len="med"/>
                      <a:tailEnd type="none" w="med" len="med"/>
                    </a:lnB>
                  </a:tcPr>
                </a:tc>
                <a:tc>
                  <a:txBody>
                    <a:bodyPr/>
                    <a:lstStyle/>
                    <a:p>
                      <a:pPr algn="l" fontAlgn="t"/>
                      <a:r>
                        <a:rPr lang="en-GB" sz="1200" dirty="0">
                          <a:effectLst/>
                        </a:rPr>
                        <a:t>128</a:t>
                      </a:r>
                      <a:br>
                        <a:rPr lang="en-GB" sz="1200" dirty="0">
                          <a:effectLst/>
                        </a:rPr>
                      </a:br>
                      <a:r>
                        <a:rPr lang="en-GB" sz="1200" dirty="0">
                          <a:effectLst/>
                        </a:rPr>
                        <a:t>SQL Data Warehouse can execute a maximum of 128 concurrent queries and queues remaining queries.</a:t>
                      </a:r>
                      <a:br>
                        <a:rPr lang="en-GB" sz="1200" dirty="0">
                          <a:effectLst/>
                        </a:rPr>
                      </a:br>
                      <a:r>
                        <a:rPr lang="en-GB" sz="1200" dirty="0">
                          <a:effectLst/>
                        </a:rPr>
                        <a:t>The number of concurrent queries can decrease when users are assigned to higher resource classes or when SQL Data Warehouse has a lower </a:t>
                      </a:r>
                      <a:r>
                        <a:rPr lang="en-GB" sz="1200" u="none" strike="noStrike" dirty="0">
                          <a:effectLst/>
                          <a:hlinkClick r:id="rId6"/>
                        </a:rPr>
                        <a:t>data warehouse unit</a:t>
                      </a:r>
                      <a:r>
                        <a:rPr lang="en-GB" sz="1200" dirty="0">
                          <a:effectLst/>
                        </a:rPr>
                        <a:t> setting. Some queries, like DMV queries, are always allowed to run and do not impact the concurrent query limit. For more details on concurrent query execution, see the </a:t>
                      </a:r>
                      <a:r>
                        <a:rPr lang="en-GB" sz="1200" u="none" strike="noStrike" dirty="0">
                          <a:effectLst/>
                          <a:hlinkClick r:id="rId7"/>
                        </a:rPr>
                        <a:t>concurrency maximums</a:t>
                      </a:r>
                      <a:r>
                        <a:rPr lang="en-GB" sz="1200" dirty="0">
                          <a:effectLst/>
                        </a:rPr>
                        <a:t> article.</a:t>
                      </a:r>
                    </a:p>
                    <a:p>
                      <a:pPr algn="l" fontAlgn="t"/>
                      <a:endParaRPr lang="en-GB" sz="1200" dirty="0">
                        <a:effectLst/>
                      </a:endParaRPr>
                    </a:p>
                  </a:txBody>
                  <a:tcPr marL="10211" marR="10211" marT="7659" marB="7659">
                    <a:lnL w="12700" cap="flat" cmpd="sng" algn="ctr">
                      <a:solidFill>
                        <a:srgbClr val="200547"/>
                      </a:solidFill>
                      <a:prstDash val="solid"/>
                      <a:round/>
                      <a:headEnd type="none" w="med" len="med"/>
                      <a:tailEnd type="none" w="med" len="med"/>
                    </a:lnL>
                    <a:lnR w="12700" cap="flat" cmpd="sng" algn="ctr">
                      <a:solidFill>
                        <a:srgbClr val="500547"/>
                      </a:solidFill>
                      <a:prstDash val="solid"/>
                      <a:round/>
                      <a:headEnd type="none" w="med" len="med"/>
                      <a:tailEnd type="none" w="med" len="med"/>
                    </a:lnR>
                    <a:lnT w="4763" cap="flat" cmpd="sng" algn="ctr">
                      <a:solidFill>
                        <a:srgbClr val="800547"/>
                      </a:solidFill>
                      <a:prstDash val="solid"/>
                      <a:round/>
                      <a:headEnd type="none" w="med" len="med"/>
                      <a:tailEnd type="none" w="med" len="med"/>
                    </a:lnT>
                    <a:lnB w="4763" cap="flat" cmpd="sng" algn="ctr">
                      <a:solidFill>
                        <a:srgbClr val="E00247"/>
                      </a:solidFill>
                      <a:prstDash val="solid"/>
                      <a:round/>
                      <a:headEnd type="none" w="med" len="med"/>
                      <a:tailEnd type="none" w="med" len="med"/>
                    </a:lnB>
                  </a:tcPr>
                </a:tc>
                <a:extLst>
                  <a:ext uri="{0D108BD9-81ED-4DB2-BD59-A6C34878D82A}">
                    <a16:rowId xmlns:a16="http://schemas.microsoft.com/office/drawing/2014/main" val="3763265967"/>
                  </a:ext>
                </a:extLst>
              </a:tr>
              <a:tr h="262188">
                <a:tc>
                  <a:txBody>
                    <a:bodyPr/>
                    <a:lstStyle/>
                    <a:p>
                      <a:pPr algn="l" fontAlgn="t"/>
                      <a:r>
                        <a:rPr lang="en-GB" sz="1200" u="none" strike="noStrike" dirty="0">
                          <a:effectLst/>
                          <a:hlinkClick r:id="rId8"/>
                        </a:rPr>
                        <a:t>Tempdb</a:t>
                      </a:r>
                      <a:endParaRPr lang="en-GB" sz="1200" dirty="0">
                        <a:effectLst/>
                      </a:endParaRPr>
                    </a:p>
                  </a:txBody>
                  <a:tcPr marL="10211" marR="10211" marT="7659" marB="7659">
                    <a:lnL w="12700" cap="flat" cmpd="sng" algn="ctr">
                      <a:solidFill>
                        <a:srgbClr val="200547"/>
                      </a:solidFill>
                      <a:prstDash val="solid"/>
                      <a:round/>
                      <a:headEnd type="none" w="med" len="med"/>
                      <a:tailEnd type="none" w="med" len="med"/>
                    </a:lnL>
                    <a:lnR w="12700" cap="flat" cmpd="sng" algn="ctr">
                      <a:solidFill>
                        <a:srgbClr val="200547"/>
                      </a:solidFill>
                      <a:prstDash val="solid"/>
                      <a:round/>
                      <a:headEnd type="none" w="med" len="med"/>
                      <a:tailEnd type="none" w="med" len="med"/>
                    </a:lnR>
                    <a:lnT w="4763" cap="flat" cmpd="sng" algn="ctr">
                      <a:solidFill>
                        <a:srgbClr val="D00647"/>
                      </a:solidFill>
                      <a:prstDash val="solid"/>
                      <a:round/>
                      <a:headEnd type="none" w="med" len="med"/>
                      <a:tailEnd type="none" w="med" len="med"/>
                    </a:lnT>
                    <a:lnB w="12700" cap="flat" cmpd="sng" algn="ctr">
                      <a:solidFill>
                        <a:srgbClr val="C8B5EC"/>
                      </a:solidFill>
                      <a:prstDash val="solid"/>
                      <a:round/>
                      <a:headEnd type="none" w="med" len="med"/>
                      <a:tailEnd type="none" w="med" len="med"/>
                    </a:lnB>
                  </a:tcPr>
                </a:tc>
                <a:tc>
                  <a:txBody>
                    <a:bodyPr/>
                    <a:lstStyle/>
                    <a:p>
                      <a:pPr algn="l" fontAlgn="t"/>
                      <a:r>
                        <a:rPr lang="en-GB" sz="1200">
                          <a:effectLst/>
                        </a:rPr>
                        <a:t>Maximum GB</a:t>
                      </a:r>
                    </a:p>
                  </a:txBody>
                  <a:tcPr marL="10211" marR="10211" marT="7659" marB="7659">
                    <a:lnL w="12700" cap="flat" cmpd="sng" algn="ctr">
                      <a:solidFill>
                        <a:srgbClr val="200547"/>
                      </a:solidFill>
                      <a:prstDash val="solid"/>
                      <a:round/>
                      <a:headEnd type="none" w="med" len="med"/>
                      <a:tailEnd type="none" w="med" len="med"/>
                    </a:lnL>
                    <a:lnR w="12700" cap="flat" cmpd="sng" algn="ctr">
                      <a:solidFill>
                        <a:srgbClr val="300747"/>
                      </a:solidFill>
                      <a:prstDash val="solid"/>
                      <a:round/>
                      <a:headEnd type="none" w="med" len="med"/>
                      <a:tailEnd type="none" w="med" len="med"/>
                    </a:lnR>
                    <a:lnT w="4763" cap="flat" cmpd="sng" algn="ctr">
                      <a:solidFill>
                        <a:srgbClr val="600747"/>
                      </a:solidFill>
                      <a:prstDash val="solid"/>
                      <a:round/>
                      <a:headEnd type="none" w="med" len="med"/>
                      <a:tailEnd type="none" w="med" len="med"/>
                    </a:lnT>
                    <a:lnB w="12700" cap="flat" cmpd="sng" algn="ctr">
                      <a:solidFill>
                        <a:srgbClr val="10BEEC"/>
                      </a:solidFill>
                      <a:prstDash val="solid"/>
                      <a:round/>
                      <a:headEnd type="none" w="med" len="med"/>
                      <a:tailEnd type="none" w="med" len="med"/>
                    </a:lnB>
                  </a:tcPr>
                </a:tc>
                <a:tc>
                  <a:txBody>
                    <a:bodyPr/>
                    <a:lstStyle/>
                    <a:p>
                      <a:pPr algn="l" fontAlgn="t"/>
                      <a:r>
                        <a:rPr lang="en-GB" sz="1200" dirty="0">
                          <a:effectLst/>
                        </a:rPr>
                        <a:t>399 GB per DW100. Therefore at DWU1000, tempdb is sized to 3.99 TB.</a:t>
                      </a:r>
                    </a:p>
                  </a:txBody>
                  <a:tcPr marL="10211" marR="10211" marT="7659" marB="7659">
                    <a:lnL w="12700" cap="flat" cmpd="sng" algn="ctr">
                      <a:solidFill>
                        <a:srgbClr val="300747"/>
                      </a:solidFill>
                      <a:prstDash val="solid"/>
                      <a:round/>
                      <a:headEnd type="none" w="med" len="med"/>
                      <a:tailEnd type="none" w="med" len="med"/>
                    </a:lnL>
                    <a:lnR w="12700" cap="flat" cmpd="sng" algn="ctr">
                      <a:solidFill>
                        <a:srgbClr val="600747"/>
                      </a:solidFill>
                      <a:prstDash val="solid"/>
                      <a:round/>
                      <a:headEnd type="none" w="med" len="med"/>
                      <a:tailEnd type="none" w="med" len="med"/>
                    </a:lnR>
                    <a:lnT w="4763" cap="flat" cmpd="sng" algn="ctr">
                      <a:solidFill>
                        <a:srgbClr val="E00247"/>
                      </a:solidFill>
                      <a:prstDash val="solid"/>
                      <a:round/>
                      <a:headEnd type="none" w="med" len="med"/>
                      <a:tailEnd type="none" w="med" len="med"/>
                    </a:lnT>
                    <a:lnB w="12700" cap="flat" cmpd="sng" algn="ctr">
                      <a:solidFill>
                        <a:srgbClr val="80C1EC"/>
                      </a:solidFill>
                      <a:prstDash val="solid"/>
                      <a:round/>
                      <a:headEnd type="none" w="med" len="med"/>
                      <a:tailEnd type="none" w="med" len="med"/>
                    </a:lnB>
                  </a:tcPr>
                </a:tc>
                <a:extLst>
                  <a:ext uri="{0D108BD9-81ED-4DB2-BD59-A6C34878D82A}">
                    <a16:rowId xmlns:a16="http://schemas.microsoft.com/office/drawing/2014/main" val="717270805"/>
                  </a:ext>
                </a:extLst>
              </a:tr>
            </a:tbl>
          </a:graphicData>
        </a:graphic>
      </p:graphicFrame>
      <p:sp>
        <p:nvSpPr>
          <p:cNvPr id="5" name="Rectangle 1">
            <a:extLst>
              <a:ext uri="{FF2B5EF4-FFF2-40B4-BE49-F238E27FC236}">
                <a16:creationId xmlns:a16="http://schemas.microsoft.com/office/drawing/2014/main" id="{D332FED5-9BCE-41B1-B945-D4F3772CB238}"/>
              </a:ext>
            </a:extLst>
          </p:cNvPr>
          <p:cNvSpPr>
            <a:spLocks noChangeArrowheads="1"/>
          </p:cNvSpPr>
          <p:nvPr/>
        </p:nvSpPr>
        <p:spPr bwMode="auto">
          <a:xfrm>
            <a:off x="510021" y="1512450"/>
            <a:ext cx="37422073" cy="399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1262" tIns="0" rIns="0" bIns="14283"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1" i="0" u="none" strike="noStrike" cap="none" normalizeH="0" baseline="0">
                <a:ln>
                  <a:noFill/>
                </a:ln>
                <a:solidFill>
                  <a:srgbClr val="000000"/>
                </a:solidFill>
                <a:effectLst/>
                <a:latin typeface="Segoe UI" panose="020B0502040204020203" pitchFamily="34" charset="0"/>
                <a:cs typeface="Segoe UI" panose="020B0502040204020203" pitchFamily="34" charset="0"/>
              </a:rPr>
              <a:t>Workload management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2285914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Fully managed PaaS</a:t>
            </a:r>
          </a:p>
        </p:txBody>
      </p:sp>
      <p:pic>
        <p:nvPicPr>
          <p:cNvPr id="5" name="Picture 4"/>
          <p:cNvPicPr>
            <a:picLocks noChangeAspect="1"/>
          </p:cNvPicPr>
          <p:nvPr/>
        </p:nvPicPr>
        <p:blipFill>
          <a:blip r:embed="rId3"/>
          <a:stretch>
            <a:fillRect/>
          </a:stretch>
        </p:blipFill>
        <p:spPr>
          <a:xfrm>
            <a:off x="1180136" y="1063019"/>
            <a:ext cx="10078570" cy="5931010"/>
          </a:xfrm>
          <a:prstGeom prst="rect">
            <a:avLst/>
          </a:prstGeom>
        </p:spPr>
      </p:pic>
    </p:spTree>
    <p:extLst>
      <p:ext uri="{BB962C8B-B14F-4D97-AF65-F5344CB8AC3E}">
        <p14:creationId xmlns:p14="http://schemas.microsoft.com/office/powerpoint/2010/main" val="356897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9B6ED-05EA-4DB3-B729-0DD6D7870B0F}"/>
              </a:ext>
            </a:extLst>
          </p:cNvPr>
          <p:cNvSpPr>
            <a:spLocks noGrp="1"/>
          </p:cNvSpPr>
          <p:nvPr>
            <p:ph type="title"/>
          </p:nvPr>
        </p:nvSpPr>
        <p:spPr/>
        <p:txBody>
          <a:bodyPr/>
          <a:lstStyle/>
          <a:p>
            <a:r>
              <a:rPr lang="en-GB" b="1" dirty="0"/>
              <a:t>Database objects</a:t>
            </a:r>
            <a:endParaRPr lang="en-GB" dirty="0"/>
          </a:p>
        </p:txBody>
      </p:sp>
      <p:graphicFrame>
        <p:nvGraphicFramePr>
          <p:cNvPr id="5" name="Table 4">
            <a:extLst>
              <a:ext uri="{FF2B5EF4-FFF2-40B4-BE49-F238E27FC236}">
                <a16:creationId xmlns:a16="http://schemas.microsoft.com/office/drawing/2014/main" id="{8AFCFD53-CC89-430E-A348-CF3D250D80F2}"/>
              </a:ext>
            </a:extLst>
          </p:cNvPr>
          <p:cNvGraphicFramePr>
            <a:graphicFrameLocks noGrp="1"/>
          </p:cNvGraphicFramePr>
          <p:nvPr>
            <p:extLst>
              <p:ext uri="{D42A27DB-BD31-4B8C-83A1-F6EECF244321}">
                <p14:modId xmlns:p14="http://schemas.microsoft.com/office/powerpoint/2010/main" val="1846335672"/>
              </p:ext>
            </p:extLst>
          </p:nvPr>
        </p:nvGraphicFramePr>
        <p:xfrm>
          <a:off x="488327" y="1211262"/>
          <a:ext cx="11490948" cy="5257800"/>
        </p:xfrm>
        <a:graphic>
          <a:graphicData uri="http://schemas.openxmlformats.org/drawingml/2006/table">
            <a:tbl>
              <a:tblPr/>
              <a:tblGrid>
                <a:gridCol w="624510">
                  <a:extLst>
                    <a:ext uri="{9D8B030D-6E8A-4147-A177-3AD203B41FA5}">
                      <a16:colId xmlns:a16="http://schemas.microsoft.com/office/drawing/2014/main" val="2857400982"/>
                    </a:ext>
                  </a:extLst>
                </a:gridCol>
                <a:gridCol w="2438400">
                  <a:extLst>
                    <a:ext uri="{9D8B030D-6E8A-4147-A177-3AD203B41FA5}">
                      <a16:colId xmlns:a16="http://schemas.microsoft.com/office/drawing/2014/main" val="2021946187"/>
                    </a:ext>
                  </a:extLst>
                </a:gridCol>
                <a:gridCol w="8428038">
                  <a:extLst>
                    <a:ext uri="{9D8B030D-6E8A-4147-A177-3AD203B41FA5}">
                      <a16:colId xmlns:a16="http://schemas.microsoft.com/office/drawing/2014/main" val="3597075684"/>
                    </a:ext>
                  </a:extLst>
                </a:gridCol>
              </a:tblGrid>
              <a:tr h="236281">
                <a:tc>
                  <a:txBody>
                    <a:bodyPr/>
                    <a:lstStyle/>
                    <a:p>
                      <a:pPr algn="l" fontAlgn="b"/>
                      <a:r>
                        <a:rPr lang="en-GB" sz="1200">
                          <a:effectLst/>
                        </a:rPr>
                        <a:t>Category</a:t>
                      </a:r>
                    </a:p>
                  </a:txBody>
                  <a:tcPr marL="6878" marR="6878" marT="5159" marB="5159" anchor="b">
                    <a:lnL w="12700" cap="flat" cmpd="sng" algn="ctr">
                      <a:solidFill>
                        <a:srgbClr val="082B0B"/>
                      </a:solidFill>
                      <a:prstDash val="solid"/>
                      <a:round/>
                      <a:headEnd type="none" w="med" len="med"/>
                      <a:tailEnd type="none" w="med" len="med"/>
                    </a:lnL>
                    <a:lnR w="12700" cap="flat" cmpd="sng" algn="ctr">
                      <a:solidFill>
                        <a:srgbClr val="682B0B"/>
                      </a:solidFill>
                      <a:prstDash val="solid"/>
                      <a:round/>
                      <a:headEnd type="none" w="med" len="med"/>
                      <a:tailEnd type="none" w="med" len="med"/>
                    </a:lnR>
                    <a:lnT w="12700" cap="flat" cmpd="sng" algn="ctr">
                      <a:solidFill>
                        <a:srgbClr val="782A0B"/>
                      </a:solidFill>
                      <a:prstDash val="solid"/>
                      <a:round/>
                      <a:headEnd type="none" w="med" len="med"/>
                      <a:tailEnd type="none" w="med" len="med"/>
                    </a:lnT>
                    <a:lnB w="4763" cap="flat" cmpd="sng" algn="ctr">
                      <a:solidFill>
                        <a:srgbClr val="482A0B"/>
                      </a:solidFill>
                      <a:prstDash val="solid"/>
                      <a:round/>
                      <a:headEnd type="none" w="med" len="med"/>
                      <a:tailEnd type="none" w="med" len="med"/>
                    </a:lnB>
                  </a:tcPr>
                </a:tc>
                <a:tc>
                  <a:txBody>
                    <a:bodyPr/>
                    <a:lstStyle/>
                    <a:p>
                      <a:pPr algn="l" fontAlgn="b"/>
                      <a:r>
                        <a:rPr lang="en-GB" sz="1200">
                          <a:effectLst/>
                        </a:rPr>
                        <a:t>Description</a:t>
                      </a:r>
                    </a:p>
                  </a:txBody>
                  <a:tcPr marL="6878" marR="6878" marT="5159" marB="5159" anchor="b">
                    <a:lnL w="12700" cap="flat" cmpd="sng" algn="ctr">
                      <a:solidFill>
                        <a:srgbClr val="682B0B"/>
                      </a:solidFill>
                      <a:prstDash val="solid"/>
                      <a:round/>
                      <a:headEnd type="none" w="med" len="med"/>
                      <a:tailEnd type="none" w="med" len="med"/>
                    </a:lnL>
                    <a:lnR w="12700" cap="flat" cmpd="sng" algn="ctr">
                      <a:solidFill>
                        <a:srgbClr val="F8280B"/>
                      </a:solidFill>
                      <a:prstDash val="solid"/>
                      <a:round/>
                      <a:headEnd type="none" w="med" len="med"/>
                      <a:tailEnd type="none" w="med" len="med"/>
                    </a:lnR>
                    <a:lnT w="12700" cap="flat" cmpd="sng" algn="ctr">
                      <a:solidFill>
                        <a:srgbClr val="B82C0B"/>
                      </a:solidFill>
                      <a:prstDash val="solid"/>
                      <a:round/>
                      <a:headEnd type="none" w="med" len="med"/>
                      <a:tailEnd type="none" w="med" len="med"/>
                    </a:lnT>
                    <a:lnB w="4763" cap="flat" cmpd="sng" algn="ctr">
                      <a:solidFill>
                        <a:srgbClr val="38280B"/>
                      </a:solidFill>
                      <a:prstDash val="solid"/>
                      <a:round/>
                      <a:headEnd type="none" w="med" len="med"/>
                      <a:tailEnd type="none" w="med" len="med"/>
                    </a:lnB>
                  </a:tcPr>
                </a:tc>
                <a:tc>
                  <a:txBody>
                    <a:bodyPr/>
                    <a:lstStyle/>
                    <a:p>
                      <a:pPr algn="l" fontAlgn="b"/>
                      <a:r>
                        <a:rPr lang="en-GB" sz="1200">
                          <a:effectLst/>
                        </a:rPr>
                        <a:t>Maximum</a:t>
                      </a:r>
                    </a:p>
                  </a:txBody>
                  <a:tcPr marL="6878" marR="6878" marT="5159" marB="5159" anchor="b">
                    <a:lnL w="12700" cap="flat" cmpd="sng" algn="ctr">
                      <a:solidFill>
                        <a:srgbClr val="F8280B"/>
                      </a:solidFill>
                      <a:prstDash val="solid"/>
                      <a:round/>
                      <a:headEnd type="none" w="med" len="med"/>
                      <a:tailEnd type="none" w="med" len="med"/>
                    </a:lnL>
                    <a:lnR w="12700" cap="flat" cmpd="sng" algn="ctr">
                      <a:solidFill>
                        <a:srgbClr val="782A0B"/>
                      </a:solidFill>
                      <a:prstDash val="solid"/>
                      <a:round/>
                      <a:headEnd type="none" w="med" len="med"/>
                      <a:tailEnd type="none" w="med" len="med"/>
                    </a:lnR>
                    <a:lnT w="12700" cap="flat" cmpd="sng" algn="ctr">
                      <a:solidFill>
                        <a:srgbClr val="28290B"/>
                      </a:solidFill>
                      <a:prstDash val="solid"/>
                      <a:round/>
                      <a:headEnd type="none" w="med" len="med"/>
                      <a:tailEnd type="none" w="med" len="med"/>
                    </a:lnT>
                    <a:lnB w="4763" cap="flat" cmpd="sng" algn="ctr">
                      <a:solidFill>
                        <a:srgbClr val="682B0B"/>
                      </a:solidFill>
                      <a:prstDash val="solid"/>
                      <a:round/>
                      <a:headEnd type="none" w="med" len="med"/>
                      <a:tailEnd type="none" w="med" len="med"/>
                    </a:lnB>
                  </a:tcPr>
                </a:tc>
                <a:extLst>
                  <a:ext uri="{0D108BD9-81ED-4DB2-BD59-A6C34878D82A}">
                    <a16:rowId xmlns:a16="http://schemas.microsoft.com/office/drawing/2014/main" val="2838123557"/>
                  </a:ext>
                </a:extLst>
              </a:tr>
              <a:tr h="1130930">
                <a:tc>
                  <a:txBody>
                    <a:bodyPr/>
                    <a:lstStyle/>
                    <a:p>
                      <a:pPr algn="l" fontAlgn="t"/>
                      <a:r>
                        <a:rPr lang="en-GB" sz="1200">
                          <a:effectLst/>
                        </a:rPr>
                        <a:t>Database</a:t>
                      </a:r>
                    </a:p>
                  </a:txBody>
                  <a:tcPr marL="6878" marR="6878" marT="5159" marB="5159">
                    <a:lnL w="12700" cap="flat" cmpd="sng" algn="ctr">
                      <a:solidFill>
                        <a:srgbClr val="182A0B"/>
                      </a:solidFill>
                      <a:prstDash val="solid"/>
                      <a:round/>
                      <a:headEnd type="none" w="med" len="med"/>
                      <a:tailEnd type="none" w="med" len="med"/>
                    </a:lnL>
                    <a:lnR w="12700" cap="flat" cmpd="sng" algn="ctr">
                      <a:solidFill>
                        <a:srgbClr val="482A0B"/>
                      </a:solidFill>
                      <a:prstDash val="solid"/>
                      <a:round/>
                      <a:headEnd type="none" w="med" len="med"/>
                      <a:tailEnd type="none" w="med" len="med"/>
                    </a:lnR>
                    <a:lnT w="4763" cap="flat" cmpd="sng" algn="ctr">
                      <a:solidFill>
                        <a:srgbClr val="482A0B"/>
                      </a:solidFill>
                      <a:prstDash val="solid"/>
                      <a:round/>
                      <a:headEnd type="none" w="med" len="med"/>
                      <a:tailEnd type="none" w="med" len="med"/>
                    </a:lnT>
                    <a:lnB w="4763" cap="flat" cmpd="sng" algn="ctr">
                      <a:solidFill>
                        <a:srgbClr val="38280B"/>
                      </a:solidFill>
                      <a:prstDash val="solid"/>
                      <a:round/>
                      <a:headEnd type="none" w="med" len="med"/>
                      <a:tailEnd type="none" w="med" len="med"/>
                    </a:lnB>
                  </a:tcPr>
                </a:tc>
                <a:tc>
                  <a:txBody>
                    <a:bodyPr/>
                    <a:lstStyle/>
                    <a:p>
                      <a:pPr algn="l" fontAlgn="t"/>
                      <a:r>
                        <a:rPr lang="en-GB" sz="1200">
                          <a:effectLst/>
                        </a:rPr>
                        <a:t>Max size</a:t>
                      </a:r>
                    </a:p>
                  </a:txBody>
                  <a:tcPr marL="6878" marR="6878" marT="5159" marB="5159">
                    <a:lnL w="12700" cap="flat" cmpd="sng" algn="ctr">
                      <a:solidFill>
                        <a:srgbClr val="482A0B"/>
                      </a:solidFill>
                      <a:prstDash val="solid"/>
                      <a:round/>
                      <a:headEnd type="none" w="med" len="med"/>
                      <a:tailEnd type="none" w="med" len="med"/>
                    </a:lnL>
                    <a:lnR w="12700" cap="flat" cmpd="sng" algn="ctr">
                      <a:solidFill>
                        <a:srgbClr val="082B0B"/>
                      </a:solidFill>
                      <a:prstDash val="solid"/>
                      <a:round/>
                      <a:headEnd type="none" w="med" len="med"/>
                      <a:tailEnd type="none" w="med" len="med"/>
                    </a:lnR>
                    <a:lnT w="4763" cap="flat" cmpd="sng" algn="ctr">
                      <a:solidFill>
                        <a:srgbClr val="38280B"/>
                      </a:solidFill>
                      <a:prstDash val="solid"/>
                      <a:round/>
                      <a:headEnd type="none" w="med" len="med"/>
                      <a:tailEnd type="none" w="med" len="med"/>
                    </a:lnT>
                    <a:lnB w="4763" cap="flat" cmpd="sng" algn="ctr">
                      <a:solidFill>
                        <a:srgbClr val="A82A0B"/>
                      </a:solidFill>
                      <a:prstDash val="solid"/>
                      <a:round/>
                      <a:headEnd type="none" w="med" len="med"/>
                      <a:tailEnd type="none" w="med" len="med"/>
                    </a:lnB>
                  </a:tcPr>
                </a:tc>
                <a:tc>
                  <a:txBody>
                    <a:bodyPr/>
                    <a:lstStyle/>
                    <a:p>
                      <a:pPr algn="l" fontAlgn="t"/>
                      <a:r>
                        <a:rPr lang="en-GB" sz="1200">
                          <a:effectLst/>
                        </a:rPr>
                        <a:t>Gen1: 240 TB compressed on disk. This space is independent of tempdb or log space, and therefore this space is dedicated to permanent tables. Clustered columnstore compression is estimated at 5X. This compression allows the database to grow to approximately 1 PB when all tables are clustered columnstore (the default table type). </a:t>
                      </a:r>
                      <a:br>
                        <a:rPr lang="en-GB" sz="1200">
                          <a:effectLst/>
                        </a:rPr>
                      </a:br>
                      <a:br>
                        <a:rPr lang="en-GB" sz="1200">
                          <a:effectLst/>
                        </a:rPr>
                      </a:br>
                      <a:r>
                        <a:rPr lang="en-GB" sz="1200">
                          <a:effectLst/>
                        </a:rPr>
                        <a:t>Gen2: 240TB for rowstore and unlimited storage for columnstore tables</a:t>
                      </a:r>
                    </a:p>
                  </a:txBody>
                  <a:tcPr marL="6878" marR="6878" marT="5159" marB="5159">
                    <a:lnL w="12700" cap="flat" cmpd="sng" algn="ctr">
                      <a:solidFill>
                        <a:srgbClr val="082B0B"/>
                      </a:solidFill>
                      <a:prstDash val="solid"/>
                      <a:round/>
                      <a:headEnd type="none" w="med" len="med"/>
                      <a:tailEnd type="none" w="med" len="med"/>
                    </a:lnL>
                    <a:lnR w="12700" cap="flat" cmpd="sng" algn="ctr">
                      <a:solidFill>
                        <a:srgbClr val="482A0B"/>
                      </a:solidFill>
                      <a:prstDash val="solid"/>
                      <a:round/>
                      <a:headEnd type="none" w="med" len="med"/>
                      <a:tailEnd type="none" w="med" len="med"/>
                    </a:lnR>
                    <a:lnT w="4763" cap="flat" cmpd="sng" algn="ctr">
                      <a:solidFill>
                        <a:srgbClr val="682B0B"/>
                      </a:solidFill>
                      <a:prstDash val="solid"/>
                      <a:round/>
                      <a:headEnd type="none" w="med" len="med"/>
                      <a:tailEnd type="none" w="med" len="med"/>
                    </a:lnT>
                    <a:lnB w="4763" cap="flat" cmpd="sng" algn="ctr">
                      <a:solidFill>
                        <a:srgbClr val="D8270B"/>
                      </a:solidFill>
                      <a:prstDash val="solid"/>
                      <a:round/>
                      <a:headEnd type="none" w="med" len="med"/>
                      <a:tailEnd type="none" w="med" len="med"/>
                    </a:lnB>
                  </a:tcPr>
                </a:tc>
                <a:extLst>
                  <a:ext uri="{0D108BD9-81ED-4DB2-BD59-A6C34878D82A}">
                    <a16:rowId xmlns:a16="http://schemas.microsoft.com/office/drawing/2014/main" val="2139861673"/>
                  </a:ext>
                </a:extLst>
              </a:tr>
              <a:tr h="236281">
                <a:tc>
                  <a:txBody>
                    <a:bodyPr/>
                    <a:lstStyle/>
                    <a:p>
                      <a:pPr algn="l" fontAlgn="t"/>
                      <a:r>
                        <a:rPr lang="en-GB" sz="1200">
                          <a:effectLst/>
                        </a:rPr>
                        <a:t>Table</a:t>
                      </a:r>
                    </a:p>
                  </a:txBody>
                  <a:tcPr marL="6878" marR="6878" marT="5159" marB="5159">
                    <a:lnL w="12700" cap="flat" cmpd="sng" algn="ctr">
                      <a:solidFill>
                        <a:srgbClr val="082B0B"/>
                      </a:solidFill>
                      <a:prstDash val="solid"/>
                      <a:round/>
                      <a:headEnd type="none" w="med" len="med"/>
                      <a:tailEnd type="none" w="med" len="med"/>
                    </a:lnL>
                    <a:lnR w="12700" cap="flat" cmpd="sng" algn="ctr">
                      <a:solidFill>
                        <a:srgbClr val="682B0B"/>
                      </a:solidFill>
                      <a:prstDash val="solid"/>
                      <a:round/>
                      <a:headEnd type="none" w="med" len="med"/>
                      <a:tailEnd type="none" w="med" len="med"/>
                    </a:lnR>
                    <a:lnT w="4763" cap="flat" cmpd="sng" algn="ctr">
                      <a:solidFill>
                        <a:srgbClr val="38280B"/>
                      </a:solidFill>
                      <a:prstDash val="solid"/>
                      <a:round/>
                      <a:headEnd type="none" w="med" len="med"/>
                      <a:tailEnd type="none" w="med" len="med"/>
                    </a:lnT>
                    <a:lnB w="4763" cap="flat" cmpd="sng" algn="ctr">
                      <a:solidFill>
                        <a:srgbClr val="082B0B"/>
                      </a:solidFill>
                      <a:prstDash val="solid"/>
                      <a:round/>
                      <a:headEnd type="none" w="med" len="med"/>
                      <a:tailEnd type="none" w="med" len="med"/>
                    </a:lnB>
                  </a:tcPr>
                </a:tc>
                <a:tc>
                  <a:txBody>
                    <a:bodyPr/>
                    <a:lstStyle/>
                    <a:p>
                      <a:pPr algn="l" fontAlgn="t"/>
                      <a:r>
                        <a:rPr lang="en-GB" sz="1200">
                          <a:effectLst/>
                        </a:rPr>
                        <a:t>Max size</a:t>
                      </a:r>
                    </a:p>
                  </a:txBody>
                  <a:tcPr marL="6878" marR="6878" marT="5159" marB="5159">
                    <a:lnL w="12700" cap="flat" cmpd="sng" algn="ctr">
                      <a:solidFill>
                        <a:srgbClr val="682B0B"/>
                      </a:solidFill>
                      <a:prstDash val="solid"/>
                      <a:round/>
                      <a:headEnd type="none" w="med" len="med"/>
                      <a:tailEnd type="none" w="med" len="med"/>
                    </a:lnL>
                    <a:lnR w="12700" cap="flat" cmpd="sng" algn="ctr">
                      <a:solidFill>
                        <a:srgbClr val="78270B"/>
                      </a:solidFill>
                      <a:prstDash val="solid"/>
                      <a:round/>
                      <a:headEnd type="none" w="med" len="med"/>
                      <a:tailEnd type="none" w="med" len="med"/>
                    </a:lnR>
                    <a:lnT w="4763" cap="flat" cmpd="sng" algn="ctr">
                      <a:solidFill>
                        <a:srgbClr val="A82A0B"/>
                      </a:solidFill>
                      <a:prstDash val="solid"/>
                      <a:round/>
                      <a:headEnd type="none" w="med" len="med"/>
                      <a:tailEnd type="none" w="med" len="med"/>
                    </a:lnT>
                    <a:lnB w="4763" cap="flat" cmpd="sng" algn="ctr">
                      <a:solidFill>
                        <a:srgbClr val="682B0B"/>
                      </a:solidFill>
                      <a:prstDash val="solid"/>
                      <a:round/>
                      <a:headEnd type="none" w="med" len="med"/>
                      <a:tailEnd type="none" w="med" len="med"/>
                    </a:lnB>
                  </a:tcPr>
                </a:tc>
                <a:tc>
                  <a:txBody>
                    <a:bodyPr/>
                    <a:lstStyle/>
                    <a:p>
                      <a:pPr algn="l" fontAlgn="t"/>
                      <a:r>
                        <a:rPr lang="en-GB" sz="1200">
                          <a:effectLst/>
                        </a:rPr>
                        <a:t>60 TB compressed on disk</a:t>
                      </a:r>
                    </a:p>
                  </a:txBody>
                  <a:tcPr marL="6878" marR="6878" marT="5159" marB="5159">
                    <a:lnL w="12700" cap="flat" cmpd="sng" algn="ctr">
                      <a:solidFill>
                        <a:srgbClr val="78270B"/>
                      </a:solidFill>
                      <a:prstDash val="solid"/>
                      <a:round/>
                      <a:headEnd type="none" w="med" len="med"/>
                      <a:tailEnd type="none" w="med" len="med"/>
                    </a:lnL>
                    <a:lnR w="12700" cap="flat" cmpd="sng" algn="ctr">
                      <a:solidFill>
                        <a:srgbClr val="A82A0B"/>
                      </a:solidFill>
                      <a:prstDash val="solid"/>
                      <a:round/>
                      <a:headEnd type="none" w="med" len="med"/>
                      <a:tailEnd type="none" w="med" len="med"/>
                    </a:lnR>
                    <a:lnT w="4763" cap="flat" cmpd="sng" algn="ctr">
                      <a:solidFill>
                        <a:srgbClr val="D8270B"/>
                      </a:solidFill>
                      <a:prstDash val="solid"/>
                      <a:round/>
                      <a:headEnd type="none" w="med" len="med"/>
                      <a:tailEnd type="none" w="med" len="med"/>
                    </a:lnT>
                    <a:lnB w="4763" cap="flat" cmpd="sng" algn="ctr">
                      <a:solidFill>
                        <a:srgbClr val="A82A0B"/>
                      </a:solidFill>
                      <a:prstDash val="solid"/>
                      <a:round/>
                      <a:headEnd type="none" w="med" len="med"/>
                      <a:tailEnd type="none" w="med" len="med"/>
                    </a:lnB>
                  </a:tcPr>
                </a:tc>
                <a:extLst>
                  <a:ext uri="{0D108BD9-81ED-4DB2-BD59-A6C34878D82A}">
                    <a16:rowId xmlns:a16="http://schemas.microsoft.com/office/drawing/2014/main" val="3628929853"/>
                  </a:ext>
                </a:extLst>
              </a:tr>
              <a:tr h="236281">
                <a:tc>
                  <a:txBody>
                    <a:bodyPr/>
                    <a:lstStyle/>
                    <a:p>
                      <a:pPr algn="l" fontAlgn="t"/>
                      <a:r>
                        <a:rPr lang="en-GB" sz="1200">
                          <a:effectLst/>
                        </a:rPr>
                        <a:t>Table</a:t>
                      </a:r>
                    </a:p>
                  </a:txBody>
                  <a:tcPr marL="6878" marR="6878" marT="5159" marB="5159">
                    <a:lnL w="12700" cap="flat" cmpd="sng" algn="ctr">
                      <a:solidFill>
                        <a:srgbClr val="A82A0B"/>
                      </a:solidFill>
                      <a:prstDash val="solid"/>
                      <a:round/>
                      <a:headEnd type="none" w="med" len="med"/>
                      <a:tailEnd type="none" w="med" len="med"/>
                    </a:lnL>
                    <a:lnR w="12700" cap="flat" cmpd="sng" algn="ctr">
                      <a:solidFill>
                        <a:srgbClr val="A82A0B"/>
                      </a:solidFill>
                      <a:prstDash val="solid"/>
                      <a:round/>
                      <a:headEnd type="none" w="med" len="med"/>
                      <a:tailEnd type="none" w="med" len="med"/>
                    </a:lnR>
                    <a:lnT w="4763" cap="flat" cmpd="sng" algn="ctr">
                      <a:solidFill>
                        <a:srgbClr val="082B0B"/>
                      </a:solidFill>
                      <a:prstDash val="solid"/>
                      <a:round/>
                      <a:headEnd type="none" w="med" len="med"/>
                      <a:tailEnd type="none" w="med" len="med"/>
                    </a:lnT>
                    <a:lnB w="4763" cap="flat" cmpd="sng" algn="ctr">
                      <a:solidFill>
                        <a:srgbClr val="F82B0B"/>
                      </a:solidFill>
                      <a:prstDash val="solid"/>
                      <a:round/>
                      <a:headEnd type="none" w="med" len="med"/>
                      <a:tailEnd type="none" w="med" len="med"/>
                    </a:lnB>
                  </a:tcPr>
                </a:tc>
                <a:tc>
                  <a:txBody>
                    <a:bodyPr/>
                    <a:lstStyle/>
                    <a:p>
                      <a:pPr algn="l" fontAlgn="t"/>
                      <a:r>
                        <a:rPr lang="en-GB" sz="1200">
                          <a:effectLst/>
                        </a:rPr>
                        <a:t>Tables per database</a:t>
                      </a:r>
                    </a:p>
                  </a:txBody>
                  <a:tcPr marL="6878" marR="6878" marT="5159" marB="5159">
                    <a:lnL w="12700" cap="flat" cmpd="sng" algn="ctr">
                      <a:solidFill>
                        <a:srgbClr val="A82A0B"/>
                      </a:solidFill>
                      <a:prstDash val="solid"/>
                      <a:round/>
                      <a:headEnd type="none" w="med" len="med"/>
                      <a:tailEnd type="none" w="med" len="med"/>
                    </a:lnL>
                    <a:lnR w="12700" cap="flat" cmpd="sng" algn="ctr">
                      <a:solidFill>
                        <a:srgbClr val="682B0B"/>
                      </a:solidFill>
                      <a:prstDash val="solid"/>
                      <a:round/>
                      <a:headEnd type="none" w="med" len="med"/>
                      <a:tailEnd type="none" w="med" len="med"/>
                    </a:lnR>
                    <a:lnT w="4763" cap="flat" cmpd="sng" algn="ctr">
                      <a:solidFill>
                        <a:srgbClr val="682B0B"/>
                      </a:solidFill>
                      <a:prstDash val="solid"/>
                      <a:round/>
                      <a:headEnd type="none" w="med" len="med"/>
                      <a:tailEnd type="none" w="med" len="med"/>
                    </a:lnT>
                    <a:lnB w="4763" cap="flat" cmpd="sng" algn="ctr">
                      <a:solidFill>
                        <a:srgbClr val="682B0B"/>
                      </a:solidFill>
                      <a:prstDash val="solid"/>
                      <a:round/>
                      <a:headEnd type="none" w="med" len="med"/>
                      <a:tailEnd type="none" w="med" len="med"/>
                    </a:lnB>
                  </a:tcPr>
                </a:tc>
                <a:tc>
                  <a:txBody>
                    <a:bodyPr/>
                    <a:lstStyle/>
                    <a:p>
                      <a:pPr algn="l" fontAlgn="t"/>
                      <a:r>
                        <a:rPr lang="en-GB" sz="1200">
                          <a:effectLst/>
                        </a:rPr>
                        <a:t>100,000</a:t>
                      </a:r>
                    </a:p>
                  </a:txBody>
                  <a:tcPr marL="6878" marR="6878" marT="5159" marB="5159">
                    <a:lnL w="12700" cap="flat" cmpd="sng" algn="ctr">
                      <a:solidFill>
                        <a:srgbClr val="682B0B"/>
                      </a:solidFill>
                      <a:prstDash val="solid"/>
                      <a:round/>
                      <a:headEnd type="none" w="med" len="med"/>
                      <a:tailEnd type="none" w="med" len="med"/>
                    </a:lnL>
                    <a:lnR w="12700" cap="flat" cmpd="sng" algn="ctr">
                      <a:solidFill>
                        <a:srgbClr val="C82B0B"/>
                      </a:solidFill>
                      <a:prstDash val="solid"/>
                      <a:round/>
                      <a:headEnd type="none" w="med" len="med"/>
                      <a:tailEnd type="none" w="med" len="med"/>
                    </a:lnR>
                    <a:lnT w="4763" cap="flat" cmpd="sng" algn="ctr">
                      <a:solidFill>
                        <a:srgbClr val="A82A0B"/>
                      </a:solidFill>
                      <a:prstDash val="solid"/>
                      <a:round/>
                      <a:headEnd type="none" w="med" len="med"/>
                      <a:tailEnd type="none" w="med" len="med"/>
                    </a:lnT>
                    <a:lnB w="4763" cap="flat" cmpd="sng" algn="ctr">
                      <a:solidFill>
                        <a:srgbClr val="78270B"/>
                      </a:solidFill>
                      <a:prstDash val="solid"/>
                      <a:round/>
                      <a:headEnd type="none" w="med" len="med"/>
                      <a:tailEnd type="none" w="med" len="med"/>
                    </a:lnB>
                  </a:tcPr>
                </a:tc>
                <a:extLst>
                  <a:ext uri="{0D108BD9-81ED-4DB2-BD59-A6C34878D82A}">
                    <a16:rowId xmlns:a16="http://schemas.microsoft.com/office/drawing/2014/main" val="2638167511"/>
                  </a:ext>
                </a:extLst>
              </a:tr>
              <a:tr h="236281">
                <a:tc>
                  <a:txBody>
                    <a:bodyPr/>
                    <a:lstStyle/>
                    <a:p>
                      <a:pPr algn="l" fontAlgn="t"/>
                      <a:r>
                        <a:rPr lang="en-GB" sz="1200">
                          <a:effectLst/>
                        </a:rPr>
                        <a:t>Table</a:t>
                      </a:r>
                    </a:p>
                  </a:txBody>
                  <a:tcPr marL="6878" marR="6878" marT="5159" marB="5159">
                    <a:lnL w="12700" cap="flat" cmpd="sng" algn="ctr">
                      <a:solidFill>
                        <a:srgbClr val="682B0B"/>
                      </a:solidFill>
                      <a:prstDash val="solid"/>
                      <a:round/>
                      <a:headEnd type="none" w="med" len="med"/>
                      <a:tailEnd type="none" w="med" len="med"/>
                    </a:lnL>
                    <a:lnR w="12700" cap="flat" cmpd="sng" algn="ctr">
                      <a:solidFill>
                        <a:srgbClr val="582C0B"/>
                      </a:solidFill>
                      <a:prstDash val="solid"/>
                      <a:round/>
                      <a:headEnd type="none" w="med" len="med"/>
                      <a:tailEnd type="none" w="med" len="med"/>
                    </a:lnR>
                    <a:lnT w="4763" cap="flat" cmpd="sng" algn="ctr">
                      <a:solidFill>
                        <a:srgbClr val="F82B0B"/>
                      </a:solidFill>
                      <a:prstDash val="solid"/>
                      <a:round/>
                      <a:headEnd type="none" w="med" len="med"/>
                      <a:tailEnd type="none" w="med" len="med"/>
                    </a:lnT>
                    <a:lnB w="4763" cap="flat" cmpd="sng" algn="ctr">
                      <a:solidFill>
                        <a:srgbClr val="882C0B"/>
                      </a:solidFill>
                      <a:prstDash val="solid"/>
                      <a:round/>
                      <a:headEnd type="none" w="med" len="med"/>
                      <a:tailEnd type="none" w="med" len="med"/>
                    </a:lnB>
                  </a:tcPr>
                </a:tc>
                <a:tc>
                  <a:txBody>
                    <a:bodyPr/>
                    <a:lstStyle/>
                    <a:p>
                      <a:pPr algn="l" fontAlgn="t"/>
                      <a:r>
                        <a:rPr lang="en-GB" sz="1200">
                          <a:effectLst/>
                        </a:rPr>
                        <a:t>Columns per table</a:t>
                      </a:r>
                    </a:p>
                  </a:txBody>
                  <a:tcPr marL="6878" marR="6878" marT="5159" marB="5159">
                    <a:lnL w="12700" cap="flat" cmpd="sng" algn="ctr">
                      <a:solidFill>
                        <a:srgbClr val="582C0B"/>
                      </a:solidFill>
                      <a:prstDash val="solid"/>
                      <a:round/>
                      <a:headEnd type="none" w="med" len="med"/>
                      <a:tailEnd type="none" w="med" len="med"/>
                    </a:lnL>
                    <a:lnR w="12700" cap="flat" cmpd="sng" algn="ctr">
                      <a:solidFill>
                        <a:srgbClr val="C82B0B"/>
                      </a:solidFill>
                      <a:prstDash val="solid"/>
                      <a:round/>
                      <a:headEnd type="none" w="med" len="med"/>
                      <a:tailEnd type="none" w="med" len="med"/>
                    </a:lnR>
                    <a:lnT w="4763" cap="flat" cmpd="sng" algn="ctr">
                      <a:solidFill>
                        <a:srgbClr val="682B0B"/>
                      </a:solidFill>
                      <a:prstDash val="solid"/>
                      <a:round/>
                      <a:headEnd type="none" w="med" len="med"/>
                      <a:tailEnd type="none" w="med" len="med"/>
                    </a:lnT>
                    <a:lnB w="4763" cap="flat" cmpd="sng" algn="ctr">
                      <a:solidFill>
                        <a:srgbClr val="78270B"/>
                      </a:solidFill>
                      <a:prstDash val="solid"/>
                      <a:round/>
                      <a:headEnd type="none" w="med" len="med"/>
                      <a:tailEnd type="none" w="med" len="med"/>
                    </a:lnB>
                  </a:tcPr>
                </a:tc>
                <a:tc>
                  <a:txBody>
                    <a:bodyPr/>
                    <a:lstStyle/>
                    <a:p>
                      <a:pPr algn="l" fontAlgn="t"/>
                      <a:r>
                        <a:rPr lang="en-GB" sz="1200">
                          <a:effectLst/>
                        </a:rPr>
                        <a:t>1024 columns</a:t>
                      </a:r>
                    </a:p>
                  </a:txBody>
                  <a:tcPr marL="6878" marR="6878" marT="5159" marB="5159">
                    <a:lnL w="12700" cap="flat" cmpd="sng" algn="ctr">
                      <a:solidFill>
                        <a:srgbClr val="C82B0B"/>
                      </a:solidFill>
                      <a:prstDash val="solid"/>
                      <a:round/>
                      <a:headEnd type="none" w="med" len="med"/>
                      <a:tailEnd type="none" w="med" len="med"/>
                    </a:lnL>
                    <a:lnR w="12700" cap="flat" cmpd="sng" algn="ctr">
                      <a:solidFill>
                        <a:srgbClr val="882C0B"/>
                      </a:solidFill>
                      <a:prstDash val="solid"/>
                      <a:round/>
                      <a:headEnd type="none" w="med" len="med"/>
                      <a:tailEnd type="none" w="med" len="med"/>
                    </a:lnR>
                    <a:lnT w="4763" cap="flat" cmpd="sng" algn="ctr">
                      <a:solidFill>
                        <a:srgbClr val="78270B"/>
                      </a:solidFill>
                      <a:prstDash val="solid"/>
                      <a:round/>
                      <a:headEnd type="none" w="med" len="med"/>
                      <a:tailEnd type="none" w="med" len="med"/>
                    </a:lnT>
                    <a:lnB w="4763" cap="flat" cmpd="sng" algn="ctr">
                      <a:solidFill>
                        <a:srgbClr val="D8300B"/>
                      </a:solidFill>
                      <a:prstDash val="solid"/>
                      <a:round/>
                      <a:headEnd type="none" w="med" len="med"/>
                      <a:tailEnd type="none" w="med" len="med"/>
                    </a:lnB>
                  </a:tcPr>
                </a:tc>
                <a:extLst>
                  <a:ext uri="{0D108BD9-81ED-4DB2-BD59-A6C34878D82A}">
                    <a16:rowId xmlns:a16="http://schemas.microsoft.com/office/drawing/2014/main" val="4135818967"/>
                  </a:ext>
                </a:extLst>
              </a:tr>
              <a:tr h="236281">
                <a:tc>
                  <a:txBody>
                    <a:bodyPr/>
                    <a:lstStyle/>
                    <a:p>
                      <a:pPr algn="l" fontAlgn="t"/>
                      <a:r>
                        <a:rPr lang="en-GB" sz="1200">
                          <a:effectLst/>
                        </a:rPr>
                        <a:t>Table</a:t>
                      </a:r>
                    </a:p>
                  </a:txBody>
                  <a:tcPr marL="6878" marR="6878" marT="5159" marB="5159">
                    <a:lnL w="12700" cap="flat" cmpd="sng" algn="ctr">
                      <a:solidFill>
                        <a:srgbClr val="582C0B"/>
                      </a:solidFill>
                      <a:prstDash val="solid"/>
                      <a:round/>
                      <a:headEnd type="none" w="med" len="med"/>
                      <a:tailEnd type="none" w="med" len="med"/>
                    </a:lnL>
                    <a:lnR w="12700" cap="flat" cmpd="sng" algn="ctr">
                      <a:solidFill>
                        <a:srgbClr val="882C0B"/>
                      </a:solidFill>
                      <a:prstDash val="solid"/>
                      <a:round/>
                      <a:headEnd type="none" w="med" len="med"/>
                      <a:tailEnd type="none" w="med" len="med"/>
                    </a:lnR>
                    <a:lnT w="4763" cap="flat" cmpd="sng" algn="ctr">
                      <a:solidFill>
                        <a:srgbClr val="882C0B"/>
                      </a:solidFill>
                      <a:prstDash val="solid"/>
                      <a:round/>
                      <a:headEnd type="none" w="med" len="med"/>
                      <a:tailEnd type="none" w="med" len="med"/>
                    </a:lnT>
                    <a:lnB w="4763" cap="flat" cmpd="sng" algn="ctr">
                      <a:solidFill>
                        <a:srgbClr val="182D0B"/>
                      </a:solidFill>
                      <a:prstDash val="solid"/>
                      <a:round/>
                      <a:headEnd type="none" w="med" len="med"/>
                      <a:tailEnd type="none" w="med" len="med"/>
                    </a:lnB>
                  </a:tcPr>
                </a:tc>
                <a:tc>
                  <a:txBody>
                    <a:bodyPr/>
                    <a:lstStyle/>
                    <a:p>
                      <a:pPr algn="l" fontAlgn="t"/>
                      <a:r>
                        <a:rPr lang="en-GB" sz="1200">
                          <a:effectLst/>
                        </a:rPr>
                        <a:t>Bytes per column</a:t>
                      </a:r>
                    </a:p>
                  </a:txBody>
                  <a:tcPr marL="6878" marR="6878" marT="5159" marB="5159">
                    <a:lnL w="12700" cap="flat" cmpd="sng" algn="ctr">
                      <a:solidFill>
                        <a:srgbClr val="882C0B"/>
                      </a:solidFill>
                      <a:prstDash val="solid"/>
                      <a:round/>
                      <a:headEnd type="none" w="med" len="med"/>
                      <a:tailEnd type="none" w="med" len="med"/>
                    </a:lnL>
                    <a:lnR w="12700" cap="flat" cmpd="sng" algn="ctr">
                      <a:solidFill>
                        <a:srgbClr val="B8320B"/>
                      </a:solidFill>
                      <a:prstDash val="solid"/>
                      <a:round/>
                      <a:headEnd type="none" w="med" len="med"/>
                      <a:tailEnd type="none" w="med" len="med"/>
                    </a:lnR>
                    <a:lnT w="4763" cap="flat" cmpd="sng" algn="ctr">
                      <a:solidFill>
                        <a:srgbClr val="78270B"/>
                      </a:solidFill>
                      <a:prstDash val="solid"/>
                      <a:round/>
                      <a:headEnd type="none" w="med" len="med"/>
                      <a:tailEnd type="none" w="med" len="med"/>
                    </a:lnT>
                    <a:lnB w="4763" cap="flat" cmpd="sng" algn="ctr">
                      <a:solidFill>
                        <a:srgbClr val="682E0B"/>
                      </a:solidFill>
                      <a:prstDash val="solid"/>
                      <a:round/>
                      <a:headEnd type="none" w="med" len="med"/>
                      <a:tailEnd type="none" w="med" len="med"/>
                    </a:lnB>
                  </a:tcPr>
                </a:tc>
                <a:tc>
                  <a:txBody>
                    <a:bodyPr/>
                    <a:lstStyle/>
                    <a:p>
                      <a:pPr algn="l" fontAlgn="t"/>
                      <a:r>
                        <a:rPr lang="en-GB" sz="1200">
                          <a:effectLst/>
                        </a:rPr>
                        <a:t>Dependent on column </a:t>
                      </a:r>
                      <a:r>
                        <a:rPr lang="en-GB" sz="1200" u="none" strike="noStrike">
                          <a:effectLst/>
                          <a:hlinkClick r:id="rId2"/>
                        </a:rPr>
                        <a:t>data type</a:t>
                      </a:r>
                      <a:r>
                        <a:rPr lang="en-GB" sz="1200">
                          <a:effectLst/>
                        </a:rPr>
                        <a:t>. Limit is 8000 for char data types, 4000 for nvarchar, or 2 GB for MAX data types.</a:t>
                      </a:r>
                    </a:p>
                  </a:txBody>
                  <a:tcPr marL="6878" marR="6878" marT="5159" marB="5159">
                    <a:lnL w="12700" cap="flat" cmpd="sng" algn="ctr">
                      <a:solidFill>
                        <a:srgbClr val="B8320B"/>
                      </a:solidFill>
                      <a:prstDash val="solid"/>
                      <a:round/>
                      <a:headEnd type="none" w="med" len="med"/>
                      <a:tailEnd type="none" w="med" len="med"/>
                    </a:lnL>
                    <a:lnR w="12700" cap="flat" cmpd="sng" algn="ctr">
                      <a:solidFill>
                        <a:srgbClr val="E82C0B"/>
                      </a:solidFill>
                      <a:prstDash val="solid"/>
                      <a:round/>
                      <a:headEnd type="none" w="med" len="med"/>
                      <a:tailEnd type="none" w="med" len="med"/>
                    </a:lnR>
                    <a:lnT w="4763" cap="flat" cmpd="sng" algn="ctr">
                      <a:solidFill>
                        <a:srgbClr val="D8300B"/>
                      </a:solidFill>
                      <a:prstDash val="solid"/>
                      <a:round/>
                      <a:headEnd type="none" w="med" len="med"/>
                      <a:tailEnd type="none" w="med" len="med"/>
                    </a:lnT>
                    <a:lnB w="4763" cap="flat" cmpd="sng" algn="ctr">
                      <a:solidFill>
                        <a:srgbClr val="182D0B"/>
                      </a:solidFill>
                      <a:prstDash val="solid"/>
                      <a:round/>
                      <a:headEnd type="none" w="med" len="med"/>
                      <a:tailEnd type="none" w="med" len="med"/>
                    </a:lnB>
                  </a:tcPr>
                </a:tc>
                <a:extLst>
                  <a:ext uri="{0D108BD9-81ED-4DB2-BD59-A6C34878D82A}">
                    <a16:rowId xmlns:a16="http://schemas.microsoft.com/office/drawing/2014/main" val="3546813142"/>
                  </a:ext>
                </a:extLst>
              </a:tr>
              <a:tr h="1354592">
                <a:tc>
                  <a:txBody>
                    <a:bodyPr/>
                    <a:lstStyle/>
                    <a:p>
                      <a:pPr algn="l" fontAlgn="t"/>
                      <a:r>
                        <a:rPr lang="en-GB" sz="1200">
                          <a:effectLst/>
                        </a:rPr>
                        <a:t>Table</a:t>
                      </a:r>
                    </a:p>
                  </a:txBody>
                  <a:tcPr marL="6878" marR="6878" marT="5159" marB="5159">
                    <a:lnL w="12700" cap="flat" cmpd="sng" algn="ctr">
                      <a:solidFill>
                        <a:srgbClr val="A82D0B"/>
                      </a:solidFill>
                      <a:prstDash val="solid"/>
                      <a:round/>
                      <a:headEnd type="none" w="med" len="med"/>
                      <a:tailEnd type="none" w="med" len="med"/>
                    </a:lnL>
                    <a:lnR w="12700" cap="flat" cmpd="sng" algn="ctr">
                      <a:solidFill>
                        <a:srgbClr val="78300B"/>
                      </a:solidFill>
                      <a:prstDash val="solid"/>
                      <a:round/>
                      <a:headEnd type="none" w="med" len="med"/>
                      <a:tailEnd type="none" w="med" len="med"/>
                    </a:lnR>
                    <a:lnT w="4763" cap="flat" cmpd="sng" algn="ctr">
                      <a:solidFill>
                        <a:srgbClr val="182D0B"/>
                      </a:solidFill>
                      <a:prstDash val="solid"/>
                      <a:round/>
                      <a:headEnd type="none" w="med" len="med"/>
                      <a:tailEnd type="none" w="med" len="med"/>
                    </a:lnT>
                    <a:lnB w="4763" cap="flat" cmpd="sng" algn="ctr">
                      <a:solidFill>
                        <a:srgbClr val="482D0B"/>
                      </a:solidFill>
                      <a:prstDash val="solid"/>
                      <a:round/>
                      <a:headEnd type="none" w="med" len="med"/>
                      <a:tailEnd type="none" w="med" len="med"/>
                    </a:lnB>
                  </a:tcPr>
                </a:tc>
                <a:tc>
                  <a:txBody>
                    <a:bodyPr/>
                    <a:lstStyle/>
                    <a:p>
                      <a:pPr algn="l" fontAlgn="t"/>
                      <a:r>
                        <a:rPr lang="en-GB" sz="1200">
                          <a:effectLst/>
                        </a:rPr>
                        <a:t>Bytes per row, defined size</a:t>
                      </a:r>
                    </a:p>
                  </a:txBody>
                  <a:tcPr marL="6878" marR="6878" marT="5159" marB="5159">
                    <a:lnL w="12700" cap="flat" cmpd="sng" algn="ctr">
                      <a:solidFill>
                        <a:srgbClr val="78300B"/>
                      </a:solidFill>
                      <a:prstDash val="solid"/>
                      <a:round/>
                      <a:headEnd type="none" w="med" len="med"/>
                      <a:tailEnd type="none" w="med" len="med"/>
                    </a:lnL>
                    <a:lnR w="12700" cap="flat" cmpd="sng" algn="ctr">
                      <a:solidFill>
                        <a:srgbClr val="B8320B"/>
                      </a:solidFill>
                      <a:prstDash val="solid"/>
                      <a:round/>
                      <a:headEnd type="none" w="med" len="med"/>
                      <a:tailEnd type="none" w="med" len="med"/>
                    </a:lnR>
                    <a:lnT w="4763" cap="flat" cmpd="sng" algn="ctr">
                      <a:solidFill>
                        <a:srgbClr val="682E0B"/>
                      </a:solidFill>
                      <a:prstDash val="solid"/>
                      <a:round/>
                      <a:headEnd type="none" w="med" len="med"/>
                      <a:tailEnd type="none" w="med" len="med"/>
                    </a:lnT>
                    <a:lnB w="4763" cap="flat" cmpd="sng" algn="ctr">
                      <a:solidFill>
                        <a:srgbClr val="B8320B"/>
                      </a:solidFill>
                      <a:prstDash val="solid"/>
                      <a:round/>
                      <a:headEnd type="none" w="med" len="med"/>
                      <a:tailEnd type="none" w="med" len="med"/>
                    </a:lnB>
                  </a:tcPr>
                </a:tc>
                <a:tc>
                  <a:txBody>
                    <a:bodyPr/>
                    <a:lstStyle/>
                    <a:p>
                      <a:pPr algn="l" fontAlgn="t"/>
                      <a:r>
                        <a:rPr lang="en-GB" sz="1200">
                          <a:effectLst/>
                        </a:rPr>
                        <a:t>8060 bytes</a:t>
                      </a:r>
                      <a:br>
                        <a:rPr lang="en-GB" sz="1200">
                          <a:effectLst/>
                        </a:rPr>
                      </a:br>
                      <a:br>
                        <a:rPr lang="en-GB" sz="1200">
                          <a:effectLst/>
                        </a:rPr>
                      </a:br>
                      <a:r>
                        <a:rPr lang="en-GB" sz="1200">
                          <a:effectLst/>
                        </a:rPr>
                        <a:t>The number of bytes per row is calculated in the same manner as it is for SQL Server with page compression. Like SQL Server, SQL Data Warehouse supports row-overflow storage, which enables </a:t>
                      </a:r>
                      <a:r>
                        <a:rPr lang="en-GB" sz="1200" b="1">
                          <a:effectLst/>
                        </a:rPr>
                        <a:t>variable length columns</a:t>
                      </a:r>
                      <a:r>
                        <a:rPr lang="en-GB" sz="1200">
                          <a:effectLst/>
                        </a:rPr>
                        <a:t> to be pushed off-row. When variable length rows are pushed off-row, only 24-byte root is stored in the main record. For more information, see </a:t>
                      </a:r>
                      <a:r>
                        <a:rPr lang="en-GB" sz="1200" u="none" strike="noStrike">
                          <a:effectLst/>
                          <a:hlinkClick r:id="rId3"/>
                        </a:rPr>
                        <a:t>Row-Overflow Data Exceeding 8-KB</a:t>
                      </a:r>
                      <a:r>
                        <a:rPr lang="en-GB" sz="1200">
                          <a:effectLst/>
                        </a:rPr>
                        <a:t>.</a:t>
                      </a:r>
                    </a:p>
                  </a:txBody>
                  <a:tcPr marL="6878" marR="6878" marT="5159" marB="5159">
                    <a:lnL w="12700" cap="flat" cmpd="sng" algn="ctr">
                      <a:solidFill>
                        <a:srgbClr val="B8320B"/>
                      </a:solidFill>
                      <a:prstDash val="solid"/>
                      <a:round/>
                      <a:headEnd type="none" w="med" len="med"/>
                      <a:tailEnd type="none" w="med" len="med"/>
                    </a:lnL>
                    <a:lnR w="12700" cap="flat" cmpd="sng" algn="ctr">
                      <a:solidFill>
                        <a:srgbClr val="E82F0B"/>
                      </a:solidFill>
                      <a:prstDash val="solid"/>
                      <a:round/>
                      <a:headEnd type="none" w="med" len="med"/>
                      <a:tailEnd type="none" w="med" len="med"/>
                    </a:lnR>
                    <a:lnT w="4763" cap="flat" cmpd="sng" algn="ctr">
                      <a:solidFill>
                        <a:srgbClr val="182D0B"/>
                      </a:solidFill>
                      <a:prstDash val="solid"/>
                      <a:round/>
                      <a:headEnd type="none" w="med" len="med"/>
                      <a:tailEnd type="none" w="med" len="med"/>
                    </a:lnT>
                    <a:lnB w="4763" cap="flat" cmpd="sng" algn="ctr">
                      <a:solidFill>
                        <a:srgbClr val="18300B"/>
                      </a:solidFill>
                      <a:prstDash val="solid"/>
                      <a:round/>
                      <a:headEnd type="none" w="med" len="med"/>
                      <a:tailEnd type="none" w="med" len="med"/>
                    </a:lnB>
                  </a:tcPr>
                </a:tc>
                <a:extLst>
                  <a:ext uri="{0D108BD9-81ED-4DB2-BD59-A6C34878D82A}">
                    <a16:rowId xmlns:a16="http://schemas.microsoft.com/office/drawing/2014/main" val="1600443235"/>
                  </a:ext>
                </a:extLst>
              </a:tr>
              <a:tr h="1130930">
                <a:tc>
                  <a:txBody>
                    <a:bodyPr/>
                    <a:lstStyle/>
                    <a:p>
                      <a:pPr algn="l" fontAlgn="t"/>
                      <a:r>
                        <a:rPr lang="en-GB" sz="1200">
                          <a:effectLst/>
                        </a:rPr>
                        <a:t>Table</a:t>
                      </a:r>
                    </a:p>
                  </a:txBody>
                  <a:tcPr marL="6878" marR="6878" marT="5159" marB="5159">
                    <a:lnL w="12700" cap="flat" cmpd="sng" algn="ctr">
                      <a:solidFill>
                        <a:srgbClr val="78300B"/>
                      </a:solidFill>
                      <a:prstDash val="solid"/>
                      <a:round/>
                      <a:headEnd type="none" w="med" len="med"/>
                      <a:tailEnd type="none" w="med" len="med"/>
                    </a:lnL>
                    <a:lnR w="12700" cap="flat" cmpd="sng" algn="ctr">
                      <a:solidFill>
                        <a:srgbClr val="D8300B"/>
                      </a:solidFill>
                      <a:prstDash val="solid"/>
                      <a:round/>
                      <a:headEnd type="none" w="med" len="med"/>
                      <a:tailEnd type="none" w="med" len="med"/>
                    </a:lnR>
                    <a:lnT w="4763" cap="flat" cmpd="sng" algn="ctr">
                      <a:solidFill>
                        <a:srgbClr val="482D0B"/>
                      </a:solidFill>
                      <a:prstDash val="solid"/>
                      <a:round/>
                      <a:headEnd type="none" w="med" len="med"/>
                      <a:tailEnd type="none" w="med" len="med"/>
                    </a:lnT>
                    <a:lnB w="4763" cap="flat" cmpd="sng" algn="ctr">
                      <a:solidFill>
                        <a:srgbClr val="D8300B"/>
                      </a:solidFill>
                      <a:prstDash val="solid"/>
                      <a:round/>
                      <a:headEnd type="none" w="med" len="med"/>
                      <a:tailEnd type="none" w="med" len="med"/>
                    </a:lnB>
                  </a:tcPr>
                </a:tc>
                <a:tc>
                  <a:txBody>
                    <a:bodyPr/>
                    <a:lstStyle/>
                    <a:p>
                      <a:pPr algn="l" fontAlgn="t"/>
                      <a:r>
                        <a:rPr lang="en-GB" sz="1200" dirty="0">
                          <a:effectLst/>
                        </a:rPr>
                        <a:t>Partitions per table</a:t>
                      </a:r>
                    </a:p>
                  </a:txBody>
                  <a:tcPr marL="6878" marR="6878" marT="5159" marB="5159">
                    <a:lnL w="12700" cap="flat" cmpd="sng" algn="ctr">
                      <a:solidFill>
                        <a:srgbClr val="D8300B"/>
                      </a:solidFill>
                      <a:prstDash val="solid"/>
                      <a:round/>
                      <a:headEnd type="none" w="med" len="med"/>
                      <a:tailEnd type="none" w="med" len="med"/>
                    </a:lnL>
                    <a:lnR w="12700" cap="flat" cmpd="sng" algn="ctr">
                      <a:solidFill>
                        <a:srgbClr val="68310B"/>
                      </a:solidFill>
                      <a:prstDash val="solid"/>
                      <a:round/>
                      <a:headEnd type="none" w="med" len="med"/>
                      <a:tailEnd type="none" w="med" len="med"/>
                    </a:lnR>
                    <a:lnT w="4763" cap="flat" cmpd="sng" algn="ctr">
                      <a:solidFill>
                        <a:srgbClr val="B8320B"/>
                      </a:solidFill>
                      <a:prstDash val="solid"/>
                      <a:round/>
                      <a:headEnd type="none" w="med" len="med"/>
                      <a:tailEnd type="none" w="med" len="med"/>
                    </a:lnT>
                    <a:lnB w="4763" cap="flat" cmpd="sng" algn="ctr">
                      <a:solidFill>
                        <a:srgbClr val="282F0B"/>
                      </a:solidFill>
                      <a:prstDash val="solid"/>
                      <a:round/>
                      <a:headEnd type="none" w="med" len="med"/>
                      <a:tailEnd type="none" w="med" len="med"/>
                    </a:lnB>
                  </a:tcPr>
                </a:tc>
                <a:tc>
                  <a:txBody>
                    <a:bodyPr/>
                    <a:lstStyle/>
                    <a:p>
                      <a:pPr algn="l" fontAlgn="t"/>
                      <a:r>
                        <a:rPr lang="en-GB" sz="1200">
                          <a:effectLst/>
                        </a:rPr>
                        <a:t>15,000</a:t>
                      </a:r>
                      <a:br>
                        <a:rPr lang="en-GB" sz="1200">
                          <a:effectLst/>
                        </a:rPr>
                      </a:br>
                      <a:br>
                        <a:rPr lang="en-GB" sz="1200">
                          <a:effectLst/>
                        </a:rPr>
                      </a:br>
                      <a:r>
                        <a:rPr lang="en-GB" sz="1200">
                          <a:effectLst/>
                        </a:rPr>
                        <a:t>For high performance, we recommend minimizing the number of partitions you need while still supporting your business requirements. As the number of partitions grows, the overhead for Data Definition Language (DDL) and Data Manipulation Language (DML) operations grows and causes slower performance.</a:t>
                      </a:r>
                    </a:p>
                  </a:txBody>
                  <a:tcPr marL="6878" marR="6878" marT="5159" marB="5159">
                    <a:lnL w="12700" cap="flat" cmpd="sng" algn="ctr">
                      <a:solidFill>
                        <a:srgbClr val="68310B"/>
                      </a:solidFill>
                      <a:prstDash val="solid"/>
                      <a:round/>
                      <a:headEnd type="none" w="med" len="med"/>
                      <a:tailEnd type="none" w="med" len="med"/>
                    </a:lnL>
                    <a:lnR w="12700" cap="flat" cmpd="sng" algn="ctr">
                      <a:solidFill>
                        <a:srgbClr val="B8320B"/>
                      </a:solidFill>
                      <a:prstDash val="solid"/>
                      <a:round/>
                      <a:headEnd type="none" w="med" len="med"/>
                      <a:tailEnd type="none" w="med" len="med"/>
                    </a:lnR>
                    <a:lnT w="4763" cap="flat" cmpd="sng" algn="ctr">
                      <a:solidFill>
                        <a:srgbClr val="18300B"/>
                      </a:solidFill>
                      <a:prstDash val="solid"/>
                      <a:round/>
                      <a:headEnd type="none" w="med" len="med"/>
                      <a:tailEnd type="none" w="med" len="med"/>
                    </a:lnT>
                    <a:lnB w="4763" cap="flat" cmpd="sng" algn="ctr">
                      <a:solidFill>
                        <a:srgbClr val="48300B"/>
                      </a:solidFill>
                      <a:prstDash val="solid"/>
                      <a:round/>
                      <a:headEnd type="none" w="med" len="med"/>
                      <a:tailEnd type="none" w="med" len="med"/>
                    </a:lnB>
                  </a:tcPr>
                </a:tc>
                <a:extLst>
                  <a:ext uri="{0D108BD9-81ED-4DB2-BD59-A6C34878D82A}">
                    <a16:rowId xmlns:a16="http://schemas.microsoft.com/office/drawing/2014/main" val="2618334733"/>
                  </a:ext>
                </a:extLst>
              </a:tr>
              <a:tr h="459943">
                <a:tc>
                  <a:txBody>
                    <a:bodyPr/>
                    <a:lstStyle/>
                    <a:p>
                      <a:pPr algn="l" fontAlgn="t"/>
                      <a:r>
                        <a:rPr lang="en-GB" sz="1200">
                          <a:effectLst/>
                        </a:rPr>
                        <a:t>Table</a:t>
                      </a:r>
                    </a:p>
                  </a:txBody>
                  <a:tcPr marL="6878" marR="6878" marT="5159" marB="5159">
                    <a:lnL w="12700" cap="flat" cmpd="sng" algn="ctr">
                      <a:solidFill>
                        <a:srgbClr val="78300B"/>
                      </a:solidFill>
                      <a:prstDash val="solid"/>
                      <a:round/>
                      <a:headEnd type="none" w="med" len="med"/>
                      <a:tailEnd type="none" w="med" len="med"/>
                    </a:lnL>
                    <a:lnR w="12700" cap="flat" cmpd="sng" algn="ctr">
                      <a:solidFill>
                        <a:srgbClr val="182D0B"/>
                      </a:solidFill>
                      <a:prstDash val="solid"/>
                      <a:round/>
                      <a:headEnd type="none" w="med" len="med"/>
                      <a:tailEnd type="none" w="med" len="med"/>
                    </a:lnR>
                    <a:lnT w="4763" cap="flat" cmpd="sng" algn="ctr">
                      <a:solidFill>
                        <a:srgbClr val="D8300B"/>
                      </a:solidFill>
                      <a:prstDash val="solid"/>
                      <a:round/>
                      <a:headEnd type="none" w="med" len="med"/>
                      <a:tailEnd type="none" w="med" len="med"/>
                    </a:lnT>
                    <a:lnB w="4763" cap="flat" cmpd="sng" algn="ctr">
                      <a:solidFill>
                        <a:srgbClr val="982E0B"/>
                      </a:solidFill>
                      <a:prstDash val="solid"/>
                      <a:round/>
                      <a:headEnd type="none" w="med" len="med"/>
                      <a:tailEnd type="none" w="med" len="med"/>
                    </a:lnB>
                  </a:tcPr>
                </a:tc>
                <a:tc>
                  <a:txBody>
                    <a:bodyPr/>
                    <a:lstStyle/>
                    <a:p>
                      <a:pPr algn="l" fontAlgn="t"/>
                      <a:r>
                        <a:rPr lang="en-GB" sz="1200">
                          <a:effectLst/>
                        </a:rPr>
                        <a:t>Characters per partition boundary value.</a:t>
                      </a:r>
                    </a:p>
                  </a:txBody>
                  <a:tcPr marL="6878" marR="6878" marT="5159" marB="5159">
                    <a:lnL w="12700" cap="flat" cmpd="sng" algn="ctr">
                      <a:solidFill>
                        <a:srgbClr val="182D0B"/>
                      </a:solidFill>
                      <a:prstDash val="solid"/>
                      <a:round/>
                      <a:headEnd type="none" w="med" len="med"/>
                      <a:tailEnd type="none" w="med" len="med"/>
                    </a:lnL>
                    <a:lnR w="12700" cap="flat" cmpd="sng" algn="ctr">
                      <a:solidFill>
                        <a:srgbClr val="18300B"/>
                      </a:solidFill>
                      <a:prstDash val="solid"/>
                      <a:round/>
                      <a:headEnd type="none" w="med" len="med"/>
                      <a:tailEnd type="none" w="med" len="med"/>
                    </a:lnR>
                    <a:lnT w="4763" cap="flat" cmpd="sng" algn="ctr">
                      <a:solidFill>
                        <a:srgbClr val="282F0B"/>
                      </a:solidFill>
                      <a:prstDash val="solid"/>
                      <a:round/>
                      <a:headEnd type="none" w="med" len="med"/>
                      <a:tailEnd type="none" w="med" len="med"/>
                    </a:lnT>
                    <a:lnB w="4763" cap="flat" cmpd="sng" algn="ctr">
                      <a:solidFill>
                        <a:srgbClr val="78300B"/>
                      </a:solidFill>
                      <a:prstDash val="solid"/>
                      <a:round/>
                      <a:headEnd type="none" w="med" len="med"/>
                      <a:tailEnd type="none" w="med" len="med"/>
                    </a:lnB>
                  </a:tcPr>
                </a:tc>
                <a:tc>
                  <a:txBody>
                    <a:bodyPr/>
                    <a:lstStyle/>
                    <a:p>
                      <a:pPr algn="l" fontAlgn="t"/>
                      <a:r>
                        <a:rPr lang="en-GB" sz="1200" dirty="0">
                          <a:effectLst/>
                        </a:rPr>
                        <a:t>4000</a:t>
                      </a:r>
                    </a:p>
                  </a:txBody>
                  <a:tcPr marL="6878" marR="6878" marT="5159" marB="5159">
                    <a:lnL w="12700" cap="flat" cmpd="sng" algn="ctr">
                      <a:solidFill>
                        <a:srgbClr val="18300B"/>
                      </a:solidFill>
                      <a:prstDash val="solid"/>
                      <a:round/>
                      <a:headEnd type="none" w="med" len="med"/>
                      <a:tailEnd type="none" w="med" len="med"/>
                    </a:lnL>
                    <a:lnR w="12700" cap="flat" cmpd="sng" algn="ctr">
                      <a:solidFill>
                        <a:srgbClr val="78300B"/>
                      </a:solidFill>
                      <a:prstDash val="solid"/>
                      <a:round/>
                      <a:headEnd type="none" w="med" len="med"/>
                      <a:tailEnd type="none" w="med" len="med"/>
                    </a:lnR>
                    <a:lnT w="4763" cap="flat" cmpd="sng" algn="ctr">
                      <a:solidFill>
                        <a:srgbClr val="48300B"/>
                      </a:solidFill>
                      <a:prstDash val="solid"/>
                      <a:round/>
                      <a:headEnd type="none" w="med" len="med"/>
                      <a:tailEnd type="none" w="med" len="med"/>
                    </a:lnT>
                    <a:lnB w="4763" cap="flat" cmpd="sng" algn="ctr">
                      <a:solidFill>
                        <a:srgbClr val="082E0B"/>
                      </a:solidFill>
                      <a:prstDash val="solid"/>
                      <a:round/>
                      <a:headEnd type="none" w="med" len="med"/>
                      <a:tailEnd type="none" w="med" len="med"/>
                    </a:lnB>
                  </a:tcPr>
                </a:tc>
                <a:extLst>
                  <a:ext uri="{0D108BD9-81ED-4DB2-BD59-A6C34878D82A}">
                    <a16:rowId xmlns:a16="http://schemas.microsoft.com/office/drawing/2014/main" val="731157898"/>
                  </a:ext>
                </a:extLst>
              </a:tr>
            </a:tbl>
          </a:graphicData>
        </a:graphic>
      </p:graphicFrame>
    </p:spTree>
    <p:extLst>
      <p:ext uri="{BB962C8B-B14F-4D97-AF65-F5344CB8AC3E}">
        <p14:creationId xmlns:p14="http://schemas.microsoft.com/office/powerpoint/2010/main" val="307713526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9B6ED-05EA-4DB3-B729-0DD6D7870B0F}"/>
              </a:ext>
            </a:extLst>
          </p:cNvPr>
          <p:cNvSpPr>
            <a:spLocks noGrp="1"/>
          </p:cNvSpPr>
          <p:nvPr>
            <p:ph type="title"/>
          </p:nvPr>
        </p:nvSpPr>
        <p:spPr/>
        <p:txBody>
          <a:bodyPr/>
          <a:lstStyle/>
          <a:p>
            <a:r>
              <a:rPr lang="en-GB" dirty="0"/>
              <a:t>Loading</a:t>
            </a:r>
          </a:p>
        </p:txBody>
      </p:sp>
      <p:graphicFrame>
        <p:nvGraphicFramePr>
          <p:cNvPr id="4" name="Table 3">
            <a:extLst>
              <a:ext uri="{FF2B5EF4-FFF2-40B4-BE49-F238E27FC236}">
                <a16:creationId xmlns:a16="http://schemas.microsoft.com/office/drawing/2014/main" id="{486D29B7-7E42-4C5F-AEDB-9C54A7FBDBBA}"/>
              </a:ext>
            </a:extLst>
          </p:cNvPr>
          <p:cNvGraphicFramePr>
            <a:graphicFrameLocks noGrp="1"/>
          </p:cNvGraphicFramePr>
          <p:nvPr/>
        </p:nvGraphicFramePr>
        <p:xfrm>
          <a:off x="430956" y="1187599"/>
          <a:ext cx="11574564" cy="2142828"/>
        </p:xfrm>
        <a:graphic>
          <a:graphicData uri="http://schemas.openxmlformats.org/drawingml/2006/table">
            <a:tbl>
              <a:tblPr/>
              <a:tblGrid>
                <a:gridCol w="3858188">
                  <a:extLst>
                    <a:ext uri="{9D8B030D-6E8A-4147-A177-3AD203B41FA5}">
                      <a16:colId xmlns:a16="http://schemas.microsoft.com/office/drawing/2014/main" val="133422368"/>
                    </a:ext>
                  </a:extLst>
                </a:gridCol>
                <a:gridCol w="3858188">
                  <a:extLst>
                    <a:ext uri="{9D8B030D-6E8A-4147-A177-3AD203B41FA5}">
                      <a16:colId xmlns:a16="http://schemas.microsoft.com/office/drawing/2014/main" val="4165654526"/>
                    </a:ext>
                  </a:extLst>
                </a:gridCol>
                <a:gridCol w="3858188">
                  <a:extLst>
                    <a:ext uri="{9D8B030D-6E8A-4147-A177-3AD203B41FA5}">
                      <a16:colId xmlns:a16="http://schemas.microsoft.com/office/drawing/2014/main" val="3683734689"/>
                    </a:ext>
                  </a:extLst>
                </a:gridCol>
              </a:tblGrid>
              <a:tr h="378399">
                <a:tc>
                  <a:txBody>
                    <a:bodyPr/>
                    <a:lstStyle/>
                    <a:p>
                      <a:pPr algn="l" fontAlgn="b"/>
                      <a:r>
                        <a:rPr lang="en-GB" sz="1800">
                          <a:effectLst/>
                        </a:rPr>
                        <a:t>Category</a:t>
                      </a:r>
                    </a:p>
                  </a:txBody>
                  <a:tcPr marL="74196" marR="74196" marT="55647" marB="55647" anchor="b">
                    <a:lnL w="12700" cap="flat" cmpd="sng" algn="ctr">
                      <a:solidFill>
                        <a:srgbClr val="D8A67A"/>
                      </a:solidFill>
                      <a:prstDash val="solid"/>
                      <a:round/>
                      <a:headEnd type="none" w="med" len="med"/>
                      <a:tailEnd type="none" w="med" len="med"/>
                    </a:lnL>
                    <a:lnR w="12700" cap="flat" cmpd="sng" algn="ctr">
                      <a:solidFill>
                        <a:srgbClr val="E8A87A"/>
                      </a:solidFill>
                      <a:prstDash val="solid"/>
                      <a:round/>
                      <a:headEnd type="none" w="med" len="med"/>
                      <a:tailEnd type="none" w="med" len="med"/>
                    </a:lnR>
                    <a:lnT w="12700" cap="flat" cmpd="sng" algn="ctr">
                      <a:solidFill>
                        <a:srgbClr val="C8AA7A"/>
                      </a:solidFill>
                      <a:prstDash val="solid"/>
                      <a:round/>
                      <a:headEnd type="none" w="med" len="med"/>
                      <a:tailEnd type="none" w="med" len="med"/>
                    </a:lnT>
                    <a:lnB w="4763" cap="flat" cmpd="sng" algn="ctr">
                      <a:solidFill>
                        <a:srgbClr val="C8AA7A"/>
                      </a:solidFill>
                      <a:prstDash val="solid"/>
                      <a:round/>
                      <a:headEnd type="none" w="med" len="med"/>
                      <a:tailEnd type="none" w="med" len="med"/>
                    </a:lnB>
                  </a:tcPr>
                </a:tc>
                <a:tc>
                  <a:txBody>
                    <a:bodyPr/>
                    <a:lstStyle/>
                    <a:p>
                      <a:pPr algn="l" fontAlgn="b"/>
                      <a:r>
                        <a:rPr lang="en-GB" sz="1800">
                          <a:effectLst/>
                        </a:rPr>
                        <a:t>Description</a:t>
                      </a:r>
                    </a:p>
                  </a:txBody>
                  <a:tcPr marL="74196" marR="74196" marT="55647" marB="55647" anchor="b">
                    <a:lnL w="12700" cap="flat" cmpd="sng" algn="ctr">
                      <a:solidFill>
                        <a:srgbClr val="E8A87A"/>
                      </a:solidFill>
                      <a:prstDash val="solid"/>
                      <a:round/>
                      <a:headEnd type="none" w="med" len="med"/>
                      <a:tailEnd type="none" w="med" len="med"/>
                    </a:lnL>
                    <a:lnR w="12700" cap="flat" cmpd="sng" algn="ctr">
                      <a:solidFill>
                        <a:srgbClr val="08A77A"/>
                      </a:solidFill>
                      <a:prstDash val="solid"/>
                      <a:round/>
                      <a:headEnd type="none" w="med" len="med"/>
                      <a:tailEnd type="none" w="med" len="med"/>
                    </a:lnR>
                    <a:lnT w="12700" cap="flat" cmpd="sng" algn="ctr">
                      <a:solidFill>
                        <a:srgbClr val="C8A77A"/>
                      </a:solidFill>
                      <a:prstDash val="solid"/>
                      <a:round/>
                      <a:headEnd type="none" w="med" len="med"/>
                      <a:tailEnd type="none" w="med" len="med"/>
                    </a:lnT>
                    <a:lnB w="4763" cap="flat" cmpd="sng" algn="ctr">
                      <a:solidFill>
                        <a:srgbClr val="D8A97A"/>
                      </a:solidFill>
                      <a:prstDash val="solid"/>
                      <a:round/>
                      <a:headEnd type="none" w="med" len="med"/>
                      <a:tailEnd type="none" w="med" len="med"/>
                    </a:lnB>
                  </a:tcPr>
                </a:tc>
                <a:tc>
                  <a:txBody>
                    <a:bodyPr/>
                    <a:lstStyle/>
                    <a:p>
                      <a:pPr algn="l" fontAlgn="b"/>
                      <a:r>
                        <a:rPr lang="en-GB" sz="1800">
                          <a:effectLst/>
                        </a:rPr>
                        <a:t>Maximum</a:t>
                      </a:r>
                    </a:p>
                  </a:txBody>
                  <a:tcPr marL="74196" marR="74196" marT="55647" marB="55647" anchor="b">
                    <a:lnL w="12700" cap="flat" cmpd="sng" algn="ctr">
                      <a:solidFill>
                        <a:srgbClr val="08A77A"/>
                      </a:solidFill>
                      <a:prstDash val="solid"/>
                      <a:round/>
                      <a:headEnd type="none" w="med" len="med"/>
                      <a:tailEnd type="none" w="med" len="med"/>
                    </a:lnL>
                    <a:lnR w="12700" cap="flat" cmpd="sng" algn="ctr">
                      <a:solidFill>
                        <a:srgbClr val="28AB7A"/>
                      </a:solidFill>
                      <a:prstDash val="solid"/>
                      <a:round/>
                      <a:headEnd type="none" w="med" len="med"/>
                      <a:tailEnd type="none" w="med" len="med"/>
                    </a:lnR>
                    <a:lnT w="12700" cap="flat" cmpd="sng" algn="ctr">
                      <a:solidFill>
                        <a:srgbClr val="68A77A"/>
                      </a:solidFill>
                      <a:prstDash val="solid"/>
                      <a:round/>
                      <a:headEnd type="none" w="med" len="med"/>
                      <a:tailEnd type="none" w="med" len="med"/>
                    </a:lnT>
                    <a:lnB w="4763" cap="flat" cmpd="sng" algn="ctr">
                      <a:solidFill>
                        <a:srgbClr val="68AA7A"/>
                      </a:solidFill>
                      <a:prstDash val="solid"/>
                      <a:round/>
                      <a:headEnd type="none" w="med" len="med"/>
                      <a:tailEnd type="none" w="med" len="med"/>
                    </a:lnB>
                  </a:tcPr>
                </a:tc>
                <a:extLst>
                  <a:ext uri="{0D108BD9-81ED-4DB2-BD59-A6C34878D82A}">
                    <a16:rowId xmlns:a16="http://schemas.microsoft.com/office/drawing/2014/main" val="3200099933"/>
                  </a:ext>
                </a:extLst>
              </a:tr>
              <a:tr h="1713926">
                <a:tc>
                  <a:txBody>
                    <a:bodyPr/>
                    <a:lstStyle/>
                    <a:p>
                      <a:pPr algn="l" fontAlgn="t"/>
                      <a:r>
                        <a:rPr lang="en-GB" sz="1800">
                          <a:effectLst/>
                        </a:rPr>
                        <a:t>Polybase Loads</a:t>
                      </a:r>
                    </a:p>
                  </a:txBody>
                  <a:tcPr marL="74196" marR="74196" marT="55647" marB="55647">
                    <a:lnL w="12700" cap="flat" cmpd="sng" algn="ctr">
                      <a:solidFill>
                        <a:srgbClr val="08A77A"/>
                      </a:solidFill>
                      <a:prstDash val="solid"/>
                      <a:round/>
                      <a:headEnd type="none" w="med" len="med"/>
                      <a:tailEnd type="none" w="med" len="med"/>
                    </a:lnL>
                    <a:lnR w="12700" cap="flat" cmpd="sng" algn="ctr">
                      <a:solidFill>
                        <a:srgbClr val="78AC7A"/>
                      </a:solidFill>
                      <a:prstDash val="solid"/>
                      <a:round/>
                      <a:headEnd type="none" w="med" len="med"/>
                      <a:tailEnd type="none" w="med" len="med"/>
                    </a:lnR>
                    <a:lnT w="4763" cap="flat" cmpd="sng" algn="ctr">
                      <a:solidFill>
                        <a:srgbClr val="C8AA7A"/>
                      </a:solidFill>
                      <a:prstDash val="solid"/>
                      <a:round/>
                      <a:headEnd type="none" w="med" len="med"/>
                      <a:tailEnd type="none" w="med" len="med"/>
                    </a:lnT>
                    <a:lnB w="12700" cap="flat" cmpd="sng" algn="ctr">
                      <a:solidFill>
                        <a:srgbClr val="002EE1"/>
                      </a:solidFill>
                      <a:prstDash val="solid"/>
                      <a:round/>
                      <a:headEnd type="none" w="med" len="med"/>
                      <a:tailEnd type="none" w="med" len="med"/>
                    </a:lnB>
                  </a:tcPr>
                </a:tc>
                <a:tc>
                  <a:txBody>
                    <a:bodyPr/>
                    <a:lstStyle/>
                    <a:p>
                      <a:pPr algn="l" fontAlgn="t"/>
                      <a:r>
                        <a:rPr lang="en-GB" sz="1800">
                          <a:effectLst/>
                        </a:rPr>
                        <a:t>MB per row</a:t>
                      </a:r>
                    </a:p>
                  </a:txBody>
                  <a:tcPr marL="74196" marR="74196" marT="55647" marB="55647">
                    <a:lnL w="12700" cap="flat" cmpd="sng" algn="ctr">
                      <a:solidFill>
                        <a:srgbClr val="78AC7A"/>
                      </a:solidFill>
                      <a:prstDash val="solid"/>
                      <a:round/>
                      <a:headEnd type="none" w="med" len="med"/>
                      <a:tailEnd type="none" w="med" len="med"/>
                    </a:lnL>
                    <a:lnR w="12700" cap="flat" cmpd="sng" algn="ctr">
                      <a:solidFill>
                        <a:srgbClr val="68A77A"/>
                      </a:solidFill>
                      <a:prstDash val="solid"/>
                      <a:round/>
                      <a:headEnd type="none" w="med" len="med"/>
                      <a:tailEnd type="none" w="med" len="med"/>
                    </a:lnR>
                    <a:lnT w="4763" cap="flat" cmpd="sng" algn="ctr">
                      <a:solidFill>
                        <a:srgbClr val="D8A97A"/>
                      </a:solidFill>
                      <a:prstDash val="solid"/>
                      <a:round/>
                      <a:headEnd type="none" w="med" len="med"/>
                      <a:tailEnd type="none" w="med" len="med"/>
                    </a:lnT>
                    <a:lnB w="12700" cap="flat" cmpd="sng" algn="ctr">
                      <a:solidFill>
                        <a:srgbClr val="602DE1"/>
                      </a:solidFill>
                      <a:prstDash val="solid"/>
                      <a:round/>
                      <a:headEnd type="none" w="med" len="med"/>
                      <a:tailEnd type="none" w="med" len="med"/>
                    </a:lnB>
                  </a:tcPr>
                </a:tc>
                <a:tc>
                  <a:txBody>
                    <a:bodyPr/>
                    <a:lstStyle/>
                    <a:p>
                      <a:pPr algn="l" fontAlgn="t"/>
                      <a:r>
                        <a:rPr lang="en-GB" sz="1800" dirty="0">
                          <a:effectLst/>
                        </a:rPr>
                        <a:t>1</a:t>
                      </a:r>
                      <a:br>
                        <a:rPr lang="en-GB" sz="1800" dirty="0">
                          <a:effectLst/>
                        </a:rPr>
                      </a:br>
                      <a:br>
                        <a:rPr lang="en-GB" sz="1800" dirty="0">
                          <a:effectLst/>
                        </a:rPr>
                      </a:br>
                      <a:r>
                        <a:rPr lang="en-GB" sz="1800" dirty="0" err="1">
                          <a:effectLst/>
                        </a:rPr>
                        <a:t>Polybase</a:t>
                      </a:r>
                      <a:r>
                        <a:rPr lang="en-GB" sz="1800" dirty="0">
                          <a:effectLst/>
                        </a:rPr>
                        <a:t> loads only to rows that are smaller than 1 MB, and cannot load to VARCHAR(MAX), NVARCHAR(MAX) or VARBINARY(MAX).</a:t>
                      </a:r>
                    </a:p>
                  </a:txBody>
                  <a:tcPr marL="74196" marR="74196" marT="55647" marB="55647">
                    <a:lnL w="12700" cap="flat" cmpd="sng" algn="ctr">
                      <a:solidFill>
                        <a:srgbClr val="68A77A"/>
                      </a:solidFill>
                      <a:prstDash val="solid"/>
                      <a:round/>
                      <a:headEnd type="none" w="med" len="med"/>
                      <a:tailEnd type="none" w="med" len="med"/>
                    </a:lnL>
                    <a:lnR w="12700" cap="flat" cmpd="sng" algn="ctr">
                      <a:solidFill>
                        <a:srgbClr val="78AC7A"/>
                      </a:solidFill>
                      <a:prstDash val="solid"/>
                      <a:round/>
                      <a:headEnd type="none" w="med" len="med"/>
                      <a:tailEnd type="none" w="med" len="med"/>
                    </a:lnR>
                    <a:lnT w="4763" cap="flat" cmpd="sng" algn="ctr">
                      <a:solidFill>
                        <a:srgbClr val="68AA7A"/>
                      </a:solidFill>
                      <a:prstDash val="solid"/>
                      <a:round/>
                      <a:headEnd type="none" w="med" len="med"/>
                      <a:tailEnd type="none" w="med" len="med"/>
                    </a:lnT>
                    <a:lnB w="12700" cap="flat" cmpd="sng" algn="ctr">
                      <a:solidFill>
                        <a:srgbClr val="F82BE1"/>
                      </a:solidFill>
                      <a:prstDash val="solid"/>
                      <a:round/>
                      <a:headEnd type="none" w="med" len="med"/>
                      <a:tailEnd type="none" w="med" len="med"/>
                    </a:lnB>
                  </a:tcPr>
                </a:tc>
                <a:extLst>
                  <a:ext uri="{0D108BD9-81ED-4DB2-BD59-A6C34878D82A}">
                    <a16:rowId xmlns:a16="http://schemas.microsoft.com/office/drawing/2014/main" val="1423668175"/>
                  </a:ext>
                </a:extLst>
              </a:tr>
            </a:tbl>
          </a:graphicData>
        </a:graphic>
      </p:graphicFrame>
      <p:sp>
        <p:nvSpPr>
          <p:cNvPr id="5" name="Rectangle 1">
            <a:extLst>
              <a:ext uri="{FF2B5EF4-FFF2-40B4-BE49-F238E27FC236}">
                <a16:creationId xmlns:a16="http://schemas.microsoft.com/office/drawing/2014/main" id="{6907FC60-3D97-4D5F-9D83-A2651D504CCF}"/>
              </a:ext>
            </a:extLst>
          </p:cNvPr>
          <p:cNvSpPr>
            <a:spLocks noChangeArrowheads="1"/>
          </p:cNvSpPr>
          <p:nvPr/>
        </p:nvSpPr>
        <p:spPr bwMode="auto">
          <a:xfrm>
            <a:off x="430213" y="1187450"/>
            <a:ext cx="12436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1262" tIns="0" rIns="0" bIns="14283"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1" i="0" u="none" strike="noStrike" cap="none" normalizeH="0" baseline="0">
                <a:ln>
                  <a:noFill/>
                </a:ln>
                <a:solidFill>
                  <a:srgbClr val="000000"/>
                </a:solidFill>
                <a:effectLst/>
                <a:latin typeface="Segoe UI" panose="020B0502040204020203" pitchFamily="34" charset="0"/>
                <a:cs typeface="Segoe UI" panose="020B0502040204020203" pitchFamily="34" charset="0"/>
              </a:rPr>
              <a:t>Loads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363494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97709-CE6E-4C31-957C-29CA2971D014}"/>
              </a:ext>
            </a:extLst>
          </p:cNvPr>
          <p:cNvSpPr>
            <a:spLocks noGrp="1"/>
          </p:cNvSpPr>
          <p:nvPr>
            <p:ph type="title"/>
          </p:nvPr>
        </p:nvSpPr>
        <p:spPr/>
        <p:txBody>
          <a:bodyPr/>
          <a:lstStyle/>
          <a:p>
            <a:r>
              <a:rPr lang="en-GB" b="1" dirty="0"/>
              <a:t>Queries</a:t>
            </a:r>
            <a:endParaRPr lang="en-GB" dirty="0"/>
          </a:p>
        </p:txBody>
      </p:sp>
      <p:graphicFrame>
        <p:nvGraphicFramePr>
          <p:cNvPr id="4" name="Table 3">
            <a:extLst>
              <a:ext uri="{FF2B5EF4-FFF2-40B4-BE49-F238E27FC236}">
                <a16:creationId xmlns:a16="http://schemas.microsoft.com/office/drawing/2014/main" id="{341E3736-3042-4846-B5E8-169D53C54CAD}"/>
              </a:ext>
            </a:extLst>
          </p:cNvPr>
          <p:cNvGraphicFramePr>
            <a:graphicFrameLocks noGrp="1"/>
          </p:cNvGraphicFramePr>
          <p:nvPr>
            <p:extLst>
              <p:ext uri="{D42A27DB-BD31-4B8C-83A1-F6EECF244321}">
                <p14:modId xmlns:p14="http://schemas.microsoft.com/office/powerpoint/2010/main" val="2063586394"/>
              </p:ext>
            </p:extLst>
          </p:nvPr>
        </p:nvGraphicFramePr>
        <p:xfrm>
          <a:off x="0" y="1212849"/>
          <a:ext cx="12076697" cy="2367321"/>
        </p:xfrm>
        <a:graphic>
          <a:graphicData uri="http://schemas.openxmlformats.org/drawingml/2006/table">
            <a:tbl>
              <a:tblPr/>
              <a:tblGrid>
                <a:gridCol w="1523999">
                  <a:extLst>
                    <a:ext uri="{9D8B030D-6E8A-4147-A177-3AD203B41FA5}">
                      <a16:colId xmlns:a16="http://schemas.microsoft.com/office/drawing/2014/main" val="3331906417"/>
                    </a:ext>
                  </a:extLst>
                </a:gridCol>
                <a:gridCol w="3648659">
                  <a:extLst>
                    <a:ext uri="{9D8B030D-6E8A-4147-A177-3AD203B41FA5}">
                      <a16:colId xmlns:a16="http://schemas.microsoft.com/office/drawing/2014/main" val="2208514467"/>
                    </a:ext>
                  </a:extLst>
                </a:gridCol>
                <a:gridCol w="6904039">
                  <a:extLst>
                    <a:ext uri="{9D8B030D-6E8A-4147-A177-3AD203B41FA5}">
                      <a16:colId xmlns:a16="http://schemas.microsoft.com/office/drawing/2014/main" val="3668063279"/>
                    </a:ext>
                  </a:extLst>
                </a:gridCol>
              </a:tblGrid>
              <a:tr h="257394">
                <a:tc>
                  <a:txBody>
                    <a:bodyPr/>
                    <a:lstStyle/>
                    <a:p>
                      <a:pPr algn="l" fontAlgn="b"/>
                      <a:r>
                        <a:rPr lang="en-GB" sz="1800" b="1">
                          <a:effectLst/>
                        </a:rPr>
                        <a:t>Category</a:t>
                      </a:r>
                    </a:p>
                  </a:txBody>
                  <a:tcPr marL="9023" marR="9023" marT="6767" marB="6767" anchor="b">
                    <a:lnL w="12700" cap="flat" cmpd="sng" algn="ctr">
                      <a:solidFill>
                        <a:srgbClr val="6065BC"/>
                      </a:solidFill>
                      <a:prstDash val="solid"/>
                      <a:round/>
                      <a:headEnd type="none" w="med" len="med"/>
                      <a:tailEnd type="none" w="med" len="med"/>
                    </a:lnL>
                    <a:lnR w="12700" cap="flat" cmpd="sng" algn="ctr">
                      <a:solidFill>
                        <a:srgbClr val="0068BC"/>
                      </a:solidFill>
                      <a:prstDash val="solid"/>
                      <a:round/>
                      <a:headEnd type="none" w="med" len="med"/>
                      <a:tailEnd type="none" w="med" len="med"/>
                    </a:lnR>
                    <a:lnT w="12700" cap="flat" cmpd="sng" algn="ctr">
                      <a:solidFill>
                        <a:srgbClr val="F065BC"/>
                      </a:solidFill>
                      <a:prstDash val="solid"/>
                      <a:round/>
                      <a:headEnd type="none" w="med" len="med"/>
                      <a:tailEnd type="none" w="med" len="med"/>
                    </a:lnT>
                    <a:lnB w="4763" cap="flat" cmpd="sng" algn="ctr">
                      <a:solidFill>
                        <a:srgbClr val="2066BC"/>
                      </a:solidFill>
                      <a:prstDash val="solid"/>
                      <a:round/>
                      <a:headEnd type="none" w="med" len="med"/>
                      <a:tailEnd type="none" w="med" len="med"/>
                    </a:lnB>
                  </a:tcPr>
                </a:tc>
                <a:tc>
                  <a:txBody>
                    <a:bodyPr/>
                    <a:lstStyle/>
                    <a:p>
                      <a:pPr algn="l" fontAlgn="b"/>
                      <a:r>
                        <a:rPr lang="en-GB" sz="1800" b="1">
                          <a:effectLst/>
                        </a:rPr>
                        <a:t>Description</a:t>
                      </a:r>
                    </a:p>
                  </a:txBody>
                  <a:tcPr marL="9023" marR="9023" marT="6767" marB="6767" anchor="b">
                    <a:lnL w="12700" cap="flat" cmpd="sng" algn="ctr">
                      <a:solidFill>
                        <a:srgbClr val="0068BC"/>
                      </a:solidFill>
                      <a:prstDash val="solid"/>
                      <a:round/>
                      <a:headEnd type="none" w="med" len="med"/>
                      <a:tailEnd type="none" w="med" len="med"/>
                    </a:lnL>
                    <a:lnR w="12700" cap="flat" cmpd="sng" algn="ctr">
                      <a:solidFill>
                        <a:srgbClr val="2066BC"/>
                      </a:solidFill>
                      <a:prstDash val="solid"/>
                      <a:round/>
                      <a:headEnd type="none" w="med" len="med"/>
                      <a:tailEnd type="none" w="med" len="med"/>
                    </a:lnR>
                    <a:lnT w="12700" cap="flat" cmpd="sng" algn="ctr">
                      <a:solidFill>
                        <a:srgbClr val="5069BC"/>
                      </a:solidFill>
                      <a:prstDash val="solid"/>
                      <a:round/>
                      <a:headEnd type="none" w="med" len="med"/>
                      <a:tailEnd type="none" w="med" len="med"/>
                    </a:lnT>
                    <a:lnB w="4763" cap="flat" cmpd="sng" algn="ctr">
                      <a:solidFill>
                        <a:srgbClr val="B066BC"/>
                      </a:solidFill>
                      <a:prstDash val="solid"/>
                      <a:round/>
                      <a:headEnd type="none" w="med" len="med"/>
                      <a:tailEnd type="none" w="med" len="med"/>
                    </a:lnB>
                  </a:tcPr>
                </a:tc>
                <a:tc>
                  <a:txBody>
                    <a:bodyPr/>
                    <a:lstStyle/>
                    <a:p>
                      <a:pPr algn="l" fontAlgn="b"/>
                      <a:r>
                        <a:rPr lang="en-GB" sz="1800" b="1" dirty="0">
                          <a:effectLst/>
                        </a:rPr>
                        <a:t>Maximum</a:t>
                      </a:r>
                    </a:p>
                  </a:txBody>
                  <a:tcPr marL="9023" marR="9023" marT="6767" marB="6767" anchor="b">
                    <a:lnL w="12700" cap="flat" cmpd="sng" algn="ctr">
                      <a:solidFill>
                        <a:srgbClr val="2066BC"/>
                      </a:solidFill>
                      <a:prstDash val="solid"/>
                      <a:round/>
                      <a:headEnd type="none" w="med" len="med"/>
                      <a:tailEnd type="none" w="med" len="med"/>
                    </a:lnL>
                    <a:lnR w="12700" cap="flat" cmpd="sng" algn="ctr">
                      <a:solidFill>
                        <a:srgbClr val="6068BC"/>
                      </a:solidFill>
                      <a:prstDash val="solid"/>
                      <a:round/>
                      <a:headEnd type="none" w="med" len="med"/>
                      <a:tailEnd type="none" w="med" len="med"/>
                    </a:lnR>
                    <a:lnT w="12700" cap="flat" cmpd="sng" algn="ctr">
                      <a:solidFill>
                        <a:srgbClr val="0068BC"/>
                      </a:solidFill>
                      <a:prstDash val="solid"/>
                      <a:round/>
                      <a:headEnd type="none" w="med" len="med"/>
                      <a:tailEnd type="none" w="med" len="med"/>
                    </a:lnT>
                    <a:lnB w="4763" cap="flat" cmpd="sng" algn="ctr">
                      <a:solidFill>
                        <a:srgbClr val="7067BC"/>
                      </a:solidFill>
                      <a:prstDash val="solid"/>
                      <a:round/>
                      <a:headEnd type="none" w="med" len="med"/>
                      <a:tailEnd type="none" w="med" len="med"/>
                    </a:lnB>
                  </a:tcPr>
                </a:tc>
                <a:extLst>
                  <a:ext uri="{0D108BD9-81ED-4DB2-BD59-A6C34878D82A}">
                    <a16:rowId xmlns:a16="http://schemas.microsoft.com/office/drawing/2014/main" val="740975858"/>
                  </a:ext>
                </a:extLst>
              </a:tr>
              <a:tr h="501253">
                <a:tc>
                  <a:txBody>
                    <a:bodyPr/>
                    <a:lstStyle/>
                    <a:p>
                      <a:pPr algn="l" fontAlgn="t"/>
                      <a:r>
                        <a:rPr lang="en-GB" sz="1800">
                          <a:effectLst/>
                        </a:rPr>
                        <a:t>Query</a:t>
                      </a:r>
                    </a:p>
                  </a:txBody>
                  <a:tcPr marL="9023" marR="9023" marT="6767" marB="6767">
                    <a:lnL w="12700" cap="flat" cmpd="sng" algn="ctr">
                      <a:solidFill>
                        <a:srgbClr val="B066BC"/>
                      </a:solidFill>
                      <a:prstDash val="solid"/>
                      <a:round/>
                      <a:headEnd type="none" w="med" len="med"/>
                      <a:tailEnd type="none" w="med" len="med"/>
                    </a:lnL>
                    <a:lnR w="12700" cap="flat" cmpd="sng" algn="ctr">
                      <a:solidFill>
                        <a:srgbClr val="8069BC"/>
                      </a:solidFill>
                      <a:prstDash val="solid"/>
                      <a:round/>
                      <a:headEnd type="none" w="med" len="med"/>
                      <a:tailEnd type="none" w="med" len="med"/>
                    </a:lnR>
                    <a:lnT w="4763" cap="flat" cmpd="sng" algn="ctr">
                      <a:solidFill>
                        <a:srgbClr val="2066BC"/>
                      </a:solidFill>
                      <a:prstDash val="solid"/>
                      <a:round/>
                      <a:headEnd type="none" w="med" len="med"/>
                      <a:tailEnd type="none" w="med" len="med"/>
                    </a:lnT>
                    <a:lnB w="4763" cap="flat" cmpd="sng" algn="ctr">
                      <a:solidFill>
                        <a:srgbClr val="7067BC"/>
                      </a:solidFill>
                      <a:prstDash val="solid"/>
                      <a:round/>
                      <a:headEnd type="none" w="med" len="med"/>
                      <a:tailEnd type="none" w="med" len="med"/>
                    </a:lnB>
                  </a:tcPr>
                </a:tc>
                <a:tc>
                  <a:txBody>
                    <a:bodyPr/>
                    <a:lstStyle/>
                    <a:p>
                      <a:pPr algn="l" fontAlgn="t"/>
                      <a:r>
                        <a:rPr lang="fr-FR" sz="1800">
                          <a:effectLst/>
                        </a:rPr>
                        <a:t>Queued queries on user tables.</a:t>
                      </a:r>
                    </a:p>
                  </a:txBody>
                  <a:tcPr marL="9023" marR="9023" marT="6767" marB="6767">
                    <a:lnL w="12700" cap="flat" cmpd="sng" algn="ctr">
                      <a:solidFill>
                        <a:srgbClr val="8069BC"/>
                      </a:solidFill>
                      <a:prstDash val="solid"/>
                      <a:round/>
                      <a:headEnd type="none" w="med" len="med"/>
                      <a:tailEnd type="none" w="med" len="med"/>
                    </a:lnL>
                    <a:lnR w="12700" cap="flat" cmpd="sng" algn="ctr">
                      <a:solidFill>
                        <a:srgbClr val="E066BC"/>
                      </a:solidFill>
                      <a:prstDash val="solid"/>
                      <a:round/>
                      <a:headEnd type="none" w="med" len="med"/>
                      <a:tailEnd type="none" w="med" len="med"/>
                    </a:lnR>
                    <a:lnT w="4763" cap="flat" cmpd="sng" algn="ctr">
                      <a:solidFill>
                        <a:srgbClr val="B066BC"/>
                      </a:solidFill>
                      <a:prstDash val="solid"/>
                      <a:round/>
                      <a:headEnd type="none" w="med" len="med"/>
                      <a:tailEnd type="none" w="med" len="med"/>
                    </a:lnT>
                    <a:lnB w="4763" cap="flat" cmpd="sng" algn="ctr">
                      <a:solidFill>
                        <a:srgbClr val="E066BC"/>
                      </a:solidFill>
                      <a:prstDash val="solid"/>
                      <a:round/>
                      <a:headEnd type="none" w="med" len="med"/>
                      <a:tailEnd type="none" w="med" len="med"/>
                    </a:lnB>
                  </a:tcPr>
                </a:tc>
                <a:tc>
                  <a:txBody>
                    <a:bodyPr/>
                    <a:lstStyle/>
                    <a:p>
                      <a:pPr algn="l" fontAlgn="t"/>
                      <a:r>
                        <a:rPr lang="en-GB" sz="1800" dirty="0">
                          <a:effectLst/>
                        </a:rPr>
                        <a:t>1000</a:t>
                      </a:r>
                    </a:p>
                  </a:txBody>
                  <a:tcPr marL="9023" marR="9023" marT="6767" marB="6767">
                    <a:lnL w="12700" cap="flat" cmpd="sng" algn="ctr">
                      <a:solidFill>
                        <a:srgbClr val="E066BC"/>
                      </a:solidFill>
                      <a:prstDash val="solid"/>
                      <a:round/>
                      <a:headEnd type="none" w="med" len="med"/>
                      <a:tailEnd type="none" w="med" len="med"/>
                    </a:lnL>
                    <a:lnR w="12700" cap="flat" cmpd="sng" algn="ctr">
                      <a:solidFill>
                        <a:srgbClr val="1064BC"/>
                      </a:solidFill>
                      <a:prstDash val="solid"/>
                      <a:round/>
                      <a:headEnd type="none" w="med" len="med"/>
                      <a:tailEnd type="none" w="med" len="med"/>
                    </a:lnR>
                    <a:lnT w="4763" cap="flat" cmpd="sng" algn="ctr">
                      <a:solidFill>
                        <a:srgbClr val="7067BC"/>
                      </a:solidFill>
                      <a:prstDash val="solid"/>
                      <a:round/>
                      <a:headEnd type="none" w="med" len="med"/>
                      <a:tailEnd type="none" w="med" len="med"/>
                    </a:lnT>
                    <a:lnB w="4763" cap="flat" cmpd="sng" algn="ctr">
                      <a:solidFill>
                        <a:srgbClr val="2069BC"/>
                      </a:solidFill>
                      <a:prstDash val="solid"/>
                      <a:round/>
                      <a:headEnd type="none" w="med" len="med"/>
                      <a:tailEnd type="none" w="med" len="med"/>
                    </a:lnB>
                  </a:tcPr>
                </a:tc>
                <a:extLst>
                  <a:ext uri="{0D108BD9-81ED-4DB2-BD59-A6C34878D82A}">
                    <a16:rowId xmlns:a16="http://schemas.microsoft.com/office/drawing/2014/main" val="2681416868"/>
                  </a:ext>
                </a:extLst>
              </a:tr>
              <a:tr h="501253">
                <a:tc>
                  <a:txBody>
                    <a:bodyPr/>
                    <a:lstStyle/>
                    <a:p>
                      <a:pPr algn="l" fontAlgn="t"/>
                      <a:r>
                        <a:rPr lang="en-GB" sz="1800" dirty="0">
                          <a:effectLst/>
                        </a:rPr>
                        <a:t>Query</a:t>
                      </a:r>
                    </a:p>
                  </a:txBody>
                  <a:tcPr marL="9023" marR="9023" marT="6767" marB="6767">
                    <a:lnL w="12700" cap="flat" cmpd="sng" algn="ctr">
                      <a:solidFill>
                        <a:srgbClr val="2069BC"/>
                      </a:solidFill>
                      <a:prstDash val="solid"/>
                      <a:round/>
                      <a:headEnd type="none" w="med" len="med"/>
                      <a:tailEnd type="none" w="med" len="med"/>
                    </a:lnL>
                    <a:lnR w="12700" cap="flat" cmpd="sng" algn="ctr">
                      <a:solidFill>
                        <a:srgbClr val="1064BC"/>
                      </a:solidFill>
                      <a:prstDash val="solid"/>
                      <a:round/>
                      <a:headEnd type="none" w="med" len="med"/>
                      <a:tailEnd type="none" w="med" len="med"/>
                    </a:lnR>
                    <a:lnT w="4763" cap="flat" cmpd="sng" algn="ctr">
                      <a:solidFill>
                        <a:srgbClr val="7067BC"/>
                      </a:solidFill>
                      <a:prstDash val="solid"/>
                      <a:round/>
                      <a:headEnd type="none" w="med" len="med"/>
                      <a:tailEnd type="none" w="med" len="med"/>
                    </a:lnT>
                    <a:lnB w="4763" cap="flat" cmpd="sng" algn="ctr">
                      <a:solidFill>
                        <a:srgbClr val="3068BC"/>
                      </a:solidFill>
                      <a:prstDash val="solid"/>
                      <a:round/>
                      <a:headEnd type="none" w="med" len="med"/>
                      <a:tailEnd type="none" w="med" len="med"/>
                    </a:lnB>
                  </a:tcPr>
                </a:tc>
                <a:tc>
                  <a:txBody>
                    <a:bodyPr/>
                    <a:lstStyle/>
                    <a:p>
                      <a:pPr algn="l" fontAlgn="t"/>
                      <a:r>
                        <a:rPr lang="fr-FR" sz="1800">
                          <a:effectLst/>
                        </a:rPr>
                        <a:t>Concurrent queries on system views.</a:t>
                      </a:r>
                    </a:p>
                  </a:txBody>
                  <a:tcPr marL="9023" marR="9023" marT="6767" marB="6767">
                    <a:lnL w="12700" cap="flat" cmpd="sng" algn="ctr">
                      <a:solidFill>
                        <a:srgbClr val="1064BC"/>
                      </a:solidFill>
                      <a:prstDash val="solid"/>
                      <a:round/>
                      <a:headEnd type="none" w="med" len="med"/>
                      <a:tailEnd type="none" w="med" len="med"/>
                    </a:lnL>
                    <a:lnR w="12700" cap="flat" cmpd="sng" algn="ctr">
                      <a:solidFill>
                        <a:srgbClr val="1064BC"/>
                      </a:solidFill>
                      <a:prstDash val="solid"/>
                      <a:round/>
                      <a:headEnd type="none" w="med" len="med"/>
                      <a:tailEnd type="none" w="med" len="med"/>
                    </a:lnR>
                    <a:lnT w="4763" cap="flat" cmpd="sng" algn="ctr">
                      <a:solidFill>
                        <a:srgbClr val="E066BC"/>
                      </a:solidFill>
                      <a:prstDash val="solid"/>
                      <a:round/>
                      <a:headEnd type="none" w="med" len="med"/>
                      <a:tailEnd type="none" w="med" len="med"/>
                    </a:lnT>
                    <a:lnB w="4763" cap="flat" cmpd="sng" algn="ctr">
                      <a:solidFill>
                        <a:srgbClr val="3068BC"/>
                      </a:solidFill>
                      <a:prstDash val="solid"/>
                      <a:round/>
                      <a:headEnd type="none" w="med" len="med"/>
                      <a:tailEnd type="none" w="med" len="med"/>
                    </a:lnB>
                  </a:tcPr>
                </a:tc>
                <a:tc>
                  <a:txBody>
                    <a:bodyPr/>
                    <a:lstStyle/>
                    <a:p>
                      <a:pPr algn="l" fontAlgn="t"/>
                      <a:r>
                        <a:rPr lang="en-GB" sz="1800" dirty="0">
                          <a:effectLst/>
                        </a:rPr>
                        <a:t>100</a:t>
                      </a:r>
                    </a:p>
                  </a:txBody>
                  <a:tcPr marL="9023" marR="9023" marT="6767" marB="6767">
                    <a:lnL w="12700" cap="flat" cmpd="sng" algn="ctr">
                      <a:solidFill>
                        <a:srgbClr val="1064BC"/>
                      </a:solidFill>
                      <a:prstDash val="solid"/>
                      <a:round/>
                      <a:headEnd type="none" w="med" len="med"/>
                      <a:tailEnd type="none" w="med" len="med"/>
                    </a:lnL>
                    <a:lnR w="12700" cap="flat" cmpd="sng" algn="ctr">
                      <a:solidFill>
                        <a:srgbClr val="E066BC"/>
                      </a:solidFill>
                      <a:prstDash val="solid"/>
                      <a:round/>
                      <a:headEnd type="none" w="med" len="med"/>
                      <a:tailEnd type="none" w="med" len="med"/>
                    </a:lnR>
                    <a:lnT w="4763" cap="flat" cmpd="sng" algn="ctr">
                      <a:solidFill>
                        <a:srgbClr val="2069BC"/>
                      </a:solidFill>
                      <a:prstDash val="solid"/>
                      <a:round/>
                      <a:headEnd type="none" w="med" len="med"/>
                      <a:tailEnd type="none" w="med" len="med"/>
                    </a:lnT>
                    <a:lnB w="4763" cap="flat" cmpd="sng" algn="ctr">
                      <a:solidFill>
                        <a:srgbClr val="8069BC"/>
                      </a:solidFill>
                      <a:prstDash val="solid"/>
                      <a:round/>
                      <a:headEnd type="none" w="med" len="med"/>
                      <a:tailEnd type="none" w="med" len="med"/>
                    </a:lnB>
                  </a:tcPr>
                </a:tc>
                <a:extLst>
                  <a:ext uri="{0D108BD9-81ED-4DB2-BD59-A6C34878D82A}">
                    <a16:rowId xmlns:a16="http://schemas.microsoft.com/office/drawing/2014/main" val="1774194590"/>
                  </a:ext>
                </a:extLst>
              </a:tr>
              <a:tr h="501253">
                <a:tc>
                  <a:txBody>
                    <a:bodyPr/>
                    <a:lstStyle/>
                    <a:p>
                      <a:pPr algn="l" fontAlgn="t"/>
                      <a:r>
                        <a:rPr lang="en-GB" sz="1800">
                          <a:effectLst/>
                        </a:rPr>
                        <a:t>Query</a:t>
                      </a:r>
                    </a:p>
                  </a:txBody>
                  <a:tcPr marL="9023" marR="9023" marT="6767" marB="6767">
                    <a:lnL w="12700" cap="flat" cmpd="sng" algn="ctr">
                      <a:solidFill>
                        <a:srgbClr val="2069BC"/>
                      </a:solidFill>
                      <a:prstDash val="solid"/>
                      <a:round/>
                      <a:headEnd type="none" w="med" len="med"/>
                      <a:tailEnd type="none" w="med" len="med"/>
                    </a:lnL>
                    <a:lnR w="12700" cap="flat" cmpd="sng" algn="ctr">
                      <a:solidFill>
                        <a:srgbClr val="2069BC"/>
                      </a:solidFill>
                      <a:prstDash val="solid"/>
                      <a:round/>
                      <a:headEnd type="none" w="med" len="med"/>
                      <a:tailEnd type="none" w="med" len="med"/>
                    </a:lnR>
                    <a:lnT w="4763" cap="flat" cmpd="sng" algn="ctr">
                      <a:solidFill>
                        <a:srgbClr val="3068BC"/>
                      </a:solidFill>
                      <a:prstDash val="solid"/>
                      <a:round/>
                      <a:headEnd type="none" w="med" len="med"/>
                      <a:tailEnd type="none" w="med" len="med"/>
                    </a:lnT>
                    <a:lnB w="4763" cap="flat" cmpd="sng" algn="ctr">
                      <a:solidFill>
                        <a:srgbClr val="1064BC"/>
                      </a:solidFill>
                      <a:prstDash val="solid"/>
                      <a:round/>
                      <a:headEnd type="none" w="med" len="med"/>
                      <a:tailEnd type="none" w="med" len="med"/>
                    </a:lnB>
                  </a:tcPr>
                </a:tc>
                <a:tc>
                  <a:txBody>
                    <a:bodyPr/>
                    <a:lstStyle/>
                    <a:p>
                      <a:pPr algn="l" fontAlgn="t"/>
                      <a:r>
                        <a:rPr lang="en-GB" sz="1800">
                          <a:effectLst/>
                        </a:rPr>
                        <a:t>Queued queries on system views</a:t>
                      </a:r>
                    </a:p>
                  </a:txBody>
                  <a:tcPr marL="9023" marR="9023" marT="6767" marB="6767">
                    <a:lnL w="12700" cap="flat" cmpd="sng" algn="ctr">
                      <a:solidFill>
                        <a:srgbClr val="2069BC"/>
                      </a:solidFill>
                      <a:prstDash val="solid"/>
                      <a:round/>
                      <a:headEnd type="none" w="med" len="med"/>
                      <a:tailEnd type="none" w="med" len="med"/>
                    </a:lnL>
                    <a:lnR w="12700" cap="flat" cmpd="sng" algn="ctr">
                      <a:solidFill>
                        <a:srgbClr val="2069BC"/>
                      </a:solidFill>
                      <a:prstDash val="solid"/>
                      <a:round/>
                      <a:headEnd type="none" w="med" len="med"/>
                      <a:tailEnd type="none" w="med" len="med"/>
                    </a:lnR>
                    <a:lnT w="4763" cap="flat" cmpd="sng" algn="ctr">
                      <a:solidFill>
                        <a:srgbClr val="3068BC"/>
                      </a:solidFill>
                      <a:prstDash val="solid"/>
                      <a:round/>
                      <a:headEnd type="none" w="med" len="med"/>
                      <a:tailEnd type="none" w="med" len="med"/>
                    </a:lnT>
                    <a:lnB w="4763" cap="flat" cmpd="sng" algn="ctr">
                      <a:solidFill>
                        <a:srgbClr val="D06ABC"/>
                      </a:solidFill>
                      <a:prstDash val="solid"/>
                      <a:round/>
                      <a:headEnd type="none" w="med" len="med"/>
                      <a:tailEnd type="none" w="med" len="med"/>
                    </a:lnB>
                  </a:tcPr>
                </a:tc>
                <a:tc>
                  <a:txBody>
                    <a:bodyPr/>
                    <a:lstStyle/>
                    <a:p>
                      <a:pPr algn="l" fontAlgn="t"/>
                      <a:r>
                        <a:rPr lang="en-GB" sz="1800" dirty="0">
                          <a:effectLst/>
                        </a:rPr>
                        <a:t>1000</a:t>
                      </a:r>
                    </a:p>
                  </a:txBody>
                  <a:tcPr marL="9023" marR="9023" marT="6767" marB="6767">
                    <a:lnL w="12700" cap="flat" cmpd="sng" algn="ctr">
                      <a:solidFill>
                        <a:srgbClr val="2069BC"/>
                      </a:solidFill>
                      <a:prstDash val="solid"/>
                      <a:round/>
                      <a:headEnd type="none" w="med" len="med"/>
                      <a:tailEnd type="none" w="med" len="med"/>
                    </a:lnL>
                    <a:lnR w="12700" cap="flat" cmpd="sng" algn="ctr">
                      <a:solidFill>
                        <a:srgbClr val="5069BC"/>
                      </a:solidFill>
                      <a:prstDash val="solid"/>
                      <a:round/>
                      <a:headEnd type="none" w="med" len="med"/>
                      <a:tailEnd type="none" w="med" len="med"/>
                    </a:lnR>
                    <a:lnT w="4763" cap="flat" cmpd="sng" algn="ctr">
                      <a:solidFill>
                        <a:srgbClr val="8069BC"/>
                      </a:solidFill>
                      <a:prstDash val="solid"/>
                      <a:round/>
                      <a:headEnd type="none" w="med" len="med"/>
                      <a:tailEnd type="none" w="med" len="med"/>
                    </a:lnT>
                    <a:lnB w="4763" cap="flat" cmpd="sng" algn="ctr">
                      <a:solidFill>
                        <a:srgbClr val="806FBC"/>
                      </a:solidFill>
                      <a:prstDash val="solid"/>
                      <a:round/>
                      <a:headEnd type="none" w="med" len="med"/>
                      <a:tailEnd type="none" w="med" len="med"/>
                    </a:lnB>
                  </a:tcPr>
                </a:tc>
                <a:extLst>
                  <a:ext uri="{0D108BD9-81ED-4DB2-BD59-A6C34878D82A}">
                    <a16:rowId xmlns:a16="http://schemas.microsoft.com/office/drawing/2014/main" val="2835550561"/>
                  </a:ext>
                </a:extLst>
              </a:tr>
              <a:tr h="257394">
                <a:tc>
                  <a:txBody>
                    <a:bodyPr/>
                    <a:lstStyle/>
                    <a:p>
                      <a:pPr algn="l" fontAlgn="t"/>
                      <a:r>
                        <a:rPr lang="en-GB" sz="1800">
                          <a:effectLst/>
                        </a:rPr>
                        <a:t>Query</a:t>
                      </a:r>
                    </a:p>
                  </a:txBody>
                  <a:tcPr marL="9023" marR="9023" marT="6767" marB="6767">
                    <a:lnL w="12700" cap="flat" cmpd="sng" algn="ctr">
                      <a:solidFill>
                        <a:srgbClr val="5069BC"/>
                      </a:solidFill>
                      <a:prstDash val="solid"/>
                      <a:round/>
                      <a:headEnd type="none" w="med" len="med"/>
                      <a:tailEnd type="none" w="med" len="med"/>
                    </a:lnL>
                    <a:lnR w="12700" cap="flat" cmpd="sng" algn="ctr">
                      <a:solidFill>
                        <a:srgbClr val="306EBC"/>
                      </a:solidFill>
                      <a:prstDash val="solid"/>
                      <a:round/>
                      <a:headEnd type="none" w="med" len="med"/>
                      <a:tailEnd type="none" w="med" len="med"/>
                    </a:lnR>
                    <a:lnT w="4763" cap="flat" cmpd="sng" algn="ctr">
                      <a:solidFill>
                        <a:srgbClr val="1064BC"/>
                      </a:solidFill>
                      <a:prstDash val="solid"/>
                      <a:round/>
                      <a:headEnd type="none" w="med" len="med"/>
                      <a:tailEnd type="none" w="med" len="med"/>
                    </a:lnT>
                    <a:lnB w="4763" cap="flat" cmpd="sng" algn="ctr">
                      <a:solidFill>
                        <a:srgbClr val="406DBC"/>
                      </a:solidFill>
                      <a:prstDash val="solid"/>
                      <a:round/>
                      <a:headEnd type="none" w="med" len="med"/>
                      <a:tailEnd type="none" w="med" len="med"/>
                    </a:lnB>
                  </a:tcPr>
                </a:tc>
                <a:tc>
                  <a:txBody>
                    <a:bodyPr/>
                    <a:lstStyle/>
                    <a:p>
                      <a:pPr algn="l" fontAlgn="t"/>
                      <a:r>
                        <a:rPr lang="en-GB" sz="1800">
                          <a:effectLst/>
                        </a:rPr>
                        <a:t>Maximum parameters</a:t>
                      </a:r>
                    </a:p>
                  </a:txBody>
                  <a:tcPr marL="9023" marR="9023" marT="6767" marB="6767">
                    <a:lnL w="12700" cap="flat" cmpd="sng" algn="ctr">
                      <a:solidFill>
                        <a:srgbClr val="306EBC"/>
                      </a:solidFill>
                      <a:prstDash val="solid"/>
                      <a:round/>
                      <a:headEnd type="none" w="med" len="med"/>
                      <a:tailEnd type="none" w="med" len="med"/>
                    </a:lnL>
                    <a:lnR w="12700" cap="flat" cmpd="sng" algn="ctr">
                      <a:solidFill>
                        <a:srgbClr val="D06DBC"/>
                      </a:solidFill>
                      <a:prstDash val="solid"/>
                      <a:round/>
                      <a:headEnd type="none" w="med" len="med"/>
                      <a:tailEnd type="none" w="med" len="med"/>
                    </a:lnR>
                    <a:lnT w="4763" cap="flat" cmpd="sng" algn="ctr">
                      <a:solidFill>
                        <a:srgbClr val="D06ABC"/>
                      </a:solidFill>
                      <a:prstDash val="solid"/>
                      <a:round/>
                      <a:headEnd type="none" w="med" len="med"/>
                      <a:tailEnd type="none" w="med" len="med"/>
                    </a:lnT>
                    <a:lnB w="4763" cap="flat" cmpd="sng" algn="ctr">
                      <a:solidFill>
                        <a:srgbClr val="906BBC"/>
                      </a:solidFill>
                      <a:prstDash val="solid"/>
                      <a:round/>
                      <a:headEnd type="none" w="med" len="med"/>
                      <a:tailEnd type="none" w="med" len="med"/>
                    </a:lnB>
                  </a:tcPr>
                </a:tc>
                <a:tc>
                  <a:txBody>
                    <a:bodyPr/>
                    <a:lstStyle/>
                    <a:p>
                      <a:pPr algn="l" fontAlgn="t"/>
                      <a:r>
                        <a:rPr lang="en-GB" sz="1800" dirty="0">
                          <a:effectLst/>
                        </a:rPr>
                        <a:t>2098</a:t>
                      </a:r>
                    </a:p>
                  </a:txBody>
                  <a:tcPr marL="9023" marR="9023" marT="6767" marB="6767">
                    <a:lnL w="12700" cap="flat" cmpd="sng" algn="ctr">
                      <a:solidFill>
                        <a:srgbClr val="D06DBC"/>
                      </a:solidFill>
                      <a:prstDash val="solid"/>
                      <a:round/>
                      <a:headEnd type="none" w="med" len="med"/>
                      <a:tailEnd type="none" w="med" len="med"/>
                    </a:lnL>
                    <a:lnR w="12700" cap="flat" cmpd="sng" algn="ctr">
                      <a:solidFill>
                        <a:srgbClr val="706ABC"/>
                      </a:solidFill>
                      <a:prstDash val="solid"/>
                      <a:round/>
                      <a:headEnd type="none" w="med" len="med"/>
                      <a:tailEnd type="none" w="med" len="med"/>
                    </a:lnR>
                    <a:lnT w="4763" cap="flat" cmpd="sng" algn="ctr">
                      <a:solidFill>
                        <a:srgbClr val="806FBC"/>
                      </a:solidFill>
                      <a:prstDash val="solid"/>
                      <a:round/>
                      <a:headEnd type="none" w="med" len="med"/>
                      <a:tailEnd type="none" w="med" len="med"/>
                    </a:lnT>
                    <a:lnB w="4763" cap="flat" cmpd="sng" algn="ctr">
                      <a:solidFill>
                        <a:srgbClr val="C06BBC"/>
                      </a:solidFill>
                      <a:prstDash val="solid"/>
                      <a:round/>
                      <a:headEnd type="none" w="med" len="med"/>
                      <a:tailEnd type="none" w="med" len="med"/>
                    </a:lnB>
                  </a:tcPr>
                </a:tc>
                <a:extLst>
                  <a:ext uri="{0D108BD9-81ED-4DB2-BD59-A6C34878D82A}">
                    <a16:rowId xmlns:a16="http://schemas.microsoft.com/office/drawing/2014/main" val="1780498429"/>
                  </a:ext>
                </a:extLst>
              </a:tr>
              <a:tr h="257394">
                <a:tc>
                  <a:txBody>
                    <a:bodyPr/>
                    <a:lstStyle/>
                    <a:p>
                      <a:pPr algn="l" fontAlgn="t"/>
                      <a:r>
                        <a:rPr lang="en-GB" sz="1800">
                          <a:effectLst/>
                        </a:rPr>
                        <a:t>Batch</a:t>
                      </a:r>
                    </a:p>
                  </a:txBody>
                  <a:tcPr marL="9023" marR="9023" marT="6767" marB="6767">
                    <a:lnL w="12700" cap="flat" cmpd="sng" algn="ctr">
                      <a:solidFill>
                        <a:srgbClr val="B06CBC"/>
                      </a:solidFill>
                      <a:prstDash val="solid"/>
                      <a:round/>
                      <a:headEnd type="none" w="med" len="med"/>
                      <a:tailEnd type="none" w="med" len="med"/>
                    </a:lnL>
                    <a:lnR w="12700" cap="flat" cmpd="sng" algn="ctr">
                      <a:solidFill>
                        <a:srgbClr val="B06CBC"/>
                      </a:solidFill>
                      <a:prstDash val="solid"/>
                      <a:round/>
                      <a:headEnd type="none" w="med" len="med"/>
                      <a:tailEnd type="none" w="med" len="med"/>
                    </a:lnR>
                    <a:lnT w="4763" cap="flat" cmpd="sng" algn="ctr">
                      <a:solidFill>
                        <a:srgbClr val="406DBC"/>
                      </a:solidFill>
                      <a:prstDash val="solid"/>
                      <a:round/>
                      <a:headEnd type="none" w="med" len="med"/>
                      <a:tailEnd type="none" w="med" len="med"/>
                    </a:lnT>
                    <a:lnB w="4763" cap="flat" cmpd="sng" algn="ctr">
                      <a:solidFill>
                        <a:srgbClr val="B06CBC"/>
                      </a:solidFill>
                      <a:prstDash val="solid"/>
                      <a:round/>
                      <a:headEnd type="none" w="med" len="med"/>
                      <a:tailEnd type="none" w="med" len="med"/>
                    </a:lnB>
                  </a:tcPr>
                </a:tc>
                <a:tc>
                  <a:txBody>
                    <a:bodyPr/>
                    <a:lstStyle/>
                    <a:p>
                      <a:pPr algn="l" fontAlgn="t"/>
                      <a:r>
                        <a:rPr lang="en-GB" sz="1800">
                          <a:effectLst/>
                        </a:rPr>
                        <a:t>Maximum size</a:t>
                      </a:r>
                    </a:p>
                  </a:txBody>
                  <a:tcPr marL="9023" marR="9023" marT="6767" marB="6767">
                    <a:lnL w="12700" cap="flat" cmpd="sng" algn="ctr">
                      <a:solidFill>
                        <a:srgbClr val="B06CBC"/>
                      </a:solidFill>
                      <a:prstDash val="solid"/>
                      <a:round/>
                      <a:headEnd type="none" w="med" len="med"/>
                      <a:tailEnd type="none" w="med" len="med"/>
                    </a:lnL>
                    <a:lnR w="12700" cap="flat" cmpd="sng" algn="ctr">
                      <a:solidFill>
                        <a:srgbClr val="706DBC"/>
                      </a:solidFill>
                      <a:prstDash val="solid"/>
                      <a:round/>
                      <a:headEnd type="none" w="med" len="med"/>
                      <a:tailEnd type="none" w="med" len="med"/>
                    </a:lnR>
                    <a:lnT w="4763" cap="flat" cmpd="sng" algn="ctr">
                      <a:solidFill>
                        <a:srgbClr val="906BBC"/>
                      </a:solidFill>
                      <a:prstDash val="solid"/>
                      <a:round/>
                      <a:headEnd type="none" w="med" len="med"/>
                      <a:tailEnd type="none" w="med" len="med"/>
                    </a:lnT>
                    <a:lnB w="4763" cap="flat" cmpd="sng" algn="ctr">
                      <a:solidFill>
                        <a:srgbClr val="C06EBC"/>
                      </a:solidFill>
                      <a:prstDash val="solid"/>
                      <a:round/>
                      <a:headEnd type="none" w="med" len="med"/>
                      <a:tailEnd type="none" w="med" len="med"/>
                    </a:lnB>
                  </a:tcPr>
                </a:tc>
                <a:tc>
                  <a:txBody>
                    <a:bodyPr/>
                    <a:lstStyle/>
                    <a:p>
                      <a:pPr algn="l" fontAlgn="t"/>
                      <a:r>
                        <a:rPr lang="en-GB" sz="1800" dirty="0">
                          <a:effectLst/>
                        </a:rPr>
                        <a:t>65,536*4096</a:t>
                      </a:r>
                    </a:p>
                  </a:txBody>
                  <a:tcPr marL="9023" marR="9023" marT="6767" marB="6767">
                    <a:lnL w="12700" cap="flat" cmpd="sng" algn="ctr">
                      <a:solidFill>
                        <a:srgbClr val="706DBC"/>
                      </a:solidFill>
                      <a:prstDash val="solid"/>
                      <a:round/>
                      <a:headEnd type="none" w="med" len="med"/>
                      <a:tailEnd type="none" w="med" len="med"/>
                    </a:lnL>
                    <a:lnR w="12700" cap="flat" cmpd="sng" algn="ctr">
                      <a:solidFill>
                        <a:srgbClr val="B06FBC"/>
                      </a:solidFill>
                      <a:prstDash val="solid"/>
                      <a:round/>
                      <a:headEnd type="none" w="med" len="med"/>
                      <a:tailEnd type="none" w="med" len="med"/>
                    </a:lnR>
                    <a:lnT w="4763" cap="flat" cmpd="sng" algn="ctr">
                      <a:solidFill>
                        <a:srgbClr val="C06BBC"/>
                      </a:solidFill>
                      <a:prstDash val="solid"/>
                      <a:round/>
                      <a:headEnd type="none" w="med" len="med"/>
                      <a:tailEnd type="none" w="med" len="med"/>
                    </a:lnT>
                    <a:lnB w="4763" cap="flat" cmpd="sng" algn="ctr">
                      <a:solidFill>
                        <a:srgbClr val="406ABC"/>
                      </a:solidFill>
                      <a:prstDash val="solid"/>
                      <a:round/>
                      <a:headEnd type="none" w="med" len="med"/>
                      <a:tailEnd type="none" w="med" len="med"/>
                    </a:lnB>
                  </a:tcPr>
                </a:tc>
                <a:extLst>
                  <a:ext uri="{0D108BD9-81ED-4DB2-BD59-A6C34878D82A}">
                    <a16:rowId xmlns:a16="http://schemas.microsoft.com/office/drawing/2014/main" val="2637093019"/>
                  </a:ext>
                </a:extLst>
              </a:tr>
            </a:tbl>
          </a:graphicData>
        </a:graphic>
      </p:graphicFrame>
    </p:spTree>
    <p:extLst>
      <p:ext uri="{BB962C8B-B14F-4D97-AF65-F5344CB8AC3E}">
        <p14:creationId xmlns:p14="http://schemas.microsoft.com/office/powerpoint/2010/main" val="286166923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43CFA-34A6-4534-88DB-78072570F935}"/>
              </a:ext>
            </a:extLst>
          </p:cNvPr>
          <p:cNvSpPr>
            <a:spLocks noGrp="1"/>
          </p:cNvSpPr>
          <p:nvPr>
            <p:ph type="title"/>
          </p:nvPr>
        </p:nvSpPr>
        <p:spPr/>
        <p:txBody>
          <a:bodyPr/>
          <a:lstStyle/>
          <a:p>
            <a:r>
              <a:rPr lang="en-GB" b="1" dirty="0"/>
              <a:t>Queries</a:t>
            </a:r>
            <a:endParaRPr lang="en-GB" dirty="0"/>
          </a:p>
        </p:txBody>
      </p:sp>
      <p:graphicFrame>
        <p:nvGraphicFramePr>
          <p:cNvPr id="4" name="Table 3">
            <a:extLst>
              <a:ext uri="{FF2B5EF4-FFF2-40B4-BE49-F238E27FC236}">
                <a16:creationId xmlns:a16="http://schemas.microsoft.com/office/drawing/2014/main" id="{AC48028F-327F-4567-BF34-FC65715377AC}"/>
              </a:ext>
            </a:extLst>
          </p:cNvPr>
          <p:cNvGraphicFramePr>
            <a:graphicFrameLocks noGrp="1"/>
          </p:cNvGraphicFramePr>
          <p:nvPr>
            <p:extLst>
              <p:ext uri="{D42A27DB-BD31-4B8C-83A1-F6EECF244321}">
                <p14:modId xmlns:p14="http://schemas.microsoft.com/office/powerpoint/2010/main" val="3817385171"/>
              </p:ext>
            </p:extLst>
          </p:nvPr>
        </p:nvGraphicFramePr>
        <p:xfrm>
          <a:off x="457200" y="1212850"/>
          <a:ext cx="11522075" cy="5689524"/>
        </p:xfrm>
        <a:graphic>
          <a:graphicData uri="http://schemas.openxmlformats.org/drawingml/2006/table">
            <a:tbl>
              <a:tblPr/>
              <a:tblGrid>
                <a:gridCol w="1732391">
                  <a:extLst>
                    <a:ext uri="{9D8B030D-6E8A-4147-A177-3AD203B41FA5}">
                      <a16:colId xmlns:a16="http://schemas.microsoft.com/office/drawing/2014/main" val="3006162632"/>
                    </a:ext>
                  </a:extLst>
                </a:gridCol>
                <a:gridCol w="2295997">
                  <a:extLst>
                    <a:ext uri="{9D8B030D-6E8A-4147-A177-3AD203B41FA5}">
                      <a16:colId xmlns:a16="http://schemas.microsoft.com/office/drawing/2014/main" val="2051088022"/>
                    </a:ext>
                  </a:extLst>
                </a:gridCol>
                <a:gridCol w="7493687">
                  <a:extLst>
                    <a:ext uri="{9D8B030D-6E8A-4147-A177-3AD203B41FA5}">
                      <a16:colId xmlns:a16="http://schemas.microsoft.com/office/drawing/2014/main" val="944228659"/>
                    </a:ext>
                  </a:extLst>
                </a:gridCol>
              </a:tblGrid>
              <a:tr h="233318">
                <a:tc>
                  <a:txBody>
                    <a:bodyPr/>
                    <a:lstStyle/>
                    <a:p>
                      <a:pPr algn="l" fontAlgn="b"/>
                      <a:r>
                        <a:rPr lang="en-GB" sz="1600" dirty="0">
                          <a:effectLst/>
                        </a:rPr>
                        <a:t>Category</a:t>
                      </a:r>
                    </a:p>
                  </a:txBody>
                  <a:tcPr marL="9023" marR="9023" marT="6767" marB="6767" anchor="b">
                    <a:lnL w="12700" cap="flat" cmpd="sng" algn="ctr">
                      <a:solidFill>
                        <a:srgbClr val="E03FBC"/>
                      </a:solidFill>
                      <a:prstDash val="solid"/>
                      <a:round/>
                      <a:headEnd type="none" w="med" len="med"/>
                      <a:tailEnd type="none" w="med" len="med"/>
                    </a:lnL>
                    <a:lnR w="12700" cap="flat" cmpd="sng" algn="ctr">
                      <a:solidFill>
                        <a:srgbClr val="E03FBC"/>
                      </a:solidFill>
                      <a:prstDash val="solid"/>
                      <a:round/>
                      <a:headEnd type="none" w="med" len="med"/>
                      <a:tailEnd type="none" w="med" len="med"/>
                    </a:lnR>
                    <a:lnT w="12700" cap="flat" cmpd="sng" algn="ctr">
                      <a:solidFill>
                        <a:srgbClr val="E03CBC"/>
                      </a:solidFill>
                      <a:prstDash val="solid"/>
                      <a:round/>
                      <a:headEnd type="none" w="med" len="med"/>
                      <a:tailEnd type="none" w="med" len="med"/>
                    </a:lnT>
                    <a:lnB w="4763" cap="flat" cmpd="sng" algn="ctr">
                      <a:solidFill>
                        <a:srgbClr val="A03ABC"/>
                      </a:solidFill>
                      <a:prstDash val="solid"/>
                      <a:round/>
                      <a:headEnd type="none" w="med" len="med"/>
                      <a:tailEnd type="none" w="med" len="med"/>
                    </a:lnB>
                  </a:tcPr>
                </a:tc>
                <a:tc>
                  <a:txBody>
                    <a:bodyPr/>
                    <a:lstStyle/>
                    <a:p>
                      <a:pPr algn="l" fontAlgn="b"/>
                      <a:r>
                        <a:rPr lang="en-GB" sz="1600">
                          <a:effectLst/>
                        </a:rPr>
                        <a:t>Description</a:t>
                      </a:r>
                    </a:p>
                  </a:txBody>
                  <a:tcPr marL="9023" marR="9023" marT="6767" marB="6767" anchor="b">
                    <a:lnL w="12700" cap="flat" cmpd="sng" algn="ctr">
                      <a:solidFill>
                        <a:srgbClr val="E03FBC"/>
                      </a:solidFill>
                      <a:prstDash val="solid"/>
                      <a:round/>
                      <a:headEnd type="none" w="med" len="med"/>
                      <a:tailEnd type="none" w="med" len="med"/>
                    </a:lnL>
                    <a:lnR w="12700" cap="flat" cmpd="sng" algn="ctr">
                      <a:solidFill>
                        <a:srgbClr val="E03CBC"/>
                      </a:solidFill>
                      <a:prstDash val="solid"/>
                      <a:round/>
                      <a:headEnd type="none" w="med" len="med"/>
                      <a:tailEnd type="none" w="med" len="med"/>
                    </a:lnR>
                    <a:lnT w="12700" cap="flat" cmpd="sng" algn="ctr">
                      <a:solidFill>
                        <a:srgbClr val="E03CBC"/>
                      </a:solidFill>
                      <a:prstDash val="solid"/>
                      <a:round/>
                      <a:headEnd type="none" w="med" len="med"/>
                      <a:tailEnd type="none" w="med" len="med"/>
                    </a:lnT>
                    <a:lnB w="4763" cap="flat" cmpd="sng" algn="ctr">
                      <a:solidFill>
                        <a:srgbClr val="103ABC"/>
                      </a:solidFill>
                      <a:prstDash val="solid"/>
                      <a:round/>
                      <a:headEnd type="none" w="med" len="med"/>
                      <a:tailEnd type="none" w="med" len="med"/>
                    </a:lnB>
                  </a:tcPr>
                </a:tc>
                <a:tc>
                  <a:txBody>
                    <a:bodyPr/>
                    <a:lstStyle/>
                    <a:p>
                      <a:pPr algn="l" fontAlgn="b"/>
                      <a:r>
                        <a:rPr lang="en-GB" sz="1600">
                          <a:effectLst/>
                        </a:rPr>
                        <a:t>Maximum</a:t>
                      </a:r>
                    </a:p>
                  </a:txBody>
                  <a:tcPr marL="9023" marR="9023" marT="6767" marB="6767" anchor="b">
                    <a:lnL w="12700" cap="flat" cmpd="sng" algn="ctr">
                      <a:solidFill>
                        <a:srgbClr val="E03CBC"/>
                      </a:solidFill>
                      <a:prstDash val="solid"/>
                      <a:round/>
                      <a:headEnd type="none" w="med" len="med"/>
                      <a:tailEnd type="none" w="med" len="med"/>
                    </a:lnL>
                    <a:lnR w="12700" cap="flat" cmpd="sng" algn="ctr">
                      <a:solidFill>
                        <a:srgbClr val="003EBC"/>
                      </a:solidFill>
                      <a:prstDash val="solid"/>
                      <a:round/>
                      <a:headEnd type="none" w="med" len="med"/>
                      <a:tailEnd type="none" w="med" len="med"/>
                    </a:lnR>
                    <a:lnT w="12700" cap="flat" cmpd="sng" algn="ctr">
                      <a:solidFill>
                        <a:srgbClr val="903BBC"/>
                      </a:solidFill>
                      <a:prstDash val="solid"/>
                      <a:round/>
                      <a:headEnd type="none" w="med" len="med"/>
                      <a:tailEnd type="none" w="med" len="med"/>
                    </a:lnT>
                    <a:lnB w="4763" cap="flat" cmpd="sng" algn="ctr">
                      <a:solidFill>
                        <a:srgbClr val="C03EBC"/>
                      </a:solidFill>
                      <a:prstDash val="solid"/>
                      <a:round/>
                      <a:headEnd type="none" w="med" len="med"/>
                      <a:tailEnd type="none" w="med" len="med"/>
                    </a:lnB>
                  </a:tcPr>
                </a:tc>
                <a:extLst>
                  <a:ext uri="{0D108BD9-81ED-4DB2-BD59-A6C34878D82A}">
                    <a16:rowId xmlns:a16="http://schemas.microsoft.com/office/drawing/2014/main" val="2769438620"/>
                  </a:ext>
                </a:extLst>
              </a:tr>
              <a:tr h="886275">
                <a:tc>
                  <a:txBody>
                    <a:bodyPr/>
                    <a:lstStyle/>
                    <a:p>
                      <a:pPr algn="l" fontAlgn="t"/>
                      <a:r>
                        <a:rPr lang="en-GB" sz="1600" dirty="0">
                          <a:effectLst/>
                        </a:rPr>
                        <a:t>SELECT results</a:t>
                      </a:r>
                    </a:p>
                  </a:txBody>
                  <a:tcPr marL="9023" marR="9023" marT="6767" marB="6767">
                    <a:lnL w="12700" cap="flat" cmpd="sng" algn="ctr">
                      <a:solidFill>
                        <a:srgbClr val="203FBC"/>
                      </a:solidFill>
                      <a:prstDash val="solid"/>
                      <a:round/>
                      <a:headEnd type="none" w="med" len="med"/>
                      <a:tailEnd type="none" w="med" len="med"/>
                    </a:lnL>
                    <a:lnR w="12700" cap="flat" cmpd="sng" algn="ctr">
                      <a:solidFill>
                        <a:srgbClr val="B045BC"/>
                      </a:solidFill>
                      <a:prstDash val="solid"/>
                      <a:round/>
                      <a:headEnd type="none" w="med" len="med"/>
                      <a:tailEnd type="none" w="med" len="med"/>
                    </a:lnR>
                    <a:lnT w="4763" cap="flat" cmpd="sng" algn="ctr">
                      <a:solidFill>
                        <a:srgbClr val="A03ABC"/>
                      </a:solidFill>
                      <a:prstDash val="solid"/>
                      <a:round/>
                      <a:headEnd type="none" w="med" len="med"/>
                      <a:tailEnd type="none" w="med" len="med"/>
                    </a:lnT>
                    <a:lnB w="4763" cap="flat" cmpd="sng" algn="ctr">
                      <a:solidFill>
                        <a:srgbClr val="0044BC"/>
                      </a:solidFill>
                      <a:prstDash val="solid"/>
                      <a:round/>
                      <a:headEnd type="none" w="med" len="med"/>
                      <a:tailEnd type="none" w="med" len="med"/>
                    </a:lnB>
                  </a:tcPr>
                </a:tc>
                <a:tc>
                  <a:txBody>
                    <a:bodyPr/>
                    <a:lstStyle/>
                    <a:p>
                      <a:pPr algn="l" fontAlgn="t"/>
                      <a:r>
                        <a:rPr lang="en-GB" sz="1600" dirty="0">
                          <a:effectLst/>
                        </a:rPr>
                        <a:t>Columns per row</a:t>
                      </a:r>
                    </a:p>
                  </a:txBody>
                  <a:tcPr marL="9023" marR="9023" marT="6767" marB="6767">
                    <a:lnL w="12700" cap="flat" cmpd="sng" algn="ctr">
                      <a:solidFill>
                        <a:srgbClr val="B045BC"/>
                      </a:solidFill>
                      <a:prstDash val="solid"/>
                      <a:round/>
                      <a:headEnd type="none" w="med" len="med"/>
                      <a:tailEnd type="none" w="med" len="med"/>
                    </a:lnL>
                    <a:lnR w="12700" cap="flat" cmpd="sng" algn="ctr">
                      <a:solidFill>
                        <a:srgbClr val="D040BC"/>
                      </a:solidFill>
                      <a:prstDash val="solid"/>
                      <a:round/>
                      <a:headEnd type="none" w="med" len="med"/>
                      <a:tailEnd type="none" w="med" len="med"/>
                    </a:lnR>
                    <a:lnT w="4763" cap="flat" cmpd="sng" algn="ctr">
                      <a:solidFill>
                        <a:srgbClr val="103ABC"/>
                      </a:solidFill>
                      <a:prstDash val="solid"/>
                      <a:round/>
                      <a:headEnd type="none" w="med" len="med"/>
                      <a:tailEnd type="none" w="med" len="med"/>
                    </a:lnT>
                    <a:lnB w="4763" cap="flat" cmpd="sng" algn="ctr">
                      <a:solidFill>
                        <a:srgbClr val="2042BC"/>
                      </a:solidFill>
                      <a:prstDash val="solid"/>
                      <a:round/>
                      <a:headEnd type="none" w="med" len="med"/>
                      <a:tailEnd type="none" w="med" len="med"/>
                    </a:lnB>
                  </a:tcPr>
                </a:tc>
                <a:tc>
                  <a:txBody>
                    <a:bodyPr/>
                    <a:lstStyle/>
                    <a:p>
                      <a:pPr algn="l" fontAlgn="t"/>
                      <a:r>
                        <a:rPr lang="en-GB" sz="1600" dirty="0">
                          <a:effectLst/>
                        </a:rPr>
                        <a:t>4096</a:t>
                      </a:r>
                      <a:br>
                        <a:rPr lang="en-GB" sz="1600" dirty="0">
                          <a:effectLst/>
                        </a:rPr>
                      </a:br>
                      <a:br>
                        <a:rPr lang="en-GB" sz="1600" dirty="0">
                          <a:effectLst/>
                        </a:rPr>
                      </a:br>
                      <a:r>
                        <a:rPr lang="en-GB" sz="1600" dirty="0">
                          <a:effectLst/>
                        </a:rPr>
                        <a:t>You can never have more than 4096 columns per row in the SELECT result. There is no guarantee that you can always have 4096. If the query plan requires a temporary table, the 1024 columns per table maximum might apply.</a:t>
                      </a:r>
                    </a:p>
                  </a:txBody>
                  <a:tcPr marL="9023" marR="9023" marT="6767" marB="6767">
                    <a:lnL w="12700" cap="flat" cmpd="sng" algn="ctr">
                      <a:solidFill>
                        <a:srgbClr val="D040BC"/>
                      </a:solidFill>
                      <a:prstDash val="solid"/>
                      <a:round/>
                      <a:headEnd type="none" w="med" len="med"/>
                      <a:tailEnd type="none" w="med" len="med"/>
                    </a:lnL>
                    <a:lnR w="12700" cap="flat" cmpd="sng" algn="ctr">
                      <a:solidFill>
                        <a:srgbClr val="2045BC"/>
                      </a:solidFill>
                      <a:prstDash val="solid"/>
                      <a:round/>
                      <a:headEnd type="none" w="med" len="med"/>
                      <a:tailEnd type="none" w="med" len="med"/>
                    </a:lnR>
                    <a:lnT w="4763" cap="flat" cmpd="sng" algn="ctr">
                      <a:solidFill>
                        <a:srgbClr val="C03EBC"/>
                      </a:solidFill>
                      <a:prstDash val="solid"/>
                      <a:round/>
                      <a:headEnd type="none" w="med" len="med"/>
                      <a:tailEnd type="none" w="med" len="med"/>
                    </a:lnT>
                    <a:lnB w="4763" cap="flat" cmpd="sng" algn="ctr">
                      <a:solidFill>
                        <a:srgbClr val="2042BC"/>
                      </a:solidFill>
                      <a:prstDash val="solid"/>
                      <a:round/>
                      <a:headEnd type="none" w="med" len="med"/>
                      <a:tailEnd type="none" w="med" len="med"/>
                    </a:lnB>
                  </a:tcPr>
                </a:tc>
                <a:extLst>
                  <a:ext uri="{0D108BD9-81ED-4DB2-BD59-A6C34878D82A}">
                    <a16:rowId xmlns:a16="http://schemas.microsoft.com/office/drawing/2014/main" val="2376545588"/>
                  </a:ext>
                </a:extLst>
              </a:tr>
              <a:tr h="980392">
                <a:tc>
                  <a:txBody>
                    <a:bodyPr/>
                    <a:lstStyle/>
                    <a:p>
                      <a:pPr algn="l" fontAlgn="t"/>
                      <a:r>
                        <a:rPr lang="en-GB" sz="1600" dirty="0">
                          <a:effectLst/>
                        </a:rPr>
                        <a:t>SELECT</a:t>
                      </a:r>
                    </a:p>
                  </a:txBody>
                  <a:tcPr marL="9023" marR="9023" marT="6767" marB="6767">
                    <a:lnL w="12700" cap="flat" cmpd="sng" algn="ctr">
                      <a:solidFill>
                        <a:srgbClr val="2042BC"/>
                      </a:solidFill>
                      <a:prstDash val="solid"/>
                      <a:round/>
                      <a:headEnd type="none" w="med" len="med"/>
                      <a:tailEnd type="none" w="med" len="med"/>
                    </a:lnL>
                    <a:lnR w="12700" cap="flat" cmpd="sng" algn="ctr">
                      <a:solidFill>
                        <a:srgbClr val="3044BC"/>
                      </a:solidFill>
                      <a:prstDash val="solid"/>
                      <a:round/>
                      <a:headEnd type="none" w="med" len="med"/>
                      <a:tailEnd type="none" w="med" len="med"/>
                    </a:lnR>
                    <a:lnT w="4763" cap="flat" cmpd="sng" algn="ctr">
                      <a:solidFill>
                        <a:srgbClr val="0044BC"/>
                      </a:solidFill>
                      <a:prstDash val="solid"/>
                      <a:round/>
                      <a:headEnd type="none" w="med" len="med"/>
                      <a:tailEnd type="none" w="med" len="med"/>
                    </a:lnT>
                    <a:lnB w="4763" cap="flat" cmpd="sng" algn="ctr">
                      <a:solidFill>
                        <a:srgbClr val="D043BC"/>
                      </a:solidFill>
                      <a:prstDash val="solid"/>
                      <a:round/>
                      <a:headEnd type="none" w="med" len="med"/>
                      <a:tailEnd type="none" w="med" len="med"/>
                    </a:lnB>
                  </a:tcPr>
                </a:tc>
                <a:tc>
                  <a:txBody>
                    <a:bodyPr/>
                    <a:lstStyle/>
                    <a:p>
                      <a:pPr algn="l" fontAlgn="t"/>
                      <a:r>
                        <a:rPr lang="en-GB" sz="1600" dirty="0">
                          <a:effectLst/>
                        </a:rPr>
                        <a:t>Nested subqueries</a:t>
                      </a:r>
                    </a:p>
                  </a:txBody>
                  <a:tcPr marL="9023" marR="9023" marT="6767" marB="6767">
                    <a:lnL w="12700" cap="flat" cmpd="sng" algn="ctr">
                      <a:solidFill>
                        <a:srgbClr val="3044BC"/>
                      </a:solidFill>
                      <a:prstDash val="solid"/>
                      <a:round/>
                      <a:headEnd type="none" w="med" len="med"/>
                      <a:tailEnd type="none" w="med" len="med"/>
                    </a:lnL>
                    <a:lnR w="12700" cap="flat" cmpd="sng" algn="ctr">
                      <a:solidFill>
                        <a:srgbClr val="C041BC"/>
                      </a:solidFill>
                      <a:prstDash val="solid"/>
                      <a:round/>
                      <a:headEnd type="none" w="med" len="med"/>
                      <a:tailEnd type="none" w="med" len="med"/>
                    </a:lnR>
                    <a:lnT w="4763" cap="flat" cmpd="sng" algn="ctr">
                      <a:solidFill>
                        <a:srgbClr val="2042BC"/>
                      </a:solidFill>
                      <a:prstDash val="solid"/>
                      <a:round/>
                      <a:headEnd type="none" w="med" len="med"/>
                      <a:tailEnd type="none" w="med" len="med"/>
                    </a:lnT>
                    <a:lnB w="4763" cap="flat" cmpd="sng" algn="ctr">
                      <a:solidFill>
                        <a:srgbClr val="C044BC"/>
                      </a:solidFill>
                      <a:prstDash val="solid"/>
                      <a:round/>
                      <a:headEnd type="none" w="med" len="med"/>
                      <a:tailEnd type="none" w="med" len="med"/>
                    </a:lnB>
                  </a:tcPr>
                </a:tc>
                <a:tc>
                  <a:txBody>
                    <a:bodyPr/>
                    <a:lstStyle/>
                    <a:p>
                      <a:pPr algn="l" fontAlgn="t"/>
                      <a:r>
                        <a:rPr lang="en-GB" sz="1600">
                          <a:effectLst/>
                        </a:rPr>
                        <a:t>32</a:t>
                      </a:r>
                      <a:br>
                        <a:rPr lang="en-GB" sz="1600">
                          <a:effectLst/>
                        </a:rPr>
                      </a:br>
                      <a:br>
                        <a:rPr lang="en-GB" sz="1600">
                          <a:effectLst/>
                        </a:rPr>
                      </a:br>
                      <a:r>
                        <a:rPr lang="en-GB" sz="1600">
                          <a:effectLst/>
                        </a:rPr>
                        <a:t>You can never have more than 32 nested subqueries in a SELECT statement. There is no guarantee that you can always have 32. For example, a JOIN can introduce a subquery into the query plan. The number of subqueries can also be limited by available memory.</a:t>
                      </a:r>
                    </a:p>
                  </a:txBody>
                  <a:tcPr marL="9023" marR="9023" marT="6767" marB="6767">
                    <a:lnL w="12700" cap="flat" cmpd="sng" algn="ctr">
                      <a:solidFill>
                        <a:srgbClr val="C041BC"/>
                      </a:solidFill>
                      <a:prstDash val="solid"/>
                      <a:round/>
                      <a:headEnd type="none" w="med" len="med"/>
                      <a:tailEnd type="none" w="med" len="med"/>
                    </a:lnL>
                    <a:lnR w="12700" cap="flat" cmpd="sng" algn="ctr">
                      <a:solidFill>
                        <a:srgbClr val="F041BC"/>
                      </a:solidFill>
                      <a:prstDash val="solid"/>
                      <a:round/>
                      <a:headEnd type="none" w="med" len="med"/>
                      <a:tailEnd type="none" w="med" len="med"/>
                    </a:lnR>
                    <a:lnT w="4763" cap="flat" cmpd="sng" algn="ctr">
                      <a:solidFill>
                        <a:srgbClr val="2042BC"/>
                      </a:solidFill>
                      <a:prstDash val="solid"/>
                      <a:round/>
                      <a:headEnd type="none" w="med" len="med"/>
                      <a:tailEnd type="none" w="med" len="med"/>
                    </a:lnT>
                    <a:lnB w="4763" cap="flat" cmpd="sng" algn="ctr">
                      <a:solidFill>
                        <a:srgbClr val="D043BC"/>
                      </a:solidFill>
                      <a:prstDash val="solid"/>
                      <a:round/>
                      <a:headEnd type="none" w="med" len="med"/>
                      <a:tailEnd type="none" w="med" len="med"/>
                    </a:lnB>
                  </a:tcPr>
                </a:tc>
                <a:extLst>
                  <a:ext uri="{0D108BD9-81ED-4DB2-BD59-A6C34878D82A}">
                    <a16:rowId xmlns:a16="http://schemas.microsoft.com/office/drawing/2014/main" val="358088619"/>
                  </a:ext>
                </a:extLst>
              </a:tr>
              <a:tr h="886275">
                <a:tc>
                  <a:txBody>
                    <a:bodyPr/>
                    <a:lstStyle/>
                    <a:p>
                      <a:pPr algn="l" fontAlgn="t"/>
                      <a:r>
                        <a:rPr lang="en-GB" sz="1600">
                          <a:effectLst/>
                        </a:rPr>
                        <a:t>SELECT</a:t>
                      </a:r>
                    </a:p>
                  </a:txBody>
                  <a:tcPr marL="9023" marR="9023" marT="6767" marB="6767">
                    <a:lnL w="12700" cap="flat" cmpd="sng" algn="ctr">
                      <a:solidFill>
                        <a:srgbClr val="A043BC"/>
                      </a:solidFill>
                      <a:prstDash val="solid"/>
                      <a:round/>
                      <a:headEnd type="none" w="med" len="med"/>
                      <a:tailEnd type="none" w="med" len="med"/>
                    </a:lnL>
                    <a:lnR w="12700" cap="flat" cmpd="sng" algn="ctr">
                      <a:solidFill>
                        <a:srgbClr val="2045BC"/>
                      </a:solidFill>
                      <a:prstDash val="solid"/>
                      <a:round/>
                      <a:headEnd type="none" w="med" len="med"/>
                      <a:tailEnd type="none" w="med" len="med"/>
                    </a:lnR>
                    <a:lnT w="4763" cap="flat" cmpd="sng" algn="ctr">
                      <a:solidFill>
                        <a:srgbClr val="D043BC"/>
                      </a:solidFill>
                      <a:prstDash val="solid"/>
                      <a:round/>
                      <a:headEnd type="none" w="med" len="med"/>
                      <a:tailEnd type="none" w="med" len="med"/>
                    </a:lnT>
                    <a:lnB w="4763" cap="flat" cmpd="sng" algn="ctr">
                      <a:solidFill>
                        <a:srgbClr val="C041BC"/>
                      </a:solidFill>
                      <a:prstDash val="solid"/>
                      <a:round/>
                      <a:headEnd type="none" w="med" len="med"/>
                      <a:tailEnd type="none" w="med" len="med"/>
                    </a:lnB>
                  </a:tcPr>
                </a:tc>
                <a:tc>
                  <a:txBody>
                    <a:bodyPr/>
                    <a:lstStyle/>
                    <a:p>
                      <a:pPr algn="l" fontAlgn="t"/>
                      <a:r>
                        <a:rPr lang="en-GB" sz="1600">
                          <a:effectLst/>
                        </a:rPr>
                        <a:t>Columns per JOIN</a:t>
                      </a:r>
                    </a:p>
                  </a:txBody>
                  <a:tcPr marL="9023" marR="9023" marT="6767" marB="6767">
                    <a:lnL w="12700" cap="flat" cmpd="sng" algn="ctr">
                      <a:solidFill>
                        <a:srgbClr val="2045BC"/>
                      </a:solidFill>
                      <a:prstDash val="solid"/>
                      <a:round/>
                      <a:headEnd type="none" w="med" len="med"/>
                      <a:tailEnd type="none" w="med" len="med"/>
                    </a:lnL>
                    <a:lnR w="12700" cap="flat" cmpd="sng" algn="ctr">
                      <a:solidFill>
                        <a:srgbClr val="E045BC"/>
                      </a:solidFill>
                      <a:prstDash val="solid"/>
                      <a:round/>
                      <a:headEnd type="none" w="med" len="med"/>
                      <a:tailEnd type="none" w="med" len="med"/>
                    </a:lnR>
                    <a:lnT w="4763" cap="flat" cmpd="sng" algn="ctr">
                      <a:solidFill>
                        <a:srgbClr val="C044BC"/>
                      </a:solidFill>
                      <a:prstDash val="solid"/>
                      <a:round/>
                      <a:headEnd type="none" w="med" len="med"/>
                      <a:tailEnd type="none" w="med" len="med"/>
                    </a:lnT>
                    <a:lnB w="4763" cap="flat" cmpd="sng" algn="ctr">
                      <a:solidFill>
                        <a:srgbClr val="2045BC"/>
                      </a:solidFill>
                      <a:prstDash val="solid"/>
                      <a:round/>
                      <a:headEnd type="none" w="med" len="med"/>
                      <a:tailEnd type="none" w="med" len="med"/>
                    </a:lnB>
                  </a:tcPr>
                </a:tc>
                <a:tc>
                  <a:txBody>
                    <a:bodyPr/>
                    <a:lstStyle/>
                    <a:p>
                      <a:pPr algn="l" fontAlgn="t"/>
                      <a:r>
                        <a:rPr lang="en-GB" sz="1600" dirty="0">
                          <a:effectLst/>
                        </a:rPr>
                        <a:t>1024 columns</a:t>
                      </a:r>
                      <a:br>
                        <a:rPr lang="en-GB" sz="1600" dirty="0">
                          <a:effectLst/>
                        </a:rPr>
                      </a:br>
                      <a:br>
                        <a:rPr lang="en-GB" sz="1600" dirty="0">
                          <a:effectLst/>
                        </a:rPr>
                      </a:br>
                      <a:r>
                        <a:rPr lang="en-GB" sz="1600" dirty="0">
                          <a:effectLst/>
                        </a:rPr>
                        <a:t>You can never have more than 1024 columns in the JOIN. There is no guarantee that you can always have 1024. If the JOIN plan requires a temporary table with more columns than the JOIN result, the 1024 limit applies to the temporary table.</a:t>
                      </a:r>
                    </a:p>
                  </a:txBody>
                  <a:tcPr marL="9023" marR="9023" marT="6767" marB="6767">
                    <a:lnL w="12700" cap="flat" cmpd="sng" algn="ctr">
                      <a:solidFill>
                        <a:srgbClr val="E045BC"/>
                      </a:solidFill>
                      <a:prstDash val="solid"/>
                      <a:round/>
                      <a:headEnd type="none" w="med" len="med"/>
                      <a:tailEnd type="none" w="med" len="med"/>
                    </a:lnL>
                    <a:lnR w="12700" cap="flat" cmpd="sng" algn="ctr">
                      <a:solidFill>
                        <a:srgbClr val="A043BC"/>
                      </a:solidFill>
                      <a:prstDash val="solid"/>
                      <a:round/>
                      <a:headEnd type="none" w="med" len="med"/>
                      <a:tailEnd type="none" w="med" len="med"/>
                    </a:lnR>
                    <a:lnT w="4763" cap="flat" cmpd="sng" algn="ctr">
                      <a:solidFill>
                        <a:srgbClr val="D043BC"/>
                      </a:solidFill>
                      <a:prstDash val="solid"/>
                      <a:round/>
                      <a:headEnd type="none" w="med" len="med"/>
                      <a:tailEnd type="none" w="med" len="med"/>
                    </a:lnT>
                    <a:lnB w="4763" cap="flat" cmpd="sng" algn="ctr">
                      <a:solidFill>
                        <a:srgbClr val="1040BC"/>
                      </a:solidFill>
                      <a:prstDash val="solid"/>
                      <a:round/>
                      <a:headEnd type="none" w="med" len="med"/>
                      <a:tailEnd type="none" w="med" len="med"/>
                    </a:lnB>
                  </a:tcPr>
                </a:tc>
                <a:extLst>
                  <a:ext uri="{0D108BD9-81ED-4DB2-BD59-A6C34878D82A}">
                    <a16:rowId xmlns:a16="http://schemas.microsoft.com/office/drawing/2014/main" val="3679323969"/>
                  </a:ext>
                </a:extLst>
              </a:tr>
              <a:tr h="667799">
                <a:tc>
                  <a:txBody>
                    <a:bodyPr/>
                    <a:lstStyle/>
                    <a:p>
                      <a:pPr algn="l" fontAlgn="t"/>
                      <a:r>
                        <a:rPr lang="en-GB" sz="1600">
                          <a:effectLst/>
                        </a:rPr>
                        <a:t>SELECT</a:t>
                      </a:r>
                    </a:p>
                  </a:txBody>
                  <a:tcPr marL="9023" marR="9023" marT="6767" marB="6767">
                    <a:lnL w="12700" cap="flat" cmpd="sng" algn="ctr">
                      <a:solidFill>
                        <a:srgbClr val="1040BC"/>
                      </a:solidFill>
                      <a:prstDash val="solid"/>
                      <a:round/>
                      <a:headEnd type="none" w="med" len="med"/>
                      <a:tailEnd type="none" w="med" len="med"/>
                    </a:lnL>
                    <a:lnR w="12700" cap="flat" cmpd="sng" algn="ctr">
                      <a:solidFill>
                        <a:srgbClr val="4040BC"/>
                      </a:solidFill>
                      <a:prstDash val="solid"/>
                      <a:round/>
                      <a:headEnd type="none" w="med" len="med"/>
                      <a:tailEnd type="none" w="med" len="med"/>
                    </a:lnR>
                    <a:lnT w="4763" cap="flat" cmpd="sng" algn="ctr">
                      <a:solidFill>
                        <a:srgbClr val="C041BC"/>
                      </a:solidFill>
                      <a:prstDash val="solid"/>
                      <a:round/>
                      <a:headEnd type="none" w="med" len="med"/>
                      <a:tailEnd type="none" w="med" len="med"/>
                    </a:lnT>
                    <a:lnB w="4763" cap="flat" cmpd="sng" algn="ctr">
                      <a:solidFill>
                        <a:srgbClr val="E045BC"/>
                      </a:solidFill>
                      <a:prstDash val="solid"/>
                      <a:round/>
                      <a:headEnd type="none" w="med" len="med"/>
                      <a:tailEnd type="none" w="med" len="med"/>
                    </a:lnB>
                  </a:tcPr>
                </a:tc>
                <a:tc>
                  <a:txBody>
                    <a:bodyPr/>
                    <a:lstStyle/>
                    <a:p>
                      <a:pPr algn="l" fontAlgn="t"/>
                      <a:r>
                        <a:rPr lang="en-GB" sz="1600">
                          <a:effectLst/>
                        </a:rPr>
                        <a:t>Bytes per GROUP BY columns.</a:t>
                      </a:r>
                    </a:p>
                  </a:txBody>
                  <a:tcPr marL="9023" marR="9023" marT="6767" marB="6767">
                    <a:lnL w="12700" cap="flat" cmpd="sng" algn="ctr">
                      <a:solidFill>
                        <a:srgbClr val="4040BC"/>
                      </a:solidFill>
                      <a:prstDash val="solid"/>
                      <a:round/>
                      <a:headEnd type="none" w="med" len="med"/>
                      <a:tailEnd type="none" w="med" len="med"/>
                    </a:lnL>
                    <a:lnR w="12700" cap="flat" cmpd="sng" algn="ctr">
                      <a:solidFill>
                        <a:srgbClr val="E045BC"/>
                      </a:solidFill>
                      <a:prstDash val="solid"/>
                      <a:round/>
                      <a:headEnd type="none" w="med" len="med"/>
                      <a:tailEnd type="none" w="med" len="med"/>
                    </a:lnR>
                    <a:lnT w="4763" cap="flat" cmpd="sng" algn="ctr">
                      <a:solidFill>
                        <a:srgbClr val="2045BC"/>
                      </a:solidFill>
                      <a:prstDash val="solid"/>
                      <a:round/>
                      <a:headEnd type="none" w="med" len="med"/>
                      <a:tailEnd type="none" w="med" len="med"/>
                    </a:lnT>
                    <a:lnB w="4763" cap="flat" cmpd="sng" algn="ctr">
                      <a:solidFill>
                        <a:srgbClr val="1043BC"/>
                      </a:solidFill>
                      <a:prstDash val="solid"/>
                      <a:round/>
                      <a:headEnd type="none" w="med" len="med"/>
                      <a:tailEnd type="none" w="med" len="med"/>
                    </a:lnB>
                  </a:tcPr>
                </a:tc>
                <a:tc>
                  <a:txBody>
                    <a:bodyPr/>
                    <a:lstStyle/>
                    <a:p>
                      <a:pPr algn="l" fontAlgn="t"/>
                      <a:r>
                        <a:rPr lang="en-GB" sz="1600">
                          <a:effectLst/>
                        </a:rPr>
                        <a:t>8060</a:t>
                      </a:r>
                      <a:br>
                        <a:rPr lang="en-GB" sz="1600">
                          <a:effectLst/>
                        </a:rPr>
                      </a:br>
                      <a:br>
                        <a:rPr lang="en-GB" sz="1600">
                          <a:effectLst/>
                        </a:rPr>
                      </a:br>
                      <a:r>
                        <a:rPr lang="en-GB" sz="1600">
                          <a:effectLst/>
                        </a:rPr>
                        <a:t>The columns in the GROUP BY clause can have a maximum of 8060 bytes.</a:t>
                      </a:r>
                    </a:p>
                  </a:txBody>
                  <a:tcPr marL="9023" marR="9023" marT="6767" marB="6767">
                    <a:lnL w="12700" cap="flat" cmpd="sng" algn="ctr">
                      <a:solidFill>
                        <a:srgbClr val="E045BC"/>
                      </a:solidFill>
                      <a:prstDash val="solid"/>
                      <a:round/>
                      <a:headEnd type="none" w="med" len="med"/>
                      <a:tailEnd type="none" w="med" len="med"/>
                    </a:lnL>
                    <a:lnR w="12700" cap="flat" cmpd="sng" algn="ctr">
                      <a:solidFill>
                        <a:srgbClr val="6041BC"/>
                      </a:solidFill>
                      <a:prstDash val="solid"/>
                      <a:round/>
                      <a:headEnd type="none" w="med" len="med"/>
                      <a:tailEnd type="none" w="med" len="med"/>
                    </a:lnR>
                    <a:lnT w="4763" cap="flat" cmpd="sng" algn="ctr">
                      <a:solidFill>
                        <a:srgbClr val="1040BC"/>
                      </a:solidFill>
                      <a:prstDash val="solid"/>
                      <a:round/>
                      <a:headEnd type="none" w="med" len="med"/>
                      <a:tailEnd type="none" w="med" len="med"/>
                    </a:lnT>
                    <a:lnB w="4763" cap="flat" cmpd="sng" algn="ctr">
                      <a:solidFill>
                        <a:srgbClr val="8042BC"/>
                      </a:solidFill>
                      <a:prstDash val="solid"/>
                      <a:round/>
                      <a:headEnd type="none" w="med" len="med"/>
                      <a:tailEnd type="none" w="med" len="med"/>
                    </a:lnB>
                  </a:tcPr>
                </a:tc>
                <a:extLst>
                  <a:ext uri="{0D108BD9-81ED-4DB2-BD59-A6C34878D82A}">
                    <a16:rowId xmlns:a16="http://schemas.microsoft.com/office/drawing/2014/main" val="1904347494"/>
                  </a:ext>
                </a:extLst>
              </a:tr>
              <a:tr h="667799">
                <a:tc>
                  <a:txBody>
                    <a:bodyPr/>
                    <a:lstStyle/>
                    <a:p>
                      <a:pPr algn="l" fontAlgn="t"/>
                      <a:r>
                        <a:rPr lang="en-GB" sz="1600">
                          <a:effectLst/>
                        </a:rPr>
                        <a:t>SELECT</a:t>
                      </a:r>
                    </a:p>
                  </a:txBody>
                  <a:tcPr marL="9023" marR="9023" marT="6767" marB="6767">
                    <a:lnL w="12700" cap="flat" cmpd="sng" algn="ctr">
                      <a:solidFill>
                        <a:srgbClr val="0044BC"/>
                      </a:solidFill>
                      <a:prstDash val="solid"/>
                      <a:round/>
                      <a:headEnd type="none" w="med" len="med"/>
                      <a:tailEnd type="none" w="med" len="med"/>
                    </a:lnL>
                    <a:lnR w="12700" cap="flat" cmpd="sng" algn="ctr">
                      <a:solidFill>
                        <a:srgbClr val="8042BC"/>
                      </a:solidFill>
                      <a:prstDash val="solid"/>
                      <a:round/>
                      <a:headEnd type="none" w="med" len="med"/>
                      <a:tailEnd type="none" w="med" len="med"/>
                    </a:lnR>
                    <a:lnT w="4763" cap="flat" cmpd="sng" algn="ctr">
                      <a:solidFill>
                        <a:srgbClr val="E045BC"/>
                      </a:solidFill>
                      <a:prstDash val="solid"/>
                      <a:round/>
                      <a:headEnd type="none" w="med" len="med"/>
                      <a:tailEnd type="none" w="med" len="med"/>
                    </a:lnT>
                    <a:lnB w="4763" cap="flat" cmpd="sng" algn="ctr">
                      <a:solidFill>
                        <a:srgbClr val="C044BC"/>
                      </a:solidFill>
                      <a:prstDash val="solid"/>
                      <a:round/>
                      <a:headEnd type="none" w="med" len="med"/>
                      <a:tailEnd type="none" w="med" len="med"/>
                    </a:lnB>
                  </a:tcPr>
                </a:tc>
                <a:tc>
                  <a:txBody>
                    <a:bodyPr/>
                    <a:lstStyle/>
                    <a:p>
                      <a:pPr algn="l" fontAlgn="t"/>
                      <a:r>
                        <a:rPr lang="en-GB" sz="1600">
                          <a:effectLst/>
                        </a:rPr>
                        <a:t>Bytes per ORDER BY columns</a:t>
                      </a:r>
                    </a:p>
                  </a:txBody>
                  <a:tcPr marL="9023" marR="9023" marT="6767" marB="6767">
                    <a:lnL w="12700" cap="flat" cmpd="sng" algn="ctr">
                      <a:solidFill>
                        <a:srgbClr val="8042BC"/>
                      </a:solidFill>
                      <a:prstDash val="solid"/>
                      <a:round/>
                      <a:headEnd type="none" w="med" len="med"/>
                      <a:tailEnd type="none" w="med" len="med"/>
                    </a:lnL>
                    <a:lnR w="12700" cap="flat" cmpd="sng" algn="ctr">
                      <a:solidFill>
                        <a:srgbClr val="6041BC"/>
                      </a:solidFill>
                      <a:prstDash val="solid"/>
                      <a:round/>
                      <a:headEnd type="none" w="med" len="med"/>
                      <a:tailEnd type="none" w="med" len="med"/>
                    </a:lnR>
                    <a:lnT w="4763" cap="flat" cmpd="sng" algn="ctr">
                      <a:solidFill>
                        <a:srgbClr val="1043BC"/>
                      </a:solidFill>
                      <a:prstDash val="solid"/>
                      <a:round/>
                      <a:headEnd type="none" w="med" len="med"/>
                      <a:tailEnd type="none" w="med" len="med"/>
                    </a:lnT>
                    <a:lnB w="4763" cap="flat" cmpd="sng" algn="ctr">
                      <a:solidFill>
                        <a:srgbClr val="C044BC"/>
                      </a:solidFill>
                      <a:prstDash val="solid"/>
                      <a:round/>
                      <a:headEnd type="none" w="med" len="med"/>
                      <a:tailEnd type="none" w="med" len="med"/>
                    </a:lnB>
                  </a:tcPr>
                </a:tc>
                <a:tc>
                  <a:txBody>
                    <a:bodyPr/>
                    <a:lstStyle/>
                    <a:p>
                      <a:pPr algn="l" fontAlgn="t"/>
                      <a:r>
                        <a:rPr lang="en-GB" sz="1600" dirty="0">
                          <a:effectLst/>
                        </a:rPr>
                        <a:t>8060 bytes</a:t>
                      </a:r>
                      <a:br>
                        <a:rPr lang="en-GB" sz="1600" dirty="0">
                          <a:effectLst/>
                        </a:rPr>
                      </a:br>
                      <a:br>
                        <a:rPr lang="en-GB" sz="1600" dirty="0">
                          <a:effectLst/>
                        </a:rPr>
                      </a:br>
                      <a:r>
                        <a:rPr lang="en-GB" sz="1600" dirty="0">
                          <a:effectLst/>
                        </a:rPr>
                        <a:t>The columns in the ORDER BY clause can have a maximum of 8060 bytes</a:t>
                      </a:r>
                    </a:p>
                  </a:txBody>
                  <a:tcPr marL="9023" marR="9023" marT="6767" marB="6767">
                    <a:lnL w="12700" cap="flat" cmpd="sng" algn="ctr">
                      <a:solidFill>
                        <a:srgbClr val="6041BC"/>
                      </a:solidFill>
                      <a:prstDash val="solid"/>
                      <a:round/>
                      <a:headEnd type="none" w="med" len="med"/>
                      <a:tailEnd type="none" w="med" len="med"/>
                    </a:lnL>
                    <a:lnR w="12700" cap="flat" cmpd="sng" algn="ctr">
                      <a:solidFill>
                        <a:srgbClr val="C041BC"/>
                      </a:solidFill>
                      <a:prstDash val="solid"/>
                      <a:round/>
                      <a:headEnd type="none" w="med" len="med"/>
                      <a:tailEnd type="none" w="med" len="med"/>
                    </a:lnR>
                    <a:lnT w="4763" cap="flat" cmpd="sng" algn="ctr">
                      <a:solidFill>
                        <a:srgbClr val="8042BC"/>
                      </a:solidFill>
                      <a:prstDash val="solid"/>
                      <a:round/>
                      <a:headEnd type="none" w="med" len="med"/>
                      <a:tailEnd type="none" w="med" len="med"/>
                    </a:lnT>
                    <a:lnB w="4763" cap="flat" cmpd="sng" algn="ctr">
                      <a:solidFill>
                        <a:srgbClr val="C041BC"/>
                      </a:solidFill>
                      <a:prstDash val="solid"/>
                      <a:round/>
                      <a:headEnd type="none" w="med" len="med"/>
                      <a:tailEnd type="none" w="med" len="med"/>
                    </a:lnB>
                  </a:tcPr>
                </a:tc>
                <a:extLst>
                  <a:ext uri="{0D108BD9-81ED-4DB2-BD59-A6C34878D82A}">
                    <a16:rowId xmlns:a16="http://schemas.microsoft.com/office/drawing/2014/main" val="3889963190"/>
                  </a:ext>
                </a:extLst>
              </a:tr>
            </a:tbl>
          </a:graphicData>
        </a:graphic>
      </p:graphicFrame>
    </p:spTree>
    <p:extLst>
      <p:ext uri="{BB962C8B-B14F-4D97-AF65-F5344CB8AC3E}">
        <p14:creationId xmlns:p14="http://schemas.microsoft.com/office/powerpoint/2010/main" val="268528076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B8490-332A-4965-93E4-42CB2167A55E}"/>
              </a:ext>
            </a:extLst>
          </p:cNvPr>
          <p:cNvSpPr>
            <a:spLocks noGrp="1"/>
          </p:cNvSpPr>
          <p:nvPr>
            <p:ph type="title"/>
          </p:nvPr>
        </p:nvSpPr>
        <p:spPr/>
        <p:txBody>
          <a:bodyPr/>
          <a:lstStyle/>
          <a:p>
            <a:r>
              <a:rPr lang="en-GB" dirty="0"/>
              <a:t>Queries</a:t>
            </a:r>
          </a:p>
        </p:txBody>
      </p:sp>
      <p:graphicFrame>
        <p:nvGraphicFramePr>
          <p:cNvPr id="4" name="Table 3">
            <a:extLst>
              <a:ext uri="{FF2B5EF4-FFF2-40B4-BE49-F238E27FC236}">
                <a16:creationId xmlns:a16="http://schemas.microsoft.com/office/drawing/2014/main" id="{191D044E-29BD-40B2-A90F-96B914F3DCF2}"/>
              </a:ext>
            </a:extLst>
          </p:cNvPr>
          <p:cNvGraphicFramePr>
            <a:graphicFrameLocks noGrp="1"/>
          </p:cNvGraphicFramePr>
          <p:nvPr>
            <p:extLst>
              <p:ext uri="{D42A27DB-BD31-4B8C-83A1-F6EECF244321}">
                <p14:modId xmlns:p14="http://schemas.microsoft.com/office/powerpoint/2010/main" val="3675204145"/>
              </p:ext>
            </p:extLst>
          </p:nvPr>
        </p:nvGraphicFramePr>
        <p:xfrm>
          <a:off x="457200" y="1212849"/>
          <a:ext cx="11476037" cy="4570413"/>
        </p:xfrm>
        <a:graphic>
          <a:graphicData uri="http://schemas.openxmlformats.org/drawingml/2006/table">
            <a:tbl>
              <a:tblPr/>
              <a:tblGrid>
                <a:gridCol w="1783981">
                  <a:extLst>
                    <a:ext uri="{9D8B030D-6E8A-4147-A177-3AD203B41FA5}">
                      <a16:colId xmlns:a16="http://schemas.microsoft.com/office/drawing/2014/main" val="3006162632"/>
                    </a:ext>
                  </a:extLst>
                </a:gridCol>
                <a:gridCol w="2817632">
                  <a:extLst>
                    <a:ext uri="{9D8B030D-6E8A-4147-A177-3AD203B41FA5}">
                      <a16:colId xmlns:a16="http://schemas.microsoft.com/office/drawing/2014/main" val="2051088022"/>
                    </a:ext>
                  </a:extLst>
                </a:gridCol>
                <a:gridCol w="6874424">
                  <a:extLst>
                    <a:ext uri="{9D8B030D-6E8A-4147-A177-3AD203B41FA5}">
                      <a16:colId xmlns:a16="http://schemas.microsoft.com/office/drawing/2014/main" val="944228659"/>
                    </a:ext>
                  </a:extLst>
                </a:gridCol>
              </a:tblGrid>
              <a:tr h="394789">
                <a:tc>
                  <a:txBody>
                    <a:bodyPr/>
                    <a:lstStyle/>
                    <a:p>
                      <a:pPr algn="l" fontAlgn="b"/>
                      <a:r>
                        <a:rPr lang="en-GB" sz="1800" b="1">
                          <a:effectLst/>
                        </a:rPr>
                        <a:t>Category</a:t>
                      </a:r>
                    </a:p>
                  </a:txBody>
                  <a:tcPr marL="9023" marR="9023" marT="6767" marB="6767" anchor="b">
                    <a:lnL w="12700" cap="flat" cmpd="sng" algn="ctr">
                      <a:solidFill>
                        <a:srgbClr val="E03FBC"/>
                      </a:solidFill>
                      <a:prstDash val="solid"/>
                      <a:round/>
                      <a:headEnd type="none" w="med" len="med"/>
                      <a:tailEnd type="none" w="med" len="med"/>
                    </a:lnL>
                    <a:lnR w="12700" cap="flat" cmpd="sng" algn="ctr">
                      <a:solidFill>
                        <a:srgbClr val="E03FBC"/>
                      </a:solidFill>
                      <a:prstDash val="solid"/>
                      <a:round/>
                      <a:headEnd type="none" w="med" len="med"/>
                      <a:tailEnd type="none" w="med" len="med"/>
                    </a:lnR>
                    <a:lnT w="12700" cap="flat" cmpd="sng" algn="ctr">
                      <a:solidFill>
                        <a:srgbClr val="E03CBC"/>
                      </a:solidFill>
                      <a:prstDash val="solid"/>
                      <a:round/>
                      <a:headEnd type="none" w="med" len="med"/>
                      <a:tailEnd type="none" w="med" len="med"/>
                    </a:lnT>
                    <a:lnB w="4763" cap="flat" cmpd="sng" algn="ctr">
                      <a:solidFill>
                        <a:srgbClr val="A03ABC"/>
                      </a:solidFill>
                      <a:prstDash val="solid"/>
                      <a:round/>
                      <a:headEnd type="none" w="med" len="med"/>
                      <a:tailEnd type="none" w="med" len="med"/>
                    </a:lnB>
                  </a:tcPr>
                </a:tc>
                <a:tc>
                  <a:txBody>
                    <a:bodyPr/>
                    <a:lstStyle/>
                    <a:p>
                      <a:pPr algn="l" fontAlgn="b"/>
                      <a:r>
                        <a:rPr lang="en-GB" sz="1800" b="1">
                          <a:effectLst/>
                        </a:rPr>
                        <a:t>Description</a:t>
                      </a:r>
                    </a:p>
                  </a:txBody>
                  <a:tcPr marL="9023" marR="9023" marT="6767" marB="6767" anchor="b">
                    <a:lnL w="12700" cap="flat" cmpd="sng" algn="ctr">
                      <a:solidFill>
                        <a:srgbClr val="E03FBC"/>
                      </a:solidFill>
                      <a:prstDash val="solid"/>
                      <a:round/>
                      <a:headEnd type="none" w="med" len="med"/>
                      <a:tailEnd type="none" w="med" len="med"/>
                    </a:lnL>
                    <a:lnR w="12700" cap="flat" cmpd="sng" algn="ctr">
                      <a:solidFill>
                        <a:srgbClr val="E03CBC"/>
                      </a:solidFill>
                      <a:prstDash val="solid"/>
                      <a:round/>
                      <a:headEnd type="none" w="med" len="med"/>
                      <a:tailEnd type="none" w="med" len="med"/>
                    </a:lnR>
                    <a:lnT w="12700" cap="flat" cmpd="sng" algn="ctr">
                      <a:solidFill>
                        <a:srgbClr val="E03CBC"/>
                      </a:solidFill>
                      <a:prstDash val="solid"/>
                      <a:round/>
                      <a:headEnd type="none" w="med" len="med"/>
                      <a:tailEnd type="none" w="med" len="med"/>
                    </a:lnT>
                    <a:lnB w="4763" cap="flat" cmpd="sng" algn="ctr">
                      <a:solidFill>
                        <a:srgbClr val="103ABC"/>
                      </a:solidFill>
                      <a:prstDash val="solid"/>
                      <a:round/>
                      <a:headEnd type="none" w="med" len="med"/>
                      <a:tailEnd type="none" w="med" len="med"/>
                    </a:lnB>
                  </a:tcPr>
                </a:tc>
                <a:tc>
                  <a:txBody>
                    <a:bodyPr/>
                    <a:lstStyle/>
                    <a:p>
                      <a:pPr algn="l" fontAlgn="b"/>
                      <a:r>
                        <a:rPr lang="en-GB" sz="1800" b="1" dirty="0">
                          <a:effectLst/>
                        </a:rPr>
                        <a:t>Maximum</a:t>
                      </a:r>
                    </a:p>
                  </a:txBody>
                  <a:tcPr marL="9023" marR="9023" marT="6767" marB="6767" anchor="b">
                    <a:lnL w="12700" cap="flat" cmpd="sng" algn="ctr">
                      <a:solidFill>
                        <a:srgbClr val="E03CBC"/>
                      </a:solidFill>
                      <a:prstDash val="solid"/>
                      <a:round/>
                      <a:headEnd type="none" w="med" len="med"/>
                      <a:tailEnd type="none" w="med" len="med"/>
                    </a:lnL>
                    <a:lnR w="12700" cap="flat" cmpd="sng" algn="ctr">
                      <a:solidFill>
                        <a:srgbClr val="003EBC"/>
                      </a:solidFill>
                      <a:prstDash val="solid"/>
                      <a:round/>
                      <a:headEnd type="none" w="med" len="med"/>
                      <a:tailEnd type="none" w="med" len="med"/>
                    </a:lnR>
                    <a:lnT w="12700" cap="flat" cmpd="sng" algn="ctr">
                      <a:solidFill>
                        <a:srgbClr val="903BBC"/>
                      </a:solidFill>
                      <a:prstDash val="solid"/>
                      <a:round/>
                      <a:headEnd type="none" w="med" len="med"/>
                      <a:tailEnd type="none" w="med" len="med"/>
                    </a:lnT>
                    <a:lnB w="4763" cap="flat" cmpd="sng" algn="ctr">
                      <a:solidFill>
                        <a:srgbClr val="C03EBC"/>
                      </a:solidFill>
                      <a:prstDash val="solid"/>
                      <a:round/>
                      <a:headEnd type="none" w="med" len="med"/>
                      <a:tailEnd type="none" w="med" len="med"/>
                    </a:lnB>
                  </a:tcPr>
                </a:tc>
                <a:extLst>
                  <a:ext uri="{0D108BD9-81ED-4DB2-BD59-A6C34878D82A}">
                    <a16:rowId xmlns:a16="http://schemas.microsoft.com/office/drawing/2014/main" val="2769438620"/>
                  </a:ext>
                </a:extLst>
              </a:tr>
              <a:tr h="2275926">
                <a:tc>
                  <a:txBody>
                    <a:bodyPr/>
                    <a:lstStyle/>
                    <a:p>
                      <a:pPr algn="l" fontAlgn="t"/>
                      <a:r>
                        <a:rPr lang="en-GB" sz="1800">
                          <a:effectLst/>
                        </a:rPr>
                        <a:t>Identifiers per statement</a:t>
                      </a:r>
                    </a:p>
                  </a:txBody>
                  <a:tcPr marL="9023" marR="9023" marT="6767" marB="6767">
                    <a:lnL w="12700" cap="flat" cmpd="sng" algn="ctr">
                      <a:solidFill>
                        <a:srgbClr val="2045BC"/>
                      </a:solidFill>
                      <a:prstDash val="solid"/>
                      <a:round/>
                      <a:headEnd type="none" w="med" len="med"/>
                      <a:tailEnd type="none" w="med" len="med"/>
                    </a:lnL>
                    <a:lnR w="12700" cap="flat" cmpd="sng" algn="ctr">
                      <a:solidFill>
                        <a:srgbClr val="B042BC"/>
                      </a:solidFill>
                      <a:prstDash val="solid"/>
                      <a:round/>
                      <a:headEnd type="none" w="med" len="med"/>
                      <a:tailEnd type="none" w="med" len="med"/>
                    </a:lnR>
                    <a:lnT w="4763" cap="flat" cmpd="sng" algn="ctr">
                      <a:solidFill>
                        <a:srgbClr val="A03ABC"/>
                      </a:solidFill>
                      <a:prstDash val="solid"/>
                      <a:round/>
                      <a:headEnd type="none" w="med" len="med"/>
                      <a:tailEnd type="none" w="med" len="med"/>
                    </a:lnT>
                    <a:lnB w="4763" cap="flat" cmpd="sng" algn="ctr">
                      <a:solidFill>
                        <a:srgbClr val="C044BC"/>
                      </a:solidFill>
                      <a:prstDash val="solid"/>
                      <a:round/>
                      <a:headEnd type="none" w="med" len="med"/>
                      <a:tailEnd type="none" w="med" len="med"/>
                    </a:lnB>
                  </a:tcPr>
                </a:tc>
                <a:tc>
                  <a:txBody>
                    <a:bodyPr/>
                    <a:lstStyle/>
                    <a:p>
                      <a:pPr algn="l" fontAlgn="t"/>
                      <a:r>
                        <a:rPr lang="en-GB" sz="1800">
                          <a:effectLst/>
                        </a:rPr>
                        <a:t>Number of referenced identifiers</a:t>
                      </a:r>
                    </a:p>
                  </a:txBody>
                  <a:tcPr marL="9023" marR="9023" marT="6767" marB="6767">
                    <a:lnL w="12700" cap="flat" cmpd="sng" algn="ctr">
                      <a:solidFill>
                        <a:srgbClr val="B042BC"/>
                      </a:solidFill>
                      <a:prstDash val="solid"/>
                      <a:round/>
                      <a:headEnd type="none" w="med" len="med"/>
                      <a:tailEnd type="none" w="med" len="med"/>
                    </a:lnL>
                    <a:lnR w="12700" cap="flat" cmpd="sng" algn="ctr">
                      <a:solidFill>
                        <a:srgbClr val="8042BC"/>
                      </a:solidFill>
                      <a:prstDash val="solid"/>
                      <a:round/>
                      <a:headEnd type="none" w="med" len="med"/>
                      <a:tailEnd type="none" w="med" len="med"/>
                    </a:lnR>
                    <a:lnT w="4763" cap="flat" cmpd="sng" algn="ctr">
                      <a:solidFill>
                        <a:srgbClr val="103ABC"/>
                      </a:solidFill>
                      <a:prstDash val="solid"/>
                      <a:round/>
                      <a:headEnd type="none" w="med" len="med"/>
                      <a:tailEnd type="none" w="med" len="med"/>
                    </a:lnT>
                    <a:lnB w="4763" cap="flat" cmpd="sng" algn="ctr">
                      <a:solidFill>
                        <a:srgbClr val="1040BC"/>
                      </a:solidFill>
                      <a:prstDash val="solid"/>
                      <a:round/>
                      <a:headEnd type="none" w="med" len="med"/>
                      <a:tailEnd type="none" w="med" len="med"/>
                    </a:lnB>
                  </a:tcPr>
                </a:tc>
                <a:tc>
                  <a:txBody>
                    <a:bodyPr/>
                    <a:lstStyle/>
                    <a:p>
                      <a:pPr algn="l" fontAlgn="t"/>
                      <a:r>
                        <a:rPr lang="en-GB" sz="1800" dirty="0">
                          <a:effectLst/>
                        </a:rPr>
                        <a:t>65,535</a:t>
                      </a:r>
                      <a:br>
                        <a:rPr lang="en-GB" sz="1800" dirty="0">
                          <a:effectLst/>
                        </a:rPr>
                      </a:br>
                      <a:br>
                        <a:rPr lang="en-GB" sz="1800" dirty="0">
                          <a:effectLst/>
                        </a:rPr>
                      </a:br>
                      <a:r>
                        <a:rPr lang="en-GB" sz="1800" dirty="0">
                          <a:effectLst/>
                        </a:rPr>
                        <a:t>SQL Data Warehouse limits the number of identifiers that can be contained in a single expression of a query. Exceeding this number results in SQL Server error 8632. For more information, see </a:t>
                      </a:r>
                      <a:r>
                        <a:rPr lang="en-GB" sz="1800" u="none" strike="noStrike" dirty="0">
                          <a:effectLst/>
                          <a:hlinkClick r:id="rId2"/>
                        </a:rPr>
                        <a:t>Internal error: An expression services limit has been reached</a:t>
                      </a:r>
                      <a:r>
                        <a:rPr lang="en-GB" sz="1800" dirty="0">
                          <a:effectLst/>
                        </a:rPr>
                        <a:t>.</a:t>
                      </a:r>
                    </a:p>
                  </a:txBody>
                  <a:tcPr marL="9023" marR="9023" marT="6767" marB="6767">
                    <a:lnL w="12700" cap="flat" cmpd="sng" algn="ctr">
                      <a:solidFill>
                        <a:srgbClr val="8042BC"/>
                      </a:solidFill>
                      <a:prstDash val="solid"/>
                      <a:round/>
                      <a:headEnd type="none" w="med" len="med"/>
                      <a:tailEnd type="none" w="med" len="med"/>
                    </a:lnL>
                    <a:lnR w="12700" cap="flat" cmpd="sng" algn="ctr">
                      <a:solidFill>
                        <a:srgbClr val="A043BC"/>
                      </a:solidFill>
                      <a:prstDash val="solid"/>
                      <a:round/>
                      <a:headEnd type="none" w="med" len="med"/>
                      <a:tailEnd type="none" w="med" len="med"/>
                    </a:lnR>
                    <a:lnT w="4763" cap="flat" cmpd="sng" algn="ctr">
                      <a:solidFill>
                        <a:srgbClr val="C03EBC"/>
                      </a:solidFill>
                      <a:prstDash val="solid"/>
                      <a:round/>
                      <a:headEnd type="none" w="med" len="med"/>
                      <a:tailEnd type="none" w="med" len="med"/>
                    </a:lnT>
                    <a:lnB w="4763" cap="flat" cmpd="sng" algn="ctr">
                      <a:solidFill>
                        <a:srgbClr val="2045BC"/>
                      </a:solidFill>
                      <a:prstDash val="solid"/>
                      <a:round/>
                      <a:headEnd type="none" w="med" len="med"/>
                      <a:tailEnd type="none" w="med" len="med"/>
                    </a:lnB>
                  </a:tcPr>
                </a:tc>
                <a:extLst>
                  <a:ext uri="{0D108BD9-81ED-4DB2-BD59-A6C34878D82A}">
                    <a16:rowId xmlns:a16="http://schemas.microsoft.com/office/drawing/2014/main" val="1357054011"/>
                  </a:ext>
                </a:extLst>
              </a:tr>
              <a:tr h="1899698">
                <a:tc>
                  <a:txBody>
                    <a:bodyPr/>
                    <a:lstStyle/>
                    <a:p>
                      <a:pPr algn="l" fontAlgn="t"/>
                      <a:r>
                        <a:rPr lang="en-GB" sz="1800">
                          <a:effectLst/>
                        </a:rPr>
                        <a:t>String literals</a:t>
                      </a:r>
                    </a:p>
                  </a:txBody>
                  <a:tcPr marL="9023" marR="9023" marT="6767" marB="6767">
                    <a:lnL w="12700" cap="flat" cmpd="sng" algn="ctr">
                      <a:solidFill>
                        <a:srgbClr val="C041BC"/>
                      </a:solidFill>
                      <a:prstDash val="solid"/>
                      <a:round/>
                      <a:headEnd type="none" w="med" len="med"/>
                      <a:tailEnd type="none" w="med" len="med"/>
                    </a:lnL>
                    <a:lnR w="12700" cap="flat" cmpd="sng" algn="ctr">
                      <a:solidFill>
                        <a:srgbClr val="C044BC"/>
                      </a:solidFill>
                      <a:prstDash val="solid"/>
                      <a:round/>
                      <a:headEnd type="none" w="med" len="med"/>
                      <a:tailEnd type="none" w="med" len="med"/>
                    </a:lnR>
                    <a:lnT w="4763" cap="flat" cmpd="sng" algn="ctr">
                      <a:solidFill>
                        <a:srgbClr val="C044BC"/>
                      </a:solidFill>
                      <a:prstDash val="solid"/>
                      <a:round/>
                      <a:headEnd type="none" w="med" len="med"/>
                      <a:tailEnd type="none" w="med" len="med"/>
                    </a:lnT>
                    <a:lnB w="12700" cap="flat" cmpd="sng" algn="ctr">
                      <a:solidFill>
                        <a:srgbClr val="08A6F7"/>
                      </a:solidFill>
                      <a:prstDash val="solid"/>
                      <a:round/>
                      <a:headEnd type="none" w="med" len="med"/>
                      <a:tailEnd type="none" w="med" len="med"/>
                    </a:lnB>
                  </a:tcPr>
                </a:tc>
                <a:tc>
                  <a:txBody>
                    <a:bodyPr/>
                    <a:lstStyle/>
                    <a:p>
                      <a:pPr algn="l" fontAlgn="t"/>
                      <a:r>
                        <a:rPr lang="en-GB" sz="1800">
                          <a:effectLst/>
                        </a:rPr>
                        <a:t>Number of string literals in a statement</a:t>
                      </a:r>
                    </a:p>
                  </a:txBody>
                  <a:tcPr marL="9023" marR="9023" marT="6767" marB="6767">
                    <a:lnL w="12700" cap="flat" cmpd="sng" algn="ctr">
                      <a:solidFill>
                        <a:srgbClr val="C044BC"/>
                      </a:solidFill>
                      <a:prstDash val="solid"/>
                      <a:round/>
                      <a:headEnd type="none" w="med" len="med"/>
                      <a:tailEnd type="none" w="med" len="med"/>
                    </a:lnL>
                    <a:lnR w="12700" cap="flat" cmpd="sng" algn="ctr">
                      <a:solidFill>
                        <a:srgbClr val="1040BC"/>
                      </a:solidFill>
                      <a:prstDash val="solid"/>
                      <a:round/>
                      <a:headEnd type="none" w="med" len="med"/>
                      <a:tailEnd type="none" w="med" len="med"/>
                    </a:lnR>
                    <a:lnT w="4763" cap="flat" cmpd="sng" algn="ctr">
                      <a:solidFill>
                        <a:srgbClr val="1040BC"/>
                      </a:solidFill>
                      <a:prstDash val="solid"/>
                      <a:round/>
                      <a:headEnd type="none" w="med" len="med"/>
                      <a:tailEnd type="none" w="med" len="med"/>
                    </a:lnT>
                    <a:lnB w="12700" cap="flat" cmpd="sng" algn="ctr">
                      <a:solidFill>
                        <a:srgbClr val="60A3F7"/>
                      </a:solidFill>
                      <a:prstDash val="solid"/>
                      <a:round/>
                      <a:headEnd type="none" w="med" len="med"/>
                      <a:tailEnd type="none" w="med" len="med"/>
                    </a:lnB>
                  </a:tcPr>
                </a:tc>
                <a:tc>
                  <a:txBody>
                    <a:bodyPr/>
                    <a:lstStyle/>
                    <a:p>
                      <a:pPr algn="l" fontAlgn="t"/>
                      <a:r>
                        <a:rPr lang="en-GB" sz="1800" dirty="0">
                          <a:effectLst/>
                        </a:rPr>
                        <a:t>20,000 </a:t>
                      </a:r>
                      <a:br>
                        <a:rPr lang="en-GB" sz="1800" dirty="0">
                          <a:effectLst/>
                        </a:rPr>
                      </a:br>
                      <a:br>
                        <a:rPr lang="en-GB" sz="1800" dirty="0">
                          <a:effectLst/>
                        </a:rPr>
                      </a:br>
                      <a:r>
                        <a:rPr lang="en-GB" sz="1800" dirty="0">
                          <a:effectLst/>
                        </a:rPr>
                        <a:t>SQL Data Warehouse limits the number of string constants in a single expression of a query. Exceeding this number results in SQL Server error 8632.</a:t>
                      </a:r>
                    </a:p>
                  </a:txBody>
                  <a:tcPr marL="9023" marR="9023" marT="6767" marB="6767">
                    <a:lnL w="12700" cap="flat" cmpd="sng" algn="ctr">
                      <a:solidFill>
                        <a:srgbClr val="1040BC"/>
                      </a:solidFill>
                      <a:prstDash val="solid"/>
                      <a:round/>
                      <a:headEnd type="none" w="med" len="med"/>
                      <a:tailEnd type="none" w="med" len="med"/>
                    </a:lnL>
                    <a:lnR w="12700" cap="flat" cmpd="sng" algn="ctr">
                      <a:solidFill>
                        <a:srgbClr val="C044BC"/>
                      </a:solidFill>
                      <a:prstDash val="solid"/>
                      <a:round/>
                      <a:headEnd type="none" w="med" len="med"/>
                      <a:tailEnd type="none" w="med" len="med"/>
                    </a:lnR>
                    <a:lnT w="4763" cap="flat" cmpd="sng" algn="ctr">
                      <a:solidFill>
                        <a:srgbClr val="2045BC"/>
                      </a:solidFill>
                      <a:prstDash val="solid"/>
                      <a:round/>
                      <a:headEnd type="none" w="med" len="med"/>
                      <a:tailEnd type="none" w="med" len="med"/>
                    </a:lnT>
                    <a:lnB w="12700" cap="flat" cmpd="sng" algn="ctr">
                      <a:solidFill>
                        <a:srgbClr val="C0A7F7"/>
                      </a:solidFill>
                      <a:prstDash val="solid"/>
                      <a:round/>
                      <a:headEnd type="none" w="med" len="med"/>
                      <a:tailEnd type="none" w="med" len="med"/>
                    </a:lnB>
                  </a:tcPr>
                </a:tc>
                <a:extLst>
                  <a:ext uri="{0D108BD9-81ED-4DB2-BD59-A6C34878D82A}">
                    <a16:rowId xmlns:a16="http://schemas.microsoft.com/office/drawing/2014/main" val="2875768514"/>
                  </a:ext>
                </a:extLst>
              </a:tr>
            </a:tbl>
          </a:graphicData>
        </a:graphic>
      </p:graphicFrame>
    </p:spTree>
    <p:extLst>
      <p:ext uri="{BB962C8B-B14F-4D97-AF65-F5344CB8AC3E}">
        <p14:creationId xmlns:p14="http://schemas.microsoft.com/office/powerpoint/2010/main" val="91954597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Azure SQL DW </a:t>
            </a:r>
            <a:r>
              <a:rPr lang="en-GB" dirty="0"/>
              <a:t>Take-aways</a:t>
            </a:r>
            <a:br>
              <a:rPr lang="en-GB" dirty="0"/>
            </a:br>
            <a:endParaRPr lang="en-US" dirty="0"/>
          </a:p>
        </p:txBody>
      </p:sp>
      <p:sp>
        <p:nvSpPr>
          <p:cNvPr id="3" name="Text Placeholder 2"/>
          <p:cNvSpPr>
            <a:spLocks noGrp="1"/>
          </p:cNvSpPr>
          <p:nvPr>
            <p:ph type="body" sz="quarter" idx="10"/>
          </p:nvPr>
        </p:nvSpPr>
        <p:spPr>
          <a:xfrm>
            <a:off x="275481" y="1212850"/>
            <a:ext cx="11885514" cy="5262979"/>
          </a:xfrm>
        </p:spPr>
        <p:txBody>
          <a:bodyPr/>
          <a:lstStyle/>
          <a:p>
            <a:pPr>
              <a:spcAft>
                <a:spcPts val="612"/>
              </a:spcAft>
            </a:pPr>
            <a:r>
              <a:rPr lang="en-GB" dirty="0"/>
              <a:t>No CAPEX</a:t>
            </a:r>
          </a:p>
          <a:p>
            <a:pPr>
              <a:spcAft>
                <a:spcPts val="612"/>
              </a:spcAft>
            </a:pPr>
            <a:r>
              <a:rPr lang="en-GB" dirty="0"/>
              <a:t>Low </a:t>
            </a:r>
            <a:r>
              <a:rPr lang="en-GB" dirty="0" err="1"/>
              <a:t>OPEX</a:t>
            </a:r>
            <a:endParaRPr lang="en-GB" dirty="0"/>
          </a:p>
          <a:p>
            <a:pPr>
              <a:spcAft>
                <a:spcPts val="612"/>
              </a:spcAft>
            </a:pPr>
            <a:r>
              <a:rPr lang="en-GB" dirty="0"/>
              <a:t>Provision in just 5 minutes</a:t>
            </a:r>
          </a:p>
          <a:p>
            <a:pPr>
              <a:spcAft>
                <a:spcPts val="612"/>
              </a:spcAft>
            </a:pPr>
            <a:r>
              <a:rPr lang="en-GB" dirty="0"/>
              <a:t>Scale in seconds</a:t>
            </a:r>
          </a:p>
          <a:p>
            <a:pPr>
              <a:spcAft>
                <a:spcPts val="612"/>
              </a:spcAft>
            </a:pPr>
            <a:r>
              <a:rPr lang="en-GB" dirty="0"/>
              <a:t>Fully parallel load</a:t>
            </a:r>
          </a:p>
          <a:p>
            <a:pPr>
              <a:spcAft>
                <a:spcPts val="612"/>
              </a:spcAft>
            </a:pPr>
            <a:r>
              <a:rPr lang="en-GB" dirty="0"/>
              <a:t>Fully managed platform</a:t>
            </a:r>
          </a:p>
          <a:p>
            <a:pPr>
              <a:spcAft>
                <a:spcPts val="612"/>
              </a:spcAft>
            </a:pPr>
            <a:r>
              <a:rPr lang="en-GB" dirty="0"/>
              <a:t>Time to insight measured in minutes</a:t>
            </a:r>
          </a:p>
        </p:txBody>
      </p:sp>
      <p:grpSp>
        <p:nvGrpSpPr>
          <p:cNvPr id="7" name="Group 6"/>
          <p:cNvGrpSpPr>
            <a:grpSpLocks noChangeAspect="1"/>
          </p:cNvGrpSpPr>
          <p:nvPr/>
        </p:nvGrpSpPr>
        <p:grpSpPr>
          <a:xfrm>
            <a:off x="8564490" y="2070134"/>
            <a:ext cx="2507860" cy="2433567"/>
            <a:chOff x="7961114" y="2149640"/>
            <a:chExt cx="2847900" cy="2763537"/>
          </a:xfrm>
        </p:grpSpPr>
        <p:grpSp>
          <p:nvGrpSpPr>
            <p:cNvPr id="8" name="Group 7"/>
            <p:cNvGrpSpPr/>
            <p:nvPr/>
          </p:nvGrpSpPr>
          <p:grpSpPr>
            <a:xfrm>
              <a:off x="9583572" y="3290523"/>
              <a:ext cx="1225442" cy="1622654"/>
              <a:chOff x="5933635" y="4575515"/>
              <a:chExt cx="304757" cy="403541"/>
            </a:xfrm>
          </p:grpSpPr>
          <p:grpSp>
            <p:nvGrpSpPr>
              <p:cNvPr id="34" name="Group 33"/>
              <p:cNvGrpSpPr>
                <a:grpSpLocks noChangeAspect="1"/>
              </p:cNvGrpSpPr>
              <p:nvPr/>
            </p:nvGrpSpPr>
            <p:grpSpPr>
              <a:xfrm>
                <a:off x="5933635" y="4575515"/>
                <a:ext cx="304757" cy="403541"/>
                <a:chOff x="784223" y="4300538"/>
                <a:chExt cx="460378" cy="609600"/>
              </a:xfrm>
            </p:grpSpPr>
            <p:sp>
              <p:nvSpPr>
                <p:cNvPr id="36" name="Freeform 6"/>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6119" dirty="0">
                    <a:solidFill>
                      <a:prstClr val="black"/>
                    </a:solidFill>
                  </a:endParaRPr>
                </a:p>
              </p:txBody>
            </p:sp>
            <p:sp>
              <p:nvSpPr>
                <p:cNvPr id="37" name="Freeform 7"/>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6119">
                    <a:solidFill>
                      <a:prstClr val="black"/>
                    </a:solidFill>
                  </a:endParaRPr>
                </a:p>
              </p:txBody>
            </p:sp>
            <p:sp>
              <p:nvSpPr>
                <p:cNvPr id="38" name="Freeform 8"/>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6119">
                    <a:solidFill>
                      <a:prstClr val="black"/>
                    </a:solidFill>
                  </a:endParaRPr>
                </a:p>
              </p:txBody>
            </p:sp>
            <p:sp>
              <p:nvSpPr>
                <p:cNvPr id="39" name="Freeform 9"/>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6119">
                    <a:solidFill>
                      <a:prstClr val="black"/>
                    </a:solidFill>
                  </a:endParaRPr>
                </a:p>
              </p:txBody>
            </p:sp>
            <p:sp>
              <p:nvSpPr>
                <p:cNvPr id="40" name="Freeform 10"/>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6119">
                    <a:solidFill>
                      <a:prstClr val="black"/>
                    </a:solidFill>
                  </a:endParaRPr>
                </a:p>
              </p:txBody>
            </p:sp>
          </p:grpSp>
          <p:sp>
            <p:nvSpPr>
              <p:cNvPr id="35" name="Rectangle 34"/>
              <p:cNvSpPr/>
              <p:nvPr/>
            </p:nvSpPr>
            <p:spPr>
              <a:xfrm>
                <a:off x="5998859" y="4728515"/>
                <a:ext cx="177651" cy="126585"/>
              </a:xfrm>
              <a:prstGeom prst="rect">
                <a:avLst/>
              </a:prstGeom>
            </p:spPr>
            <p:txBody>
              <a:bodyPr wrap="none" lIns="0" tIns="0" rIns="0" bIns="0" anchor="ctr">
                <a:spAutoFit/>
              </a:bodyPr>
              <a:lstStyle/>
              <a:p>
                <a:r>
                  <a:rPr lang="en-US" sz="2856" b="1" spc="-51" dirty="0">
                    <a:solidFill>
                      <a:prstClr val="white"/>
                    </a:solidFill>
                  </a:rPr>
                  <a:t>SQL</a:t>
                </a:r>
                <a:endParaRPr lang="en-US" sz="3672" b="1" spc="-51" dirty="0">
                  <a:solidFill>
                    <a:prstClr val="white"/>
                  </a:solidFill>
                </a:endParaRPr>
              </a:p>
            </p:txBody>
          </p:sp>
        </p:grpSp>
        <p:sp>
          <p:nvSpPr>
            <p:cNvPr id="9" name="Freeform: Shape 8"/>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p:cNvGrpSpPr/>
            <p:nvPr/>
          </p:nvGrpSpPr>
          <p:grpSpPr>
            <a:xfrm>
              <a:off x="8621630" y="3025541"/>
              <a:ext cx="294478" cy="295175"/>
              <a:chOff x="8642442" y="3025541"/>
              <a:chExt cx="294478" cy="295175"/>
            </a:xfrm>
          </p:grpSpPr>
          <p:sp>
            <p:nvSpPr>
              <p:cNvPr id="31" name="Rectangle 30"/>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ight Triangle 31"/>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Right Triangle 32"/>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 name="Group 10"/>
            <p:cNvGrpSpPr/>
            <p:nvPr/>
          </p:nvGrpSpPr>
          <p:grpSpPr>
            <a:xfrm>
              <a:off x="8426775" y="3393792"/>
              <a:ext cx="294478" cy="295175"/>
              <a:chOff x="8642442" y="3025541"/>
              <a:chExt cx="294478" cy="295175"/>
            </a:xfrm>
          </p:grpSpPr>
          <p:sp>
            <p:nvSpPr>
              <p:cNvPr id="28" name="Rectangle 27"/>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ight Triangle 28"/>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ight Triangle 29"/>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2" name="Group 11"/>
            <p:cNvGrpSpPr/>
            <p:nvPr/>
          </p:nvGrpSpPr>
          <p:grpSpPr>
            <a:xfrm>
              <a:off x="8816486" y="3393792"/>
              <a:ext cx="294478" cy="295175"/>
              <a:chOff x="8642442" y="3025541"/>
              <a:chExt cx="294478" cy="295175"/>
            </a:xfrm>
          </p:grpSpPr>
          <p:sp>
            <p:nvSpPr>
              <p:cNvPr id="25" name="Rectangle 24"/>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ight Triangle 25"/>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ight Triangle 26"/>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8426775" y="3766437"/>
              <a:ext cx="294478" cy="295175"/>
              <a:chOff x="8642442" y="3025541"/>
              <a:chExt cx="294478" cy="295175"/>
            </a:xfrm>
          </p:grpSpPr>
          <p:sp>
            <p:nvSpPr>
              <p:cNvPr id="22" name="Rectangle 21"/>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ight Triangle 22"/>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ight Triangle 23"/>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4" name="Group 13"/>
            <p:cNvGrpSpPr/>
            <p:nvPr/>
          </p:nvGrpSpPr>
          <p:grpSpPr>
            <a:xfrm>
              <a:off x="9206198" y="3766437"/>
              <a:ext cx="294478" cy="295175"/>
              <a:chOff x="8642442" y="3025541"/>
              <a:chExt cx="294478" cy="295175"/>
            </a:xfrm>
          </p:grpSpPr>
          <p:sp>
            <p:nvSpPr>
              <p:cNvPr id="19" name="Rectangle 18"/>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ight Triangle 19"/>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ight Triangle 20"/>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 name="Group 14"/>
            <p:cNvGrpSpPr/>
            <p:nvPr/>
          </p:nvGrpSpPr>
          <p:grpSpPr>
            <a:xfrm>
              <a:off x="8816486" y="3766436"/>
              <a:ext cx="294478" cy="295175"/>
              <a:chOff x="8642442" y="3025541"/>
              <a:chExt cx="294478" cy="295175"/>
            </a:xfrm>
          </p:grpSpPr>
          <p:sp>
            <p:nvSpPr>
              <p:cNvPr id="16" name="Rectangle 15"/>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ight Triangle 16"/>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ight Triangle 17"/>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363988136"/>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58EF0-52DB-43D0-BB06-92062748B6D2}"/>
              </a:ext>
            </a:extLst>
          </p:cNvPr>
          <p:cNvSpPr>
            <a:spLocks noGrp="1"/>
          </p:cNvSpPr>
          <p:nvPr>
            <p:ph type="title"/>
          </p:nvPr>
        </p:nvSpPr>
        <p:spPr/>
        <p:txBody>
          <a:bodyPr/>
          <a:lstStyle/>
          <a:p>
            <a:r>
              <a:rPr lang="en-US" dirty="0"/>
              <a:t>Additional Resources</a:t>
            </a:r>
          </a:p>
        </p:txBody>
      </p:sp>
      <p:sp>
        <p:nvSpPr>
          <p:cNvPr id="3" name="Text Placeholder 2">
            <a:extLst>
              <a:ext uri="{FF2B5EF4-FFF2-40B4-BE49-F238E27FC236}">
                <a16:creationId xmlns:a16="http://schemas.microsoft.com/office/drawing/2014/main" id="{AF28A81C-BB1A-45F8-86AB-63F6BED2B564}"/>
              </a:ext>
            </a:extLst>
          </p:cNvPr>
          <p:cNvSpPr>
            <a:spLocks noGrp="1"/>
          </p:cNvSpPr>
          <p:nvPr>
            <p:ph type="body" sz="quarter" idx="10"/>
          </p:nvPr>
        </p:nvSpPr>
        <p:spPr>
          <a:xfrm>
            <a:off x="274639" y="1212850"/>
            <a:ext cx="11887200" cy="5666423"/>
          </a:xfrm>
        </p:spPr>
        <p:txBody>
          <a:bodyPr/>
          <a:lstStyle/>
          <a:p>
            <a:endParaRPr lang="en-US" dirty="0"/>
          </a:p>
          <a:p>
            <a:r>
              <a:rPr lang="en-US" dirty="0"/>
              <a:t>Azure site: </a:t>
            </a:r>
            <a:r>
              <a:rPr lang="en-US" dirty="0">
                <a:hlinkClick r:id="rId2"/>
              </a:rPr>
              <a:t>http://aka.ms/sqldw</a:t>
            </a:r>
            <a:endParaRPr lang="en-US" dirty="0"/>
          </a:p>
          <a:p>
            <a:endParaRPr lang="en-US" dirty="0"/>
          </a:p>
          <a:p>
            <a:r>
              <a:rPr lang="en-US" dirty="0"/>
              <a:t>SQL DW suggestions: </a:t>
            </a:r>
            <a:r>
              <a:rPr lang="en-US" dirty="0">
                <a:hlinkClick r:id="rId3"/>
              </a:rPr>
              <a:t>http://aka.ms/sql-dw-feedback</a:t>
            </a:r>
            <a:endParaRPr lang="en-US" dirty="0"/>
          </a:p>
          <a:p>
            <a:endParaRPr lang="en-US" dirty="0"/>
          </a:p>
          <a:p>
            <a:r>
              <a:rPr lang="en-US" dirty="0"/>
              <a:t>Stack Overflow – Tag: azure-</a:t>
            </a:r>
            <a:r>
              <a:rPr lang="en-US" dirty="0" err="1"/>
              <a:t>sqldw</a:t>
            </a:r>
            <a:endParaRPr lang="en-US" dirty="0"/>
          </a:p>
          <a:p>
            <a:endParaRPr lang="en-US" dirty="0"/>
          </a:p>
          <a:p>
            <a:r>
              <a:rPr lang="en-US" dirty="0"/>
              <a:t>Twitter: @</a:t>
            </a:r>
            <a:r>
              <a:rPr lang="en-US" dirty="0" err="1"/>
              <a:t>AzureSQLDW</a:t>
            </a:r>
            <a:endParaRPr lang="en-US" dirty="0"/>
          </a:p>
          <a:p>
            <a:endParaRPr lang="en-US" dirty="0"/>
          </a:p>
        </p:txBody>
      </p:sp>
    </p:spTree>
    <p:extLst>
      <p:ext uri="{BB962C8B-B14F-4D97-AF65-F5344CB8AC3E}">
        <p14:creationId xmlns:p14="http://schemas.microsoft.com/office/powerpoint/2010/main" val="158156501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860BF0-0FD7-4DCC-964B-8AE73AC4E257}"/>
              </a:ext>
            </a:extLst>
          </p:cNvPr>
          <p:cNvSpPr>
            <a:spLocks noGrp="1"/>
          </p:cNvSpPr>
          <p:nvPr>
            <p:ph type="body" sz="quarter" idx="14"/>
          </p:nvPr>
        </p:nvSpPr>
        <p:spPr/>
        <p:txBody>
          <a:bodyPr/>
          <a:lstStyle/>
          <a:p>
            <a:endParaRPr lang="en-GB"/>
          </a:p>
        </p:txBody>
      </p:sp>
      <p:sp>
        <p:nvSpPr>
          <p:cNvPr id="3" name="Text Placeholder 2">
            <a:extLst>
              <a:ext uri="{FF2B5EF4-FFF2-40B4-BE49-F238E27FC236}">
                <a16:creationId xmlns:a16="http://schemas.microsoft.com/office/drawing/2014/main" id="{5413DE03-F6B7-4699-8849-BEEA5C390C1B}"/>
              </a:ext>
            </a:extLst>
          </p:cNvPr>
          <p:cNvSpPr>
            <a:spLocks noGrp="1"/>
          </p:cNvSpPr>
          <p:nvPr>
            <p:ph type="body" sz="quarter" idx="13"/>
          </p:nvPr>
        </p:nvSpPr>
        <p:spPr/>
        <p:txBody>
          <a:bodyPr/>
          <a:lstStyle/>
          <a:p>
            <a:endParaRPr lang="en-GB"/>
          </a:p>
        </p:txBody>
      </p:sp>
      <p:sp>
        <p:nvSpPr>
          <p:cNvPr id="4" name="Title 3">
            <a:extLst>
              <a:ext uri="{FF2B5EF4-FFF2-40B4-BE49-F238E27FC236}">
                <a16:creationId xmlns:a16="http://schemas.microsoft.com/office/drawing/2014/main" id="{DDDCC89C-A817-4EFB-B72C-534CD9E581EF}"/>
              </a:ext>
            </a:extLst>
          </p:cNvPr>
          <p:cNvSpPr>
            <a:spLocks noGrp="1"/>
          </p:cNvSpPr>
          <p:nvPr>
            <p:ph type="title"/>
          </p:nvPr>
        </p:nvSpPr>
        <p:spPr/>
        <p:txBody>
          <a:bodyPr/>
          <a:lstStyle/>
          <a:p>
            <a:endParaRPr lang="en-GB"/>
          </a:p>
        </p:txBody>
      </p:sp>
      <p:sp>
        <p:nvSpPr>
          <p:cNvPr id="5" name="Text Placeholder 4">
            <a:extLst>
              <a:ext uri="{FF2B5EF4-FFF2-40B4-BE49-F238E27FC236}">
                <a16:creationId xmlns:a16="http://schemas.microsoft.com/office/drawing/2014/main" id="{C6026B79-DBFB-4BFF-8A7A-D8B227F7277F}"/>
              </a:ext>
            </a:extLst>
          </p:cNvPr>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16432346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076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dirty="0"/>
              <a:t>Base Patterns</a:t>
            </a:r>
          </a:p>
        </p:txBody>
      </p:sp>
    </p:spTree>
    <p:extLst>
      <p:ext uri="{BB962C8B-B14F-4D97-AF65-F5344CB8AC3E}">
        <p14:creationId xmlns:p14="http://schemas.microsoft.com/office/powerpoint/2010/main" val="1649285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82A8A-1BF4-48D1-88D4-1E8A1A2496BE}"/>
              </a:ext>
            </a:extLst>
          </p:cNvPr>
          <p:cNvSpPr>
            <a:spLocks noGrp="1"/>
          </p:cNvSpPr>
          <p:nvPr>
            <p:ph type="title"/>
          </p:nvPr>
        </p:nvSpPr>
        <p:spPr/>
        <p:txBody>
          <a:bodyPr/>
          <a:lstStyle/>
          <a:p>
            <a:r>
              <a:rPr lang="en-US" dirty="0"/>
              <a:t>Suitable workloads</a:t>
            </a:r>
            <a:br>
              <a:rPr lang="en-US" dirty="0"/>
            </a:br>
            <a:endParaRPr lang="en-US" dirty="0"/>
          </a:p>
        </p:txBody>
      </p:sp>
      <p:sp>
        <p:nvSpPr>
          <p:cNvPr id="3" name="Text Placeholder 2">
            <a:extLst>
              <a:ext uri="{FF2B5EF4-FFF2-40B4-BE49-F238E27FC236}">
                <a16:creationId xmlns:a16="http://schemas.microsoft.com/office/drawing/2014/main" id="{3246D084-4094-4F48-B189-019C1AEA5EB9}"/>
              </a:ext>
            </a:extLst>
          </p:cNvPr>
          <p:cNvSpPr>
            <a:spLocks noGrp="1"/>
          </p:cNvSpPr>
          <p:nvPr>
            <p:ph type="body" sz="quarter" idx="10"/>
          </p:nvPr>
        </p:nvSpPr>
        <p:spPr>
          <a:xfrm>
            <a:off x="273051" y="1744662"/>
            <a:ext cx="12115800" cy="4801314"/>
          </a:xfrm>
        </p:spPr>
        <p:txBody>
          <a:bodyPr/>
          <a:lstStyle/>
          <a:p>
            <a:r>
              <a:rPr lang="en-US" dirty="0"/>
              <a:t>Store large volumes of data.</a:t>
            </a:r>
          </a:p>
          <a:p>
            <a:r>
              <a:rPr lang="en-US" dirty="0"/>
              <a:t>Consolidate disparate data into a single location.</a:t>
            </a:r>
          </a:p>
          <a:p>
            <a:r>
              <a:rPr lang="en-US" dirty="0"/>
              <a:t>Shape, model, transform and aggregate data.</a:t>
            </a:r>
          </a:p>
          <a:p>
            <a:r>
              <a:rPr lang="en-US" dirty="0"/>
              <a:t>Perform query analysis across large datasets.</a:t>
            </a:r>
          </a:p>
          <a:p>
            <a:r>
              <a:rPr lang="en-US" dirty="0"/>
              <a:t>Ad-hoc reporting across large data volumes.</a:t>
            </a:r>
          </a:p>
          <a:p>
            <a:r>
              <a:rPr lang="en-US" dirty="0"/>
              <a:t>All using simple SQL constructs.</a:t>
            </a:r>
          </a:p>
          <a:p>
            <a:endParaRPr lang="en-US" dirty="0"/>
          </a:p>
        </p:txBody>
      </p:sp>
      <p:sp>
        <p:nvSpPr>
          <p:cNvPr id="4" name="Text Placeholder 3">
            <a:extLst>
              <a:ext uri="{FF2B5EF4-FFF2-40B4-BE49-F238E27FC236}">
                <a16:creationId xmlns:a16="http://schemas.microsoft.com/office/drawing/2014/main" id="{DA7C6908-B236-4186-8C99-661B519F9018}"/>
              </a:ext>
            </a:extLst>
          </p:cNvPr>
          <p:cNvSpPr>
            <a:spLocks noGrp="1"/>
          </p:cNvSpPr>
          <p:nvPr>
            <p:ph type="body" sz="quarter" idx="11"/>
          </p:nvPr>
        </p:nvSpPr>
        <p:spPr>
          <a:xfrm>
            <a:off x="273051" y="982662"/>
            <a:ext cx="11888787" cy="572464"/>
          </a:xfrm>
        </p:spPr>
        <p:txBody>
          <a:bodyPr/>
          <a:lstStyle/>
          <a:p>
            <a:r>
              <a:rPr lang="en-US" dirty="0"/>
              <a:t>Analytics</a:t>
            </a:r>
          </a:p>
        </p:txBody>
      </p:sp>
      <p:sp>
        <p:nvSpPr>
          <p:cNvPr id="5" name="Rectangle 4">
            <a:extLst>
              <a:ext uri="{FF2B5EF4-FFF2-40B4-BE49-F238E27FC236}">
                <a16:creationId xmlns:a16="http://schemas.microsoft.com/office/drawing/2014/main" id="{F58C0E2A-805E-4158-8769-3776DD50D972}"/>
              </a:ext>
            </a:extLst>
          </p:cNvPr>
          <p:cNvSpPr/>
          <p:nvPr/>
        </p:nvSpPr>
        <p:spPr bwMode="auto">
          <a:xfrm>
            <a:off x="467183" y="5859462"/>
            <a:ext cx="11454282" cy="8998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4896" dirty="0">
                <a:gradFill>
                  <a:gsLst>
                    <a:gs pos="0">
                      <a:srgbClr val="FFFFFF"/>
                    </a:gs>
                    <a:gs pos="100000">
                      <a:srgbClr val="FFFFFF"/>
                    </a:gs>
                  </a:gsLst>
                  <a:lin ang="5400000" scaled="0"/>
                </a:gradFill>
                <a:ea typeface="Segoe UI" pitchFamily="34" charset="0"/>
                <a:cs typeface="Segoe UI" pitchFamily="34" charset="0"/>
              </a:rPr>
              <a:t>“SQL on SQL”</a:t>
            </a:r>
          </a:p>
        </p:txBody>
      </p:sp>
    </p:spTree>
    <p:extLst>
      <p:ext uri="{BB962C8B-B14F-4D97-AF65-F5344CB8AC3E}">
        <p14:creationId xmlns:p14="http://schemas.microsoft.com/office/powerpoint/2010/main" val="292049730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FA226-8249-4BCB-9DF2-1555781289C5}"/>
              </a:ext>
            </a:extLst>
          </p:cNvPr>
          <p:cNvSpPr>
            <a:spLocks noGrp="1"/>
          </p:cNvSpPr>
          <p:nvPr>
            <p:ph type="title"/>
          </p:nvPr>
        </p:nvSpPr>
        <p:spPr/>
        <p:txBody>
          <a:bodyPr/>
          <a:lstStyle/>
          <a:p>
            <a:r>
              <a:rPr lang="en-GB" dirty="0"/>
              <a:t>Unsuitable workloads</a:t>
            </a:r>
            <a:endParaRPr lang="en-US" dirty="0"/>
          </a:p>
        </p:txBody>
      </p:sp>
      <p:sp>
        <p:nvSpPr>
          <p:cNvPr id="3" name="Text Placeholder 2">
            <a:extLst>
              <a:ext uri="{FF2B5EF4-FFF2-40B4-BE49-F238E27FC236}">
                <a16:creationId xmlns:a16="http://schemas.microsoft.com/office/drawing/2014/main" id="{693420C4-9DBA-4A33-82A0-325279E96806}"/>
              </a:ext>
            </a:extLst>
          </p:cNvPr>
          <p:cNvSpPr>
            <a:spLocks noGrp="1"/>
          </p:cNvSpPr>
          <p:nvPr>
            <p:ph type="body" sz="quarter" idx="10"/>
          </p:nvPr>
        </p:nvSpPr>
        <p:spPr>
          <a:xfrm>
            <a:off x="273051" y="1744662"/>
            <a:ext cx="12115800" cy="1520416"/>
          </a:xfrm>
        </p:spPr>
        <p:txBody>
          <a:bodyPr/>
          <a:lstStyle/>
          <a:p>
            <a:r>
              <a:rPr lang="en-US" sz="2800" dirty="0"/>
              <a:t>High frequency reads and writes.</a:t>
            </a:r>
          </a:p>
          <a:p>
            <a:r>
              <a:rPr lang="en-US" sz="2800" dirty="0"/>
              <a:t>Large numbers of singleton selects.</a:t>
            </a:r>
          </a:p>
          <a:p>
            <a:r>
              <a:rPr lang="en-US" sz="2800" dirty="0"/>
              <a:t>High volumes of single row inserts.</a:t>
            </a:r>
          </a:p>
        </p:txBody>
      </p:sp>
      <p:sp>
        <p:nvSpPr>
          <p:cNvPr id="4" name="Text Placeholder 3">
            <a:extLst>
              <a:ext uri="{FF2B5EF4-FFF2-40B4-BE49-F238E27FC236}">
                <a16:creationId xmlns:a16="http://schemas.microsoft.com/office/drawing/2014/main" id="{02DBE55C-9854-4D26-883A-0D4CF01B0D10}"/>
              </a:ext>
            </a:extLst>
          </p:cNvPr>
          <p:cNvSpPr>
            <a:spLocks noGrp="1"/>
          </p:cNvSpPr>
          <p:nvPr>
            <p:ph type="body" sz="quarter" idx="11"/>
          </p:nvPr>
        </p:nvSpPr>
        <p:spPr>
          <a:xfrm>
            <a:off x="273051" y="1324598"/>
            <a:ext cx="11888787" cy="572464"/>
          </a:xfrm>
        </p:spPr>
        <p:txBody>
          <a:bodyPr/>
          <a:lstStyle/>
          <a:p>
            <a:r>
              <a:rPr lang="en-GB" dirty="0"/>
              <a:t>Operational workloads (OLTP)</a:t>
            </a:r>
          </a:p>
        </p:txBody>
      </p:sp>
      <p:sp>
        <p:nvSpPr>
          <p:cNvPr id="5" name="Text Placeholder 2">
            <a:extLst>
              <a:ext uri="{FF2B5EF4-FFF2-40B4-BE49-F238E27FC236}">
                <a16:creationId xmlns:a16="http://schemas.microsoft.com/office/drawing/2014/main" id="{08DA2396-060F-46D9-92D0-2247B76BA9AC}"/>
              </a:ext>
            </a:extLst>
          </p:cNvPr>
          <p:cNvSpPr txBox="1">
            <a:spLocks/>
          </p:cNvSpPr>
          <p:nvPr/>
        </p:nvSpPr>
        <p:spPr>
          <a:xfrm>
            <a:off x="273051" y="4528581"/>
            <a:ext cx="12115800" cy="104644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100000">
                      <a:schemeClr val="tx1"/>
                    </a:gs>
                  </a:gsLst>
                  <a:lin ang="5400000" scaled="0"/>
                </a:gradFill>
                <a:latin typeface="+mj-lt"/>
                <a:ea typeface="+mn-ea"/>
                <a:cs typeface="+mn-cs"/>
              </a:defRPr>
            </a:lvl1pPr>
            <a:lvl2pPr marL="342834"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39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799946"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102850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Row by row processing needs.</a:t>
            </a:r>
          </a:p>
          <a:p>
            <a:r>
              <a:rPr lang="en-US" sz="2800" dirty="0"/>
              <a:t>Incompatible formats (JSON, XML).</a:t>
            </a:r>
          </a:p>
        </p:txBody>
      </p:sp>
      <p:sp>
        <p:nvSpPr>
          <p:cNvPr id="6" name="Text Placeholder 3">
            <a:extLst>
              <a:ext uri="{FF2B5EF4-FFF2-40B4-BE49-F238E27FC236}">
                <a16:creationId xmlns:a16="http://schemas.microsoft.com/office/drawing/2014/main" id="{56586D77-D5CF-4AED-9973-A2821A8B82A1}"/>
              </a:ext>
            </a:extLst>
          </p:cNvPr>
          <p:cNvSpPr txBox="1">
            <a:spLocks/>
          </p:cNvSpPr>
          <p:nvPr/>
        </p:nvSpPr>
        <p:spPr>
          <a:xfrm>
            <a:off x="273051" y="4067798"/>
            <a:ext cx="11888787" cy="57246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sz="2800" kern="1200" spc="0" baseline="0">
                <a:solidFill>
                  <a:schemeClr val="tx2"/>
                </a:solidFill>
                <a:latin typeface="+mj-lt"/>
                <a:ea typeface="+mn-ea"/>
                <a:cs typeface="+mn-cs"/>
              </a:defRPr>
            </a:lvl1pPr>
            <a:lvl2pPr marL="342834"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39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799946"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102850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Data Preparation</a:t>
            </a:r>
          </a:p>
        </p:txBody>
      </p:sp>
      <p:cxnSp>
        <p:nvCxnSpPr>
          <p:cNvPr id="7" name="Straight Arrow Connector 6">
            <a:extLst>
              <a:ext uri="{FF2B5EF4-FFF2-40B4-BE49-F238E27FC236}">
                <a16:creationId xmlns:a16="http://schemas.microsoft.com/office/drawing/2014/main" id="{41411CD9-C67C-4B42-9A24-58B03D2F7E00}"/>
              </a:ext>
            </a:extLst>
          </p:cNvPr>
          <p:cNvCxnSpPr/>
          <p:nvPr/>
        </p:nvCxnSpPr>
        <p:spPr>
          <a:xfrm>
            <a:off x="8378083" y="1625320"/>
            <a:ext cx="782527"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4274534-7F5C-4A4C-802A-A375236A6D4E}"/>
              </a:ext>
            </a:extLst>
          </p:cNvPr>
          <p:cNvCxnSpPr/>
          <p:nvPr/>
        </p:nvCxnSpPr>
        <p:spPr>
          <a:xfrm>
            <a:off x="8450169" y="1823291"/>
            <a:ext cx="782527"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5ACF8E7-E963-44A6-9843-CB3B036DA48E}"/>
              </a:ext>
            </a:extLst>
          </p:cNvPr>
          <p:cNvCxnSpPr/>
          <p:nvPr/>
        </p:nvCxnSpPr>
        <p:spPr>
          <a:xfrm>
            <a:off x="8485819" y="2021263"/>
            <a:ext cx="782527"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ADFB381-229C-42F7-AD83-9408290E064B}"/>
              </a:ext>
            </a:extLst>
          </p:cNvPr>
          <p:cNvCxnSpPr/>
          <p:nvPr/>
        </p:nvCxnSpPr>
        <p:spPr>
          <a:xfrm>
            <a:off x="8449907" y="2219235"/>
            <a:ext cx="782527"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6DBB27B-DBDA-4C77-BE51-CF8FA1D2ED78}"/>
              </a:ext>
            </a:extLst>
          </p:cNvPr>
          <p:cNvCxnSpPr/>
          <p:nvPr/>
        </p:nvCxnSpPr>
        <p:spPr>
          <a:xfrm>
            <a:off x="8378083" y="2417208"/>
            <a:ext cx="782527"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5422079-2308-4966-85DF-3F38625F62AE}"/>
              </a:ext>
            </a:extLst>
          </p:cNvPr>
          <p:cNvCxnSpPr/>
          <p:nvPr/>
        </p:nvCxnSpPr>
        <p:spPr>
          <a:xfrm>
            <a:off x="8449907" y="2979191"/>
            <a:ext cx="782527"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A3F8D1E-8AFA-4D49-97F3-70AD3AE50A5E}"/>
              </a:ext>
            </a:extLst>
          </p:cNvPr>
          <p:cNvCxnSpPr/>
          <p:nvPr/>
        </p:nvCxnSpPr>
        <p:spPr>
          <a:xfrm>
            <a:off x="8521993" y="3177162"/>
            <a:ext cx="782527"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FDB8AA3-F541-451A-8FA9-AF702CBB9D7B}"/>
              </a:ext>
            </a:extLst>
          </p:cNvPr>
          <p:cNvCxnSpPr/>
          <p:nvPr/>
        </p:nvCxnSpPr>
        <p:spPr>
          <a:xfrm>
            <a:off x="8557643" y="3375134"/>
            <a:ext cx="782527"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43BFC5F-9AD8-4ABC-9E75-263E33DB13E1}"/>
              </a:ext>
            </a:extLst>
          </p:cNvPr>
          <p:cNvCxnSpPr/>
          <p:nvPr/>
        </p:nvCxnSpPr>
        <p:spPr>
          <a:xfrm>
            <a:off x="8521731" y="3573106"/>
            <a:ext cx="782527"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4C0D233-435E-41E7-A9B7-28FC9A808736}"/>
              </a:ext>
            </a:extLst>
          </p:cNvPr>
          <p:cNvCxnSpPr/>
          <p:nvPr/>
        </p:nvCxnSpPr>
        <p:spPr>
          <a:xfrm>
            <a:off x="8449907" y="3771079"/>
            <a:ext cx="782527"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Curved Right Arrow 40">
            <a:extLst>
              <a:ext uri="{FF2B5EF4-FFF2-40B4-BE49-F238E27FC236}">
                <a16:creationId xmlns:a16="http://schemas.microsoft.com/office/drawing/2014/main" id="{BEA42DE6-D4E1-49CE-9C9D-64C56C1EDBD9}"/>
              </a:ext>
            </a:extLst>
          </p:cNvPr>
          <p:cNvSpPr/>
          <p:nvPr/>
        </p:nvSpPr>
        <p:spPr bwMode="auto">
          <a:xfrm rot="10800000">
            <a:off x="8377594" y="4809966"/>
            <a:ext cx="460563" cy="1329949"/>
          </a:xfrm>
          <a:prstGeom prst="curvedRightArrow">
            <a:avLst>
              <a:gd name="adj1" fmla="val 19758"/>
              <a:gd name="adj2" fmla="val 38969"/>
              <a:gd name="adj3" fmla="val 25000"/>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Curved Right Arrow 41">
            <a:extLst>
              <a:ext uri="{FF2B5EF4-FFF2-40B4-BE49-F238E27FC236}">
                <a16:creationId xmlns:a16="http://schemas.microsoft.com/office/drawing/2014/main" id="{14B33DC4-6BEE-4D62-9F19-70CE01E760C6}"/>
              </a:ext>
            </a:extLst>
          </p:cNvPr>
          <p:cNvSpPr/>
          <p:nvPr/>
        </p:nvSpPr>
        <p:spPr bwMode="auto">
          <a:xfrm>
            <a:off x="7123025" y="4809968"/>
            <a:ext cx="460562" cy="1329950"/>
          </a:xfrm>
          <a:prstGeom prst="curvedRightArrow">
            <a:avLst>
              <a:gd name="adj1" fmla="val 19758"/>
              <a:gd name="adj2" fmla="val 38969"/>
              <a:gd name="adj3" fmla="val 25000"/>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ight Arrow 42">
            <a:extLst>
              <a:ext uri="{FF2B5EF4-FFF2-40B4-BE49-F238E27FC236}">
                <a16:creationId xmlns:a16="http://schemas.microsoft.com/office/drawing/2014/main" id="{8812F1F3-1613-487D-8DC9-10BF1F90C766}"/>
              </a:ext>
            </a:extLst>
          </p:cNvPr>
          <p:cNvSpPr/>
          <p:nvPr/>
        </p:nvSpPr>
        <p:spPr bwMode="auto">
          <a:xfrm>
            <a:off x="8592767" y="4379080"/>
            <a:ext cx="978270" cy="506824"/>
          </a:xfrm>
          <a:prstGeom prst="rightArrow">
            <a:avLst>
              <a:gd name="adj1" fmla="val 37819"/>
              <a:gd name="adj2" fmla="val 67180"/>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a:extLst>
              <a:ext uri="{FF2B5EF4-FFF2-40B4-BE49-F238E27FC236}">
                <a16:creationId xmlns:a16="http://schemas.microsoft.com/office/drawing/2014/main" id="{4C37E9AA-3E32-4E52-9BFB-5FEA58A603C6}"/>
              </a:ext>
            </a:extLst>
          </p:cNvPr>
          <p:cNvGrpSpPr/>
          <p:nvPr/>
        </p:nvGrpSpPr>
        <p:grpSpPr>
          <a:xfrm>
            <a:off x="7499991" y="2889610"/>
            <a:ext cx="797927" cy="919278"/>
            <a:chOff x="3889804" y="5487538"/>
            <a:chExt cx="981581" cy="1503220"/>
          </a:xfrm>
        </p:grpSpPr>
        <p:grpSp>
          <p:nvGrpSpPr>
            <p:cNvPr id="21" name="Group 20">
              <a:extLst>
                <a:ext uri="{FF2B5EF4-FFF2-40B4-BE49-F238E27FC236}">
                  <a16:creationId xmlns:a16="http://schemas.microsoft.com/office/drawing/2014/main" id="{F389595F-AFAC-4892-AAC7-32BE8A3639B0}"/>
                </a:ext>
              </a:extLst>
            </p:cNvPr>
            <p:cNvGrpSpPr/>
            <p:nvPr/>
          </p:nvGrpSpPr>
          <p:grpSpPr>
            <a:xfrm>
              <a:off x="4088812" y="5729791"/>
              <a:ext cx="640699" cy="978963"/>
              <a:chOff x="3994659" y="7008702"/>
              <a:chExt cx="745465" cy="1374671"/>
            </a:xfrm>
          </p:grpSpPr>
          <p:sp>
            <p:nvSpPr>
              <p:cNvPr id="24" name="Rectangle 23">
                <a:extLst>
                  <a:ext uri="{FF2B5EF4-FFF2-40B4-BE49-F238E27FC236}">
                    <a16:creationId xmlns:a16="http://schemas.microsoft.com/office/drawing/2014/main" id="{CC0BB218-17EA-43AA-AE4D-C5E1BD9EF29D}"/>
                  </a:ext>
                </a:extLst>
              </p:cNvPr>
              <p:cNvSpPr/>
              <p:nvPr>
                <p:custDataLst>
                  <p:tags r:id="rId1"/>
                </p:custDataLst>
              </p:nvPr>
            </p:nvSpPr>
            <p:spPr bwMode="auto">
              <a:xfrm>
                <a:off x="3994660" y="7008702"/>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35" tIns="46623" rIns="69935" bIns="46623" rtlCol="0" anchor="b" anchorCtr="0"/>
              <a:lstStyle/>
              <a:p>
                <a:pPr defTabSz="950778"/>
                <a:endParaRPr lang="en-US" sz="152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E6FE1DF1-D67C-4A63-B271-13AAE8CD32AC}"/>
                  </a:ext>
                </a:extLst>
              </p:cNvPr>
              <p:cNvSpPr/>
              <p:nvPr>
                <p:custDataLst>
                  <p:tags r:id="rId2"/>
                </p:custDataLst>
              </p:nvPr>
            </p:nvSpPr>
            <p:spPr bwMode="auto">
              <a:xfrm>
                <a:off x="4285367" y="7262718"/>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35" tIns="46623" rIns="69935" bIns="46623" rtlCol="0" anchor="b" anchorCtr="0"/>
              <a:lstStyle/>
              <a:p>
                <a:pPr defTabSz="950778"/>
                <a:endParaRPr lang="en-US" sz="152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6832AB6C-F4BA-4E6A-970C-465635BAA3B5}"/>
                  </a:ext>
                </a:extLst>
              </p:cNvPr>
              <p:cNvSpPr/>
              <p:nvPr>
                <p:custDataLst>
                  <p:tags r:id="rId3"/>
                </p:custDataLst>
              </p:nvPr>
            </p:nvSpPr>
            <p:spPr bwMode="auto">
              <a:xfrm>
                <a:off x="3994660" y="7513156"/>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35" tIns="46623" rIns="69935" bIns="46623" rtlCol="0" anchor="b" anchorCtr="0"/>
              <a:lstStyle/>
              <a:p>
                <a:pPr defTabSz="950778"/>
                <a:endParaRPr lang="en-US" sz="152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96304EAF-087F-4E38-BEED-C7534426E8BF}"/>
                  </a:ext>
                </a:extLst>
              </p:cNvPr>
              <p:cNvSpPr/>
              <p:nvPr>
                <p:custDataLst>
                  <p:tags r:id="rId4"/>
                </p:custDataLst>
              </p:nvPr>
            </p:nvSpPr>
            <p:spPr bwMode="auto">
              <a:xfrm>
                <a:off x="4285367" y="7799834"/>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35" tIns="46623" rIns="69935" bIns="46623" rtlCol="0" anchor="b" anchorCtr="0"/>
              <a:lstStyle/>
              <a:p>
                <a:pPr defTabSz="950778"/>
                <a:endParaRPr lang="en-US" sz="152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992DC1FD-03B6-4A0B-91FC-510072D8C385}"/>
                  </a:ext>
                </a:extLst>
              </p:cNvPr>
              <p:cNvSpPr/>
              <p:nvPr>
                <p:custDataLst>
                  <p:tags r:id="rId5"/>
                </p:custDataLst>
              </p:nvPr>
            </p:nvSpPr>
            <p:spPr bwMode="auto">
              <a:xfrm>
                <a:off x="3994659" y="8017615"/>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35" tIns="46623" rIns="69935" bIns="46623" rtlCol="0" anchor="b" anchorCtr="0"/>
              <a:lstStyle/>
              <a:p>
                <a:pPr defTabSz="950778"/>
                <a:endParaRPr lang="en-US" sz="152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BE2EF44D-43C7-422F-8AD5-BFCBC8A15B89}"/>
                  </a:ext>
                </a:extLst>
              </p:cNvPr>
              <p:cNvSpPr/>
              <p:nvPr>
                <p:custDataLst>
                  <p:tags r:id="rId6"/>
                </p:custDataLst>
              </p:nvPr>
            </p:nvSpPr>
            <p:spPr bwMode="auto">
              <a:xfrm>
                <a:off x="4557245" y="7511743"/>
                <a:ext cx="182879"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35" tIns="46623" rIns="69935" bIns="46623" rtlCol="0" anchor="b" anchorCtr="0"/>
              <a:lstStyle/>
              <a:p>
                <a:pPr defTabSz="950778"/>
                <a:endParaRPr lang="en-US" sz="152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22" name="Freeform 85">
              <a:extLst>
                <a:ext uri="{FF2B5EF4-FFF2-40B4-BE49-F238E27FC236}">
                  <a16:creationId xmlns:a16="http://schemas.microsoft.com/office/drawing/2014/main" id="{AD11BE37-F574-4BCE-AB2A-FDBDAFE3337A}"/>
                </a:ext>
              </a:extLst>
            </p:cNvPr>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304"/>
              <a:endParaRPr lang="en-US" sz="1836" dirty="0">
                <a:solidFill>
                  <a:srgbClr val="404040"/>
                </a:solidFill>
              </a:endParaRPr>
            </a:p>
          </p:txBody>
        </p:sp>
        <p:sp>
          <p:nvSpPr>
            <p:cNvPr id="23" name="Freeform 87">
              <a:extLst>
                <a:ext uri="{FF2B5EF4-FFF2-40B4-BE49-F238E27FC236}">
                  <a16:creationId xmlns:a16="http://schemas.microsoft.com/office/drawing/2014/main" id="{49E8566F-732E-47D9-ADBD-1F9C4A2444CB}"/>
                </a:ext>
              </a:extLst>
            </p:cNvPr>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304"/>
              <a:endParaRPr lang="en-US" sz="1836" dirty="0">
                <a:solidFill>
                  <a:srgbClr val="404040"/>
                </a:solidFill>
              </a:endParaRPr>
            </a:p>
          </p:txBody>
        </p:sp>
      </p:grpSp>
      <p:sp>
        <p:nvSpPr>
          <p:cNvPr id="30" name="Freeform 215">
            <a:extLst>
              <a:ext uri="{FF2B5EF4-FFF2-40B4-BE49-F238E27FC236}">
                <a16:creationId xmlns:a16="http://schemas.microsoft.com/office/drawing/2014/main" id="{8F25FC9F-E76B-4A0F-9222-14EB23961C86}"/>
              </a:ext>
            </a:extLst>
          </p:cNvPr>
          <p:cNvSpPr/>
          <p:nvPr/>
        </p:nvSpPr>
        <p:spPr bwMode="auto">
          <a:xfrm>
            <a:off x="7473694" y="1512852"/>
            <a:ext cx="850521" cy="850521"/>
          </a:xfrm>
          <a:custGeom>
            <a:avLst/>
            <a:gdLst>
              <a:gd name="connsiteX0" fmla="*/ 3415133 w 10141184"/>
              <a:gd name="connsiteY0" fmla="*/ 6010509 h 10141184"/>
              <a:gd name="connsiteX1" fmla="*/ 3350113 w 10141184"/>
              <a:gd name="connsiteY1" fmla="*/ 6050010 h 10141184"/>
              <a:gd name="connsiteX2" fmla="*/ 2668171 w 10141184"/>
              <a:gd name="connsiteY2" fmla="*/ 6222684 h 10141184"/>
              <a:gd name="connsiteX3" fmla="*/ 2528591 w 10141184"/>
              <a:gd name="connsiteY3" fmla="*/ 6215635 h 10141184"/>
              <a:gd name="connsiteX4" fmla="*/ 2523174 w 10141184"/>
              <a:gd name="connsiteY4" fmla="*/ 6231969 h 10141184"/>
              <a:gd name="connsiteX5" fmla="*/ 2318373 w 10141184"/>
              <a:gd name="connsiteY5" fmla="*/ 8003172 h 10141184"/>
              <a:gd name="connsiteX6" fmla="*/ 2332346 w 10141184"/>
              <a:gd name="connsiteY6" fmla="*/ 8187656 h 10141184"/>
              <a:gd name="connsiteX7" fmla="*/ 2428823 w 10141184"/>
              <a:gd name="connsiteY7" fmla="*/ 8275340 h 10141184"/>
              <a:gd name="connsiteX8" fmla="*/ 5070592 w 10141184"/>
              <a:gd name="connsiteY8" fmla="*/ 9223709 h 10141184"/>
              <a:gd name="connsiteX9" fmla="*/ 7953975 w 10141184"/>
              <a:gd name="connsiteY9" fmla="*/ 8059660 h 10141184"/>
              <a:gd name="connsiteX10" fmla="*/ 8038251 w 10141184"/>
              <a:gd name="connsiteY10" fmla="*/ 7972053 h 10141184"/>
              <a:gd name="connsiteX11" fmla="*/ 7935209 w 10141184"/>
              <a:gd name="connsiteY11" fmla="*/ 7955458 h 10141184"/>
              <a:gd name="connsiteX12" fmla="*/ 6399905 w 10141184"/>
              <a:gd name="connsiteY12" fmla="*/ 7594125 h 10141184"/>
              <a:gd name="connsiteX13" fmla="*/ 6252976 w 10141184"/>
              <a:gd name="connsiteY13" fmla="*/ 7546748 h 10141184"/>
              <a:gd name="connsiteX14" fmla="*/ 6210341 w 10141184"/>
              <a:gd name="connsiteY14" fmla="*/ 7616927 h 10141184"/>
              <a:gd name="connsiteX15" fmla="*/ 5411806 w 10141184"/>
              <a:gd name="connsiteY15" fmla="*/ 8041504 h 10141184"/>
              <a:gd name="connsiteX16" fmla="*/ 4448806 w 10141184"/>
              <a:gd name="connsiteY16" fmla="*/ 7078504 h 10141184"/>
              <a:gd name="connsiteX17" fmla="*/ 4492101 w 10141184"/>
              <a:gd name="connsiteY17" fmla="*/ 6792137 h 10141184"/>
              <a:gd name="connsiteX18" fmla="*/ 4497500 w 10141184"/>
              <a:gd name="connsiteY18" fmla="*/ 6777384 h 10141184"/>
              <a:gd name="connsiteX19" fmla="*/ 4475532 w 10141184"/>
              <a:gd name="connsiteY19" fmla="*/ 6765143 h 10141184"/>
              <a:gd name="connsiteX20" fmla="*/ 3440976 w 10141184"/>
              <a:gd name="connsiteY20" fmla="*/ 6033790 h 10141184"/>
              <a:gd name="connsiteX21" fmla="*/ 5332671 w 10141184"/>
              <a:gd name="connsiteY21" fmla="*/ 3061564 h 10141184"/>
              <a:gd name="connsiteX22" fmla="*/ 5187827 w 10141184"/>
              <a:gd name="connsiteY22" fmla="*/ 3138927 h 10141184"/>
              <a:gd name="connsiteX23" fmla="*/ 4001026 w 10141184"/>
              <a:gd name="connsiteY23" fmla="*/ 3981079 h 10141184"/>
              <a:gd name="connsiteX24" fmla="*/ 3904063 w 10141184"/>
              <a:gd name="connsiteY24" fmla="*/ 4073690 h 10141184"/>
              <a:gd name="connsiteX25" fmla="*/ 3926166 w 10141184"/>
              <a:gd name="connsiteY25" fmla="*/ 4110073 h 10141184"/>
              <a:gd name="connsiteX26" fmla="*/ 4098841 w 10141184"/>
              <a:gd name="connsiteY26" fmla="*/ 4792014 h 10141184"/>
              <a:gd name="connsiteX27" fmla="*/ 3926167 w 10141184"/>
              <a:gd name="connsiteY27" fmla="*/ 5473955 h 10141184"/>
              <a:gd name="connsiteX28" fmla="*/ 3899025 w 10141184"/>
              <a:gd name="connsiteY28" fmla="*/ 5518631 h 10141184"/>
              <a:gd name="connsiteX29" fmla="*/ 3932413 w 10141184"/>
              <a:gd name="connsiteY29" fmla="*/ 5549473 h 10141184"/>
              <a:gd name="connsiteX30" fmla="*/ 4841047 w 10141184"/>
              <a:gd name="connsiteY30" fmla="*/ 6211652 h 10141184"/>
              <a:gd name="connsiteX31" fmla="*/ 4915884 w 10141184"/>
              <a:gd name="connsiteY31" fmla="*/ 6254150 h 10141184"/>
              <a:gd name="connsiteX32" fmla="*/ 4952783 w 10141184"/>
              <a:gd name="connsiteY32" fmla="*/ 6231733 h 10141184"/>
              <a:gd name="connsiteX33" fmla="*/ 5411806 w 10141184"/>
              <a:gd name="connsiteY33" fmla="*/ 6115504 h 10141184"/>
              <a:gd name="connsiteX34" fmla="*/ 6331512 w 10141184"/>
              <a:gd name="connsiteY34" fmla="*/ 6792137 h 10141184"/>
              <a:gd name="connsiteX35" fmla="*/ 6352957 w 10141184"/>
              <a:gd name="connsiteY35" fmla="*/ 6875541 h 10141184"/>
              <a:gd name="connsiteX36" fmla="*/ 6430754 w 10141184"/>
              <a:gd name="connsiteY36" fmla="*/ 6900158 h 10141184"/>
              <a:gd name="connsiteX37" fmla="*/ 8588829 w 10141184"/>
              <a:gd name="connsiteY37" fmla="*/ 7244251 h 10141184"/>
              <a:gd name="connsiteX38" fmla="*/ 8606666 w 10141184"/>
              <a:gd name="connsiteY38" fmla="*/ 7244735 h 10141184"/>
              <a:gd name="connsiteX39" fmla="*/ 8710398 w 10141184"/>
              <a:gd name="connsiteY39" fmla="*/ 7072243 h 10141184"/>
              <a:gd name="connsiteX40" fmla="*/ 8971699 w 10141184"/>
              <a:gd name="connsiteY40" fmla="*/ 6498574 h 10141184"/>
              <a:gd name="connsiteX41" fmla="*/ 9015972 w 10141184"/>
              <a:gd name="connsiteY41" fmla="*/ 6367731 h 10141184"/>
              <a:gd name="connsiteX42" fmla="*/ 8361832 w 10141184"/>
              <a:gd name="connsiteY42" fmla="*/ 5794763 h 10141184"/>
              <a:gd name="connsiteX43" fmla="*/ 8292321 w 10141184"/>
              <a:gd name="connsiteY43" fmla="*/ 5846743 h 10141184"/>
              <a:gd name="connsiteX44" fmla="*/ 7713874 w 10141184"/>
              <a:gd name="connsiteY44" fmla="*/ 6023434 h 10141184"/>
              <a:gd name="connsiteX45" fmla="*/ 6679287 w 10141184"/>
              <a:gd name="connsiteY45" fmla="*/ 4988848 h 10141184"/>
              <a:gd name="connsiteX46" fmla="*/ 6804156 w 10141184"/>
              <a:gd name="connsiteY46" fmla="*/ 4495702 h 10141184"/>
              <a:gd name="connsiteX47" fmla="*/ 6832716 w 10141184"/>
              <a:gd name="connsiteY47" fmla="*/ 4448690 h 10141184"/>
              <a:gd name="connsiteX48" fmla="*/ 6479476 w 10141184"/>
              <a:gd name="connsiteY48" fmla="*/ 4133960 h 10141184"/>
              <a:gd name="connsiteX49" fmla="*/ 5573071 w 10141184"/>
              <a:gd name="connsiteY49" fmla="*/ 3293361 h 10141184"/>
              <a:gd name="connsiteX50" fmla="*/ 1513122 w 10141184"/>
              <a:gd name="connsiteY50" fmla="*/ 2930603 h 10141184"/>
              <a:gd name="connsiteX51" fmla="*/ 1467715 w 10141184"/>
              <a:gd name="connsiteY51" fmla="*/ 3003349 h 10141184"/>
              <a:gd name="connsiteX52" fmla="*/ 917474 w 10141184"/>
              <a:gd name="connsiteY52" fmla="*/ 5070592 h 10141184"/>
              <a:gd name="connsiteX53" fmla="*/ 1418733 w 10141184"/>
              <a:gd name="connsiteY53" fmla="*/ 7050215 h 10141184"/>
              <a:gd name="connsiteX54" fmla="*/ 1453430 w 10141184"/>
              <a:gd name="connsiteY54" fmla="*/ 7110559 h 10141184"/>
              <a:gd name="connsiteX55" fmla="*/ 1457570 w 10141184"/>
              <a:gd name="connsiteY55" fmla="*/ 7088163 h 10141184"/>
              <a:gd name="connsiteX56" fmla="*/ 1714315 w 10141184"/>
              <a:gd name="connsiteY56" fmla="*/ 6105992 h 10141184"/>
              <a:gd name="connsiteX57" fmla="*/ 1783693 w 10141184"/>
              <a:gd name="connsiteY57" fmla="*/ 5915101 h 10141184"/>
              <a:gd name="connsiteX58" fmla="*/ 1758133 w 10141184"/>
              <a:gd name="connsiteY58" fmla="*/ 5895988 h 10141184"/>
              <a:gd name="connsiteX59" fmla="*/ 1237501 w 10141184"/>
              <a:gd name="connsiteY59" fmla="*/ 4792014 h 10141184"/>
              <a:gd name="connsiteX60" fmla="*/ 1758133 w 10141184"/>
              <a:gd name="connsiteY60" fmla="*/ 3688041 h 10141184"/>
              <a:gd name="connsiteX61" fmla="*/ 1760201 w 10141184"/>
              <a:gd name="connsiteY61" fmla="*/ 3686495 h 10141184"/>
              <a:gd name="connsiteX62" fmla="*/ 1691359 w 10141184"/>
              <a:gd name="connsiteY62" fmla="*/ 3513388 h 10141184"/>
              <a:gd name="connsiteX63" fmla="*/ 1570605 w 10141184"/>
              <a:gd name="connsiteY63" fmla="*/ 3147217 h 10141184"/>
              <a:gd name="connsiteX64" fmla="*/ 8032677 w 10141184"/>
              <a:gd name="connsiteY64" fmla="*/ 2261958 h 10141184"/>
              <a:gd name="connsiteX65" fmla="*/ 6007865 w 10141184"/>
              <a:gd name="connsiteY65" fmla="*/ 2741856 h 10141184"/>
              <a:gd name="connsiteX66" fmla="*/ 5937529 w 10141184"/>
              <a:gd name="connsiteY66" fmla="*/ 2772474 h 10141184"/>
              <a:gd name="connsiteX67" fmla="*/ 6594591 w 10141184"/>
              <a:gd name="connsiteY67" fmla="*/ 3405982 h 10141184"/>
              <a:gd name="connsiteX68" fmla="*/ 7278212 w 10141184"/>
              <a:gd name="connsiteY68" fmla="*/ 4028024 h 10141184"/>
              <a:gd name="connsiteX69" fmla="*/ 7295610 w 10141184"/>
              <a:gd name="connsiteY69" fmla="*/ 4043057 h 10141184"/>
              <a:gd name="connsiteX70" fmla="*/ 7311165 w 10141184"/>
              <a:gd name="connsiteY70" fmla="*/ 4035564 h 10141184"/>
              <a:gd name="connsiteX71" fmla="*/ 7713874 w 10141184"/>
              <a:gd name="connsiteY71" fmla="*/ 3954261 h 10141184"/>
              <a:gd name="connsiteX72" fmla="*/ 8748459 w 10141184"/>
              <a:gd name="connsiteY72" fmla="*/ 4988848 h 10141184"/>
              <a:gd name="connsiteX73" fmla="*/ 8727440 w 10141184"/>
              <a:gd name="connsiteY73" fmla="*/ 5197353 h 10141184"/>
              <a:gd name="connsiteX74" fmla="*/ 8725210 w 10141184"/>
              <a:gd name="connsiteY74" fmla="*/ 5206028 h 10141184"/>
              <a:gd name="connsiteX75" fmla="*/ 8746610 w 10141184"/>
              <a:gd name="connsiteY75" fmla="*/ 5222388 h 10141184"/>
              <a:gd name="connsiteX76" fmla="*/ 9143379 w 10141184"/>
              <a:gd name="connsiteY76" fmla="*/ 5512339 h 10141184"/>
              <a:gd name="connsiteX77" fmla="*/ 9195475 w 10141184"/>
              <a:gd name="connsiteY77" fmla="*/ 5548677 h 10141184"/>
              <a:gd name="connsiteX78" fmla="*/ 9202267 w 10141184"/>
              <a:gd name="connsiteY78" fmla="*/ 5495225 h 10141184"/>
              <a:gd name="connsiteX79" fmla="*/ 9223709 w 10141184"/>
              <a:gd name="connsiteY79" fmla="*/ 5070592 h 10141184"/>
              <a:gd name="connsiteX80" fmla="*/ 8275340 w 10141184"/>
              <a:gd name="connsiteY80" fmla="*/ 2428823 h 10141184"/>
              <a:gd name="connsiteX81" fmla="*/ 8126191 w 10141184"/>
              <a:gd name="connsiteY81" fmla="*/ 2264718 h 10141184"/>
              <a:gd name="connsiteX82" fmla="*/ 3556152 w 10141184"/>
              <a:gd name="connsiteY82" fmla="*/ 1203574 h 10141184"/>
              <a:gd name="connsiteX83" fmla="*/ 3454011 w 10141184"/>
              <a:gd name="connsiteY83" fmla="*/ 1243847 h 10141184"/>
              <a:gd name="connsiteX84" fmla="*/ 1996379 w 10141184"/>
              <a:gd name="connsiteY84" fmla="*/ 2278130 h 10141184"/>
              <a:gd name="connsiteX85" fmla="*/ 1963447 w 10141184"/>
              <a:gd name="connsiteY85" fmla="*/ 2317078 h 10141184"/>
              <a:gd name="connsiteX86" fmla="*/ 2042716 w 10141184"/>
              <a:gd name="connsiteY86" fmla="*/ 2579341 h 10141184"/>
              <a:gd name="connsiteX87" fmla="*/ 2263231 w 10141184"/>
              <a:gd name="connsiteY87" fmla="*/ 3177375 h 10141184"/>
              <a:gd name="connsiteX88" fmla="*/ 2359558 w 10141184"/>
              <a:gd name="connsiteY88" fmla="*/ 3395626 h 10141184"/>
              <a:gd name="connsiteX89" fmla="*/ 2379842 w 10141184"/>
              <a:gd name="connsiteY89" fmla="*/ 3390411 h 10141184"/>
              <a:gd name="connsiteX90" fmla="*/ 2668171 w 10141184"/>
              <a:gd name="connsiteY90" fmla="*/ 3361344 h 10141184"/>
              <a:gd name="connsiteX91" fmla="*/ 3225051 w 10141184"/>
              <a:gd name="connsiteY91" fmla="*/ 3473774 h 10141184"/>
              <a:gd name="connsiteX92" fmla="*/ 3283796 w 10141184"/>
              <a:gd name="connsiteY92" fmla="*/ 3502073 h 10141184"/>
              <a:gd name="connsiteX93" fmla="*/ 3413994 w 10141184"/>
              <a:gd name="connsiteY93" fmla="*/ 3369463 h 10141184"/>
              <a:gd name="connsiteX94" fmla="*/ 4512515 w 10141184"/>
              <a:gd name="connsiteY94" fmla="*/ 2497429 h 10141184"/>
              <a:gd name="connsiteX95" fmla="*/ 4669746 w 10141184"/>
              <a:gd name="connsiteY95" fmla="*/ 2402729 h 10141184"/>
              <a:gd name="connsiteX96" fmla="*/ 4500155 w 10141184"/>
              <a:gd name="connsiteY96" fmla="*/ 2229795 h 10141184"/>
              <a:gd name="connsiteX97" fmla="*/ 3970795 w 10141184"/>
              <a:gd name="connsiteY97" fmla="*/ 1667769 h 10141184"/>
              <a:gd name="connsiteX98" fmla="*/ 5070592 w 10141184"/>
              <a:gd name="connsiteY98" fmla="*/ 917475 h 10141184"/>
              <a:gd name="connsiteX99" fmla="*/ 4233594 w 10141184"/>
              <a:gd name="connsiteY99" fmla="*/ 1001851 h 10141184"/>
              <a:gd name="connsiteX100" fmla="*/ 4216791 w 10141184"/>
              <a:gd name="connsiteY100" fmla="*/ 1005729 h 10141184"/>
              <a:gd name="connsiteX101" fmla="*/ 4604593 w 10141184"/>
              <a:gd name="connsiteY101" fmla="*/ 1412126 h 10141184"/>
              <a:gd name="connsiteX102" fmla="*/ 5253191 w 10141184"/>
              <a:gd name="connsiteY102" fmla="*/ 2083440 h 10141184"/>
              <a:gd name="connsiteX103" fmla="*/ 5588444 w 10141184"/>
              <a:gd name="connsiteY103" fmla="*/ 1927910 h 10141184"/>
              <a:gd name="connsiteX104" fmla="*/ 6890044 w 10141184"/>
              <a:gd name="connsiteY104" fmla="*/ 1485452 h 10141184"/>
              <a:gd name="connsiteX105" fmla="*/ 7086940 w 10141184"/>
              <a:gd name="connsiteY105" fmla="*/ 1439850 h 10141184"/>
              <a:gd name="connsiteX106" fmla="*/ 7050215 w 10141184"/>
              <a:gd name="connsiteY106" fmla="*/ 1418734 h 10141184"/>
              <a:gd name="connsiteX107" fmla="*/ 5070592 w 10141184"/>
              <a:gd name="connsiteY107" fmla="*/ 917475 h 10141184"/>
              <a:gd name="connsiteX108" fmla="*/ 5070592 w 10141184"/>
              <a:gd name="connsiteY108" fmla="*/ 0 h 10141184"/>
              <a:gd name="connsiteX109" fmla="*/ 10141184 w 10141184"/>
              <a:gd name="connsiteY109" fmla="*/ 5070592 h 10141184"/>
              <a:gd name="connsiteX110" fmla="*/ 5070592 w 10141184"/>
              <a:gd name="connsiteY110" fmla="*/ 10141184 h 10141184"/>
              <a:gd name="connsiteX111" fmla="*/ 0 w 10141184"/>
              <a:gd name="connsiteY111" fmla="*/ 5070592 h 10141184"/>
              <a:gd name="connsiteX112" fmla="*/ 5070592 w 10141184"/>
              <a:gd name="connsiteY112" fmla="*/ 0 h 1014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0141184" h="10141184">
                <a:moveTo>
                  <a:pt x="3415133" y="6010509"/>
                </a:moveTo>
                <a:lnTo>
                  <a:pt x="3350113" y="6050010"/>
                </a:lnTo>
                <a:cubicBezTo>
                  <a:pt x="3147396" y="6160132"/>
                  <a:pt x="2915089" y="6222684"/>
                  <a:pt x="2668171" y="6222684"/>
                </a:cubicBezTo>
                <a:lnTo>
                  <a:pt x="2528591" y="6215635"/>
                </a:lnTo>
                <a:lnTo>
                  <a:pt x="2523174" y="6231969"/>
                </a:lnTo>
                <a:cubicBezTo>
                  <a:pt x="2360548" y="6761271"/>
                  <a:pt x="2282669" y="7350349"/>
                  <a:pt x="2318373" y="8003172"/>
                </a:cubicBezTo>
                <a:lnTo>
                  <a:pt x="2332346" y="8187656"/>
                </a:lnTo>
                <a:lnTo>
                  <a:pt x="2428823" y="8275340"/>
                </a:lnTo>
                <a:cubicBezTo>
                  <a:pt x="3146726" y="8867806"/>
                  <a:pt x="4067096" y="9223709"/>
                  <a:pt x="5070592" y="9223709"/>
                </a:cubicBezTo>
                <a:cubicBezTo>
                  <a:pt x="6190565" y="9223709"/>
                  <a:pt x="7206995" y="8780391"/>
                  <a:pt x="7953975" y="8059660"/>
                </a:cubicBezTo>
                <a:lnTo>
                  <a:pt x="8038251" y="7972053"/>
                </a:lnTo>
                <a:lnTo>
                  <a:pt x="7935209" y="7955458"/>
                </a:lnTo>
                <a:cubicBezTo>
                  <a:pt x="7468008" y="7876091"/>
                  <a:pt x="6943776" y="7761485"/>
                  <a:pt x="6399905" y="7594125"/>
                </a:cubicBezTo>
                <a:lnTo>
                  <a:pt x="6252976" y="7546748"/>
                </a:lnTo>
                <a:lnTo>
                  <a:pt x="6210341" y="7616927"/>
                </a:lnTo>
                <a:cubicBezTo>
                  <a:pt x="6037283" y="7873086"/>
                  <a:pt x="5744212" y="8041504"/>
                  <a:pt x="5411806" y="8041504"/>
                </a:cubicBezTo>
                <a:cubicBezTo>
                  <a:pt x="4879955" y="8041504"/>
                  <a:pt x="4448806" y="7610354"/>
                  <a:pt x="4448806" y="7078504"/>
                </a:cubicBezTo>
                <a:cubicBezTo>
                  <a:pt x="4448806" y="6978782"/>
                  <a:pt x="4463964" y="6882600"/>
                  <a:pt x="4492101" y="6792137"/>
                </a:cubicBezTo>
                <a:lnTo>
                  <a:pt x="4497500" y="6777384"/>
                </a:lnTo>
                <a:lnTo>
                  <a:pt x="4475532" y="6765143"/>
                </a:lnTo>
                <a:cubicBezTo>
                  <a:pt x="4116328" y="6555616"/>
                  <a:pt x="3767783" y="6313562"/>
                  <a:pt x="3440976" y="6033790"/>
                </a:cubicBezTo>
                <a:close/>
                <a:moveTo>
                  <a:pt x="5332671" y="3061564"/>
                </a:moveTo>
                <a:lnTo>
                  <a:pt x="5187827" y="3138927"/>
                </a:lnTo>
                <a:cubicBezTo>
                  <a:pt x="4777167" y="3369454"/>
                  <a:pt x="4371955" y="3648849"/>
                  <a:pt x="4001026" y="3981079"/>
                </a:cubicBezTo>
                <a:lnTo>
                  <a:pt x="3904063" y="4073690"/>
                </a:lnTo>
                <a:lnTo>
                  <a:pt x="3926166" y="4110073"/>
                </a:lnTo>
                <a:cubicBezTo>
                  <a:pt x="4036288" y="4312789"/>
                  <a:pt x="4098841" y="4545097"/>
                  <a:pt x="4098841" y="4792014"/>
                </a:cubicBezTo>
                <a:cubicBezTo>
                  <a:pt x="4098841" y="5038931"/>
                  <a:pt x="4036289" y="5271239"/>
                  <a:pt x="3926167" y="5473955"/>
                </a:cubicBezTo>
                <a:lnTo>
                  <a:pt x="3899025" y="5518631"/>
                </a:lnTo>
                <a:lnTo>
                  <a:pt x="3932413" y="5549473"/>
                </a:lnTo>
                <a:cubicBezTo>
                  <a:pt x="4213739" y="5797395"/>
                  <a:pt x="4517175" y="6018079"/>
                  <a:pt x="4841047" y="6211652"/>
                </a:cubicBezTo>
                <a:lnTo>
                  <a:pt x="4915884" y="6254150"/>
                </a:lnTo>
                <a:lnTo>
                  <a:pt x="4952783" y="6231733"/>
                </a:lnTo>
                <a:cubicBezTo>
                  <a:pt x="5089234" y="6157609"/>
                  <a:pt x="5245603" y="6115504"/>
                  <a:pt x="5411806" y="6115504"/>
                </a:cubicBezTo>
                <a:cubicBezTo>
                  <a:pt x="5843934" y="6115504"/>
                  <a:pt x="6209585" y="6400130"/>
                  <a:pt x="6331512" y="6792137"/>
                </a:cubicBezTo>
                <a:lnTo>
                  <a:pt x="6352957" y="6875541"/>
                </a:lnTo>
                <a:lnTo>
                  <a:pt x="6430754" y="6900158"/>
                </a:lnTo>
                <a:cubicBezTo>
                  <a:pt x="7098219" y="7097076"/>
                  <a:pt x="7820570" y="7211548"/>
                  <a:pt x="8588829" y="7244251"/>
                </a:cubicBezTo>
                <a:lnTo>
                  <a:pt x="8606666" y="7244735"/>
                </a:lnTo>
                <a:lnTo>
                  <a:pt x="8710398" y="7072243"/>
                </a:lnTo>
                <a:cubicBezTo>
                  <a:pt x="8811373" y="6889019"/>
                  <a:pt x="8898916" y="6697354"/>
                  <a:pt x="8971699" y="6498574"/>
                </a:cubicBezTo>
                <a:lnTo>
                  <a:pt x="9015972" y="6367731"/>
                </a:lnTo>
                <a:lnTo>
                  <a:pt x="8361832" y="5794763"/>
                </a:lnTo>
                <a:lnTo>
                  <a:pt x="8292321" y="5846743"/>
                </a:lnTo>
                <a:cubicBezTo>
                  <a:pt x="8127200" y="5958296"/>
                  <a:pt x="7928144" y="6023434"/>
                  <a:pt x="7713874" y="6023434"/>
                </a:cubicBezTo>
                <a:cubicBezTo>
                  <a:pt x="7142486" y="6023434"/>
                  <a:pt x="6679287" y="5560235"/>
                  <a:pt x="6679287" y="4988848"/>
                </a:cubicBezTo>
                <a:cubicBezTo>
                  <a:pt x="6679287" y="4810289"/>
                  <a:pt x="6724521" y="4642296"/>
                  <a:pt x="6804156" y="4495702"/>
                </a:cubicBezTo>
                <a:lnTo>
                  <a:pt x="6832716" y="4448690"/>
                </a:lnTo>
                <a:lnTo>
                  <a:pt x="6479476" y="4133960"/>
                </a:lnTo>
                <a:cubicBezTo>
                  <a:pt x="6175732" y="3858793"/>
                  <a:pt x="5873480" y="3579454"/>
                  <a:pt x="5573071" y="3293361"/>
                </a:cubicBezTo>
                <a:close/>
                <a:moveTo>
                  <a:pt x="1513122" y="2930603"/>
                </a:moveTo>
                <a:lnTo>
                  <a:pt x="1467715" y="3003349"/>
                </a:lnTo>
                <a:cubicBezTo>
                  <a:pt x="1117670" y="3612107"/>
                  <a:pt x="917474" y="4317971"/>
                  <a:pt x="917474" y="5070592"/>
                </a:cubicBezTo>
                <a:cubicBezTo>
                  <a:pt x="917474" y="5787375"/>
                  <a:pt x="1099058" y="6461746"/>
                  <a:pt x="1418733" y="7050215"/>
                </a:cubicBezTo>
                <a:lnTo>
                  <a:pt x="1453430" y="7110559"/>
                </a:lnTo>
                <a:lnTo>
                  <a:pt x="1457570" y="7088163"/>
                </a:lnTo>
                <a:cubicBezTo>
                  <a:pt x="1499157" y="6868606"/>
                  <a:pt x="1573839" y="6522957"/>
                  <a:pt x="1714315" y="6105992"/>
                </a:cubicBezTo>
                <a:lnTo>
                  <a:pt x="1783693" y="5915101"/>
                </a:lnTo>
                <a:lnTo>
                  <a:pt x="1758133" y="5895988"/>
                </a:lnTo>
                <a:cubicBezTo>
                  <a:pt x="1440170" y="5633581"/>
                  <a:pt x="1237501" y="5236465"/>
                  <a:pt x="1237501" y="4792014"/>
                </a:cubicBezTo>
                <a:cubicBezTo>
                  <a:pt x="1237501" y="4347563"/>
                  <a:pt x="1440171" y="3950447"/>
                  <a:pt x="1758133" y="3688041"/>
                </a:cubicBezTo>
                <a:lnTo>
                  <a:pt x="1760201" y="3686495"/>
                </a:lnTo>
                <a:lnTo>
                  <a:pt x="1691359" y="3513388"/>
                </a:lnTo>
                <a:cubicBezTo>
                  <a:pt x="1648134" y="3394445"/>
                  <a:pt x="1607825" y="3272415"/>
                  <a:pt x="1570605" y="3147217"/>
                </a:cubicBezTo>
                <a:close/>
                <a:moveTo>
                  <a:pt x="8032677" y="2261958"/>
                </a:moveTo>
                <a:cubicBezTo>
                  <a:pt x="7562695" y="2260307"/>
                  <a:pt x="6812452" y="2409914"/>
                  <a:pt x="6007865" y="2741856"/>
                </a:cubicBezTo>
                <a:lnTo>
                  <a:pt x="5937529" y="2772474"/>
                </a:lnTo>
                <a:lnTo>
                  <a:pt x="6594591" y="3405982"/>
                </a:lnTo>
                <a:cubicBezTo>
                  <a:pt x="6818810" y="3616485"/>
                  <a:pt x="7046028" y="3823701"/>
                  <a:pt x="7278212" y="4028024"/>
                </a:cubicBezTo>
                <a:lnTo>
                  <a:pt x="7295610" y="4043057"/>
                </a:lnTo>
                <a:lnTo>
                  <a:pt x="7311165" y="4035564"/>
                </a:lnTo>
                <a:cubicBezTo>
                  <a:pt x="7434941" y="3983211"/>
                  <a:pt x="7571027" y="3954261"/>
                  <a:pt x="7713874" y="3954261"/>
                </a:cubicBezTo>
                <a:cubicBezTo>
                  <a:pt x="8285261" y="3954261"/>
                  <a:pt x="8748459" y="4417460"/>
                  <a:pt x="8748459" y="4988848"/>
                </a:cubicBezTo>
                <a:cubicBezTo>
                  <a:pt x="8748459" y="5060271"/>
                  <a:pt x="8741222" y="5130004"/>
                  <a:pt x="8727440" y="5197353"/>
                </a:cubicBezTo>
                <a:lnTo>
                  <a:pt x="8725210" y="5206028"/>
                </a:lnTo>
                <a:lnTo>
                  <a:pt x="8746610" y="5222388"/>
                </a:lnTo>
                <a:cubicBezTo>
                  <a:pt x="8876561" y="5319549"/>
                  <a:pt x="9008735" y="5416183"/>
                  <a:pt x="9143379" y="5512339"/>
                </a:cubicBezTo>
                <a:lnTo>
                  <a:pt x="9195475" y="5548677"/>
                </a:lnTo>
                <a:lnTo>
                  <a:pt x="9202267" y="5495225"/>
                </a:lnTo>
                <a:cubicBezTo>
                  <a:pt x="9216446" y="5355609"/>
                  <a:pt x="9223709" y="5213949"/>
                  <a:pt x="9223709" y="5070592"/>
                </a:cubicBezTo>
                <a:cubicBezTo>
                  <a:pt x="9223709" y="4067096"/>
                  <a:pt x="8867806" y="3146727"/>
                  <a:pt x="8275340" y="2428823"/>
                </a:cubicBezTo>
                <a:lnTo>
                  <a:pt x="8126191" y="2264718"/>
                </a:lnTo>
                <a:close/>
                <a:moveTo>
                  <a:pt x="3556152" y="1203574"/>
                </a:moveTo>
                <a:lnTo>
                  <a:pt x="3454011" y="1243847"/>
                </a:lnTo>
                <a:cubicBezTo>
                  <a:pt x="2895030" y="1480276"/>
                  <a:pt x="2398584" y="1835605"/>
                  <a:pt x="1996379" y="2278130"/>
                </a:cubicBezTo>
                <a:lnTo>
                  <a:pt x="1963447" y="2317078"/>
                </a:lnTo>
                <a:lnTo>
                  <a:pt x="2042716" y="2579341"/>
                </a:lnTo>
                <a:cubicBezTo>
                  <a:pt x="2109507" y="2785585"/>
                  <a:pt x="2183081" y="2984924"/>
                  <a:pt x="2263231" y="3177375"/>
                </a:cubicBezTo>
                <a:lnTo>
                  <a:pt x="2359558" y="3395626"/>
                </a:lnTo>
                <a:lnTo>
                  <a:pt x="2379842" y="3390411"/>
                </a:lnTo>
                <a:cubicBezTo>
                  <a:pt x="2472975" y="3371353"/>
                  <a:pt x="2569405" y="3361344"/>
                  <a:pt x="2668171" y="3361344"/>
                </a:cubicBezTo>
                <a:cubicBezTo>
                  <a:pt x="2865705" y="3361344"/>
                  <a:pt x="3053888" y="3401378"/>
                  <a:pt x="3225051" y="3473774"/>
                </a:cubicBezTo>
                <a:lnTo>
                  <a:pt x="3283796" y="3502073"/>
                </a:lnTo>
                <a:lnTo>
                  <a:pt x="3413994" y="3369463"/>
                </a:lnTo>
                <a:cubicBezTo>
                  <a:pt x="3727854" y="3062067"/>
                  <a:pt x="4091366" y="2766931"/>
                  <a:pt x="4512515" y="2497429"/>
                </a:cubicBezTo>
                <a:lnTo>
                  <a:pt x="4669746" y="2402729"/>
                </a:lnTo>
                <a:lnTo>
                  <a:pt x="4500155" y="2229795"/>
                </a:lnTo>
                <a:cubicBezTo>
                  <a:pt x="4322863" y="2046185"/>
                  <a:pt x="4146385" y="1859029"/>
                  <a:pt x="3970795" y="1667769"/>
                </a:cubicBezTo>
                <a:close/>
                <a:moveTo>
                  <a:pt x="5070592" y="917475"/>
                </a:moveTo>
                <a:cubicBezTo>
                  <a:pt x="4783879" y="917475"/>
                  <a:pt x="4503952" y="946528"/>
                  <a:pt x="4233594" y="1001851"/>
                </a:cubicBezTo>
                <a:lnTo>
                  <a:pt x="4216791" y="1005729"/>
                </a:lnTo>
                <a:lnTo>
                  <a:pt x="4604593" y="1412126"/>
                </a:lnTo>
                <a:lnTo>
                  <a:pt x="5253191" y="2083440"/>
                </a:lnTo>
                <a:lnTo>
                  <a:pt x="5588444" y="1927910"/>
                </a:lnTo>
                <a:cubicBezTo>
                  <a:pt x="5983493" y="1757228"/>
                  <a:pt x="6416154" y="1607723"/>
                  <a:pt x="6890044" y="1485452"/>
                </a:cubicBezTo>
                <a:lnTo>
                  <a:pt x="7086940" y="1439850"/>
                </a:lnTo>
                <a:lnTo>
                  <a:pt x="7050215" y="1418734"/>
                </a:lnTo>
                <a:cubicBezTo>
                  <a:pt x="6461746" y="1099058"/>
                  <a:pt x="5787375" y="917475"/>
                  <a:pt x="5070592" y="917475"/>
                </a:cubicBezTo>
                <a:close/>
                <a:moveTo>
                  <a:pt x="5070592" y="0"/>
                </a:moveTo>
                <a:cubicBezTo>
                  <a:pt x="7871004" y="0"/>
                  <a:pt x="10141184" y="2270181"/>
                  <a:pt x="10141184" y="5070592"/>
                </a:cubicBezTo>
                <a:cubicBezTo>
                  <a:pt x="10141184" y="7871004"/>
                  <a:pt x="7871004" y="10141184"/>
                  <a:pt x="5070592" y="10141184"/>
                </a:cubicBezTo>
                <a:cubicBezTo>
                  <a:pt x="2270181" y="10141184"/>
                  <a:pt x="0" y="7871004"/>
                  <a:pt x="0" y="5070592"/>
                </a:cubicBezTo>
                <a:cubicBezTo>
                  <a:pt x="0" y="2270181"/>
                  <a:pt x="2270181" y="0"/>
                  <a:pt x="5070592" y="0"/>
                </a:cubicBez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a:solidFill>
                <a:prstClr val="white"/>
              </a:solidFill>
            </a:endParaRPr>
          </a:p>
        </p:txBody>
      </p:sp>
      <p:grpSp>
        <p:nvGrpSpPr>
          <p:cNvPr id="31" name="Group 30">
            <a:extLst>
              <a:ext uri="{FF2B5EF4-FFF2-40B4-BE49-F238E27FC236}">
                <a16:creationId xmlns:a16="http://schemas.microsoft.com/office/drawing/2014/main" id="{D570DBA3-5782-49E9-9AE8-F268A45BF41F}"/>
              </a:ext>
            </a:extLst>
          </p:cNvPr>
          <p:cNvGrpSpPr/>
          <p:nvPr/>
        </p:nvGrpSpPr>
        <p:grpSpPr>
          <a:xfrm>
            <a:off x="9394037" y="1606463"/>
            <a:ext cx="1047909" cy="903821"/>
            <a:chOff x="3181975" y="2639781"/>
            <a:chExt cx="756257" cy="652271"/>
          </a:xfrm>
        </p:grpSpPr>
        <p:grpSp>
          <p:nvGrpSpPr>
            <p:cNvPr id="32" name="Group 31">
              <a:extLst>
                <a:ext uri="{FF2B5EF4-FFF2-40B4-BE49-F238E27FC236}">
                  <a16:creationId xmlns:a16="http://schemas.microsoft.com/office/drawing/2014/main" id="{558F3DCF-F40B-4292-AED6-152FE3CF0876}"/>
                </a:ext>
              </a:extLst>
            </p:cNvPr>
            <p:cNvGrpSpPr/>
            <p:nvPr/>
          </p:nvGrpSpPr>
          <p:grpSpPr>
            <a:xfrm>
              <a:off x="3181975" y="2639781"/>
              <a:ext cx="427935" cy="566646"/>
              <a:chOff x="5933635" y="4575515"/>
              <a:chExt cx="304757" cy="403541"/>
            </a:xfrm>
          </p:grpSpPr>
          <p:grpSp>
            <p:nvGrpSpPr>
              <p:cNvPr id="36" name="Group 35">
                <a:extLst>
                  <a:ext uri="{FF2B5EF4-FFF2-40B4-BE49-F238E27FC236}">
                    <a16:creationId xmlns:a16="http://schemas.microsoft.com/office/drawing/2014/main" id="{EF92A443-78A6-4AB9-81D3-40320DEE324B}"/>
                  </a:ext>
                </a:extLst>
              </p:cNvPr>
              <p:cNvGrpSpPr>
                <a:grpSpLocks noChangeAspect="1"/>
              </p:cNvGrpSpPr>
              <p:nvPr/>
            </p:nvGrpSpPr>
            <p:grpSpPr>
              <a:xfrm>
                <a:off x="5933635" y="4575515"/>
                <a:ext cx="304757" cy="403541"/>
                <a:chOff x="784223" y="4300538"/>
                <a:chExt cx="460378" cy="609600"/>
              </a:xfrm>
            </p:grpSpPr>
            <p:sp>
              <p:nvSpPr>
                <p:cNvPr id="38" name="Freeform 6">
                  <a:extLst>
                    <a:ext uri="{FF2B5EF4-FFF2-40B4-BE49-F238E27FC236}">
                      <a16:creationId xmlns:a16="http://schemas.microsoft.com/office/drawing/2014/main" id="{FE2ED0E4-02FA-4AC2-93E8-326EE560C9B4}"/>
                    </a:ext>
                  </a:extLst>
                </p:cNvPr>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t" anchorCtr="0" compatLnSpc="1">
                  <a:prstTxWarp prst="textNoShape">
                    <a:avLst/>
                  </a:prstTxWarp>
                </a:bodyPr>
                <a:lstStyle/>
                <a:p>
                  <a:endParaRPr lang="en-US" sz="4080" dirty="0">
                    <a:solidFill>
                      <a:prstClr val="black"/>
                    </a:solidFill>
                  </a:endParaRPr>
                </a:p>
              </p:txBody>
            </p:sp>
            <p:sp>
              <p:nvSpPr>
                <p:cNvPr id="39" name="Freeform 7">
                  <a:extLst>
                    <a:ext uri="{FF2B5EF4-FFF2-40B4-BE49-F238E27FC236}">
                      <a16:creationId xmlns:a16="http://schemas.microsoft.com/office/drawing/2014/main" id="{BE2960D2-A5B9-47D0-B7DC-43B24D840EEB}"/>
                    </a:ext>
                  </a:extLst>
                </p:cNvPr>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t" anchorCtr="0" compatLnSpc="1">
                  <a:prstTxWarp prst="textNoShape">
                    <a:avLst/>
                  </a:prstTxWarp>
                </a:bodyPr>
                <a:lstStyle/>
                <a:p>
                  <a:endParaRPr lang="en-US" sz="4080">
                    <a:solidFill>
                      <a:prstClr val="black"/>
                    </a:solidFill>
                  </a:endParaRPr>
                </a:p>
              </p:txBody>
            </p:sp>
            <p:sp>
              <p:nvSpPr>
                <p:cNvPr id="40" name="Freeform 8">
                  <a:extLst>
                    <a:ext uri="{FF2B5EF4-FFF2-40B4-BE49-F238E27FC236}">
                      <a16:creationId xmlns:a16="http://schemas.microsoft.com/office/drawing/2014/main" id="{2319D0AD-40D0-4820-B0C2-BC864E497E78}"/>
                    </a:ext>
                  </a:extLst>
                </p:cNvPr>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t" anchorCtr="0" compatLnSpc="1">
                  <a:prstTxWarp prst="textNoShape">
                    <a:avLst/>
                  </a:prstTxWarp>
                </a:bodyPr>
                <a:lstStyle/>
                <a:p>
                  <a:endParaRPr lang="en-US" sz="4080">
                    <a:solidFill>
                      <a:prstClr val="black"/>
                    </a:solidFill>
                  </a:endParaRPr>
                </a:p>
              </p:txBody>
            </p:sp>
            <p:sp>
              <p:nvSpPr>
                <p:cNvPr id="41" name="Freeform 9">
                  <a:extLst>
                    <a:ext uri="{FF2B5EF4-FFF2-40B4-BE49-F238E27FC236}">
                      <a16:creationId xmlns:a16="http://schemas.microsoft.com/office/drawing/2014/main" id="{0F5A5A09-9C53-4ACF-A16E-9683703ADEDB}"/>
                    </a:ext>
                  </a:extLst>
                </p:cNvPr>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4080">
                    <a:solidFill>
                      <a:prstClr val="black"/>
                    </a:solidFill>
                  </a:endParaRPr>
                </a:p>
              </p:txBody>
            </p:sp>
            <p:sp>
              <p:nvSpPr>
                <p:cNvPr id="42" name="Freeform 10">
                  <a:extLst>
                    <a:ext uri="{FF2B5EF4-FFF2-40B4-BE49-F238E27FC236}">
                      <a16:creationId xmlns:a16="http://schemas.microsoft.com/office/drawing/2014/main" id="{D268B691-B1F7-419F-86B9-35A15FF0B29B}"/>
                    </a:ext>
                  </a:extLst>
                </p:cNvPr>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4080">
                    <a:solidFill>
                      <a:prstClr val="black"/>
                    </a:solidFill>
                  </a:endParaRPr>
                </a:p>
              </p:txBody>
            </p:sp>
          </p:grpSp>
          <p:sp>
            <p:nvSpPr>
              <p:cNvPr id="37" name="Rectangle 36">
                <a:extLst>
                  <a:ext uri="{FF2B5EF4-FFF2-40B4-BE49-F238E27FC236}">
                    <a16:creationId xmlns:a16="http://schemas.microsoft.com/office/drawing/2014/main" id="{DA5A82ED-DC27-438E-82A0-25D61BE721F2}"/>
                  </a:ext>
                </a:extLst>
              </p:cNvPr>
              <p:cNvSpPr/>
              <p:nvPr/>
            </p:nvSpPr>
            <p:spPr>
              <a:xfrm>
                <a:off x="5998859" y="4727276"/>
                <a:ext cx="180456" cy="131653"/>
              </a:xfrm>
              <a:prstGeom prst="rect">
                <a:avLst/>
              </a:prstGeom>
            </p:spPr>
            <p:txBody>
              <a:bodyPr wrap="none" lIns="0" tIns="0" rIns="0" bIns="0">
                <a:spAutoFit/>
              </a:bodyPr>
              <a:lstStyle/>
              <a:p>
                <a:r>
                  <a:rPr lang="en-US" sz="1632" b="1" spc="-51" dirty="0">
                    <a:solidFill>
                      <a:prstClr val="white"/>
                    </a:solidFill>
                  </a:rPr>
                  <a:t>SQL</a:t>
                </a:r>
                <a:endParaRPr lang="en-US" sz="2040" b="1" spc="-51" dirty="0">
                  <a:solidFill>
                    <a:prstClr val="white"/>
                  </a:solidFill>
                </a:endParaRPr>
              </a:p>
            </p:txBody>
          </p:sp>
        </p:grpSp>
        <p:grpSp>
          <p:nvGrpSpPr>
            <p:cNvPr id="33" name="Group 32">
              <a:extLst>
                <a:ext uri="{FF2B5EF4-FFF2-40B4-BE49-F238E27FC236}">
                  <a16:creationId xmlns:a16="http://schemas.microsoft.com/office/drawing/2014/main" id="{4B9B2533-EE14-45FF-8691-1C9495A25806}"/>
                </a:ext>
              </a:extLst>
            </p:cNvPr>
            <p:cNvGrpSpPr/>
            <p:nvPr/>
          </p:nvGrpSpPr>
          <p:grpSpPr>
            <a:xfrm>
              <a:off x="3357485" y="2974013"/>
              <a:ext cx="580747" cy="318039"/>
              <a:chOff x="4445521" y="4254303"/>
              <a:chExt cx="1149940" cy="629751"/>
            </a:xfrm>
          </p:grpSpPr>
          <p:sp>
            <p:nvSpPr>
              <p:cNvPr id="34" name="Oval 209">
                <a:extLst>
                  <a:ext uri="{FF2B5EF4-FFF2-40B4-BE49-F238E27FC236}">
                    <a16:creationId xmlns:a16="http://schemas.microsoft.com/office/drawing/2014/main" id="{B08CBBA5-3C46-4128-A420-A45580506C4C}"/>
                  </a:ext>
                </a:extLst>
              </p:cNvPr>
              <p:cNvSpPr/>
              <p:nvPr/>
            </p:nvSpPr>
            <p:spPr bwMode="auto">
              <a:xfrm>
                <a:off x="4454970" y="4254303"/>
                <a:ext cx="1140491" cy="629751"/>
              </a:xfrm>
              <a:custGeom>
                <a:avLst/>
                <a:gdLst/>
                <a:ahLst/>
                <a:cxnLst/>
                <a:rect l="l" t="t" r="r" b="b"/>
                <a:pathLst>
                  <a:path w="3499493" h="2054868">
                    <a:moveTo>
                      <a:pt x="1951464" y="0"/>
                    </a:moveTo>
                    <a:cubicBezTo>
                      <a:pt x="2462838" y="0"/>
                      <a:pt x="2877388" y="395874"/>
                      <a:pt x="2877388" y="884210"/>
                    </a:cubicBezTo>
                    <a:cubicBezTo>
                      <a:pt x="2877388" y="918469"/>
                      <a:pt x="2875348" y="952273"/>
                      <a:pt x="2870875" y="985457"/>
                    </a:cubicBezTo>
                    <a:cubicBezTo>
                      <a:pt x="2899773" y="978985"/>
                      <a:pt x="2929730" y="976444"/>
                      <a:pt x="2960281" y="976444"/>
                    </a:cubicBezTo>
                    <a:cubicBezTo>
                      <a:pt x="3258080" y="976444"/>
                      <a:pt x="3499493" y="1217857"/>
                      <a:pt x="3499493" y="1515656"/>
                    </a:cubicBezTo>
                    <a:cubicBezTo>
                      <a:pt x="3499493" y="1813455"/>
                      <a:pt x="3258080" y="2054868"/>
                      <a:pt x="2960281" y="2054868"/>
                    </a:cubicBezTo>
                    <a:lnTo>
                      <a:pt x="2928952" y="2052151"/>
                    </a:lnTo>
                    <a:lnTo>
                      <a:pt x="509786" y="2052151"/>
                    </a:lnTo>
                    <a:cubicBezTo>
                      <a:pt x="494036" y="2052151"/>
                      <a:pt x="479849" y="2045457"/>
                      <a:pt x="470177" y="2034517"/>
                    </a:cubicBezTo>
                    <a:cubicBezTo>
                      <a:pt x="204777" y="1999829"/>
                      <a:pt x="0" y="1750739"/>
                      <a:pt x="0" y="1449039"/>
                    </a:cubicBezTo>
                    <a:cubicBezTo>
                      <a:pt x="0" y="1152224"/>
                      <a:pt x="198199" y="906330"/>
                      <a:pt x="457331" y="864986"/>
                    </a:cubicBezTo>
                    <a:cubicBezTo>
                      <a:pt x="465918" y="656655"/>
                      <a:pt x="637955" y="490895"/>
                      <a:pt x="848708" y="490895"/>
                    </a:cubicBezTo>
                    <a:cubicBezTo>
                      <a:pt x="938214" y="490895"/>
                      <a:pt x="1020736" y="520793"/>
                      <a:pt x="1085920" y="572346"/>
                    </a:cubicBezTo>
                    <a:cubicBezTo>
                      <a:pt x="1217075" y="237711"/>
                      <a:pt x="1555199" y="0"/>
                      <a:pt x="1951464" y="0"/>
                    </a:cubicBezTo>
                    <a:close/>
                  </a:path>
                </a:pathLst>
              </a:custGeom>
              <a:solidFill>
                <a:srgbClr val="61AD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6795" tIns="48398" rIns="48398" bIns="96795" numCol="1" spcCol="0" rtlCol="0" fromWordArt="0" anchor="b" anchorCtr="0" forceAA="0" compatLnSpc="1">
                <a:prstTxWarp prst="textNoShape">
                  <a:avLst/>
                </a:prstTxWarp>
                <a:noAutofit/>
              </a:bodyPr>
              <a:lstStyle/>
              <a:p>
                <a:pPr algn="ctr" defTabSz="967631"/>
                <a:endParaRPr lang="en-US" sz="2040" spc="-53" dirty="0" err="1">
                  <a:solidFill>
                    <a:srgbClr val="B4009E"/>
                  </a:solidFill>
                  <a:ea typeface="Segoe UI" pitchFamily="34" charset="0"/>
                  <a:cs typeface="Segoe UI" pitchFamily="34" charset="0"/>
                </a:endParaRPr>
              </a:p>
            </p:txBody>
          </p:sp>
          <p:sp>
            <p:nvSpPr>
              <p:cNvPr id="35" name="Freeform 291">
                <a:extLst>
                  <a:ext uri="{FF2B5EF4-FFF2-40B4-BE49-F238E27FC236}">
                    <a16:creationId xmlns:a16="http://schemas.microsoft.com/office/drawing/2014/main" id="{39BBF4C0-A51B-42D4-87C6-F595F461FBF5}"/>
                  </a:ext>
                </a:extLst>
              </p:cNvPr>
              <p:cNvSpPr/>
              <p:nvPr/>
            </p:nvSpPr>
            <p:spPr bwMode="auto">
              <a:xfrm>
                <a:off x="4445521" y="4254303"/>
                <a:ext cx="969146" cy="629751"/>
              </a:xfrm>
              <a:custGeom>
                <a:avLst/>
                <a:gdLst>
                  <a:gd name="connsiteX0" fmla="*/ 954551 w 969146"/>
                  <a:gd name="connsiteY0" fmla="*/ 628919 h 629751"/>
                  <a:gd name="connsiteX1" fmla="*/ 969146 w 969146"/>
                  <a:gd name="connsiteY1" fmla="*/ 628919 h 629751"/>
                  <a:gd name="connsiteX2" fmla="*/ 964761 w 969146"/>
                  <a:gd name="connsiteY2" fmla="*/ 629751 h 629751"/>
                  <a:gd name="connsiteX3" fmla="*/ 635986 w 969146"/>
                  <a:gd name="connsiteY3" fmla="*/ 0 h 629751"/>
                  <a:gd name="connsiteX4" fmla="*/ 753445 w 969146"/>
                  <a:gd name="connsiteY4" fmla="*/ 21295 h 629751"/>
                  <a:gd name="connsiteX5" fmla="*/ 791135 w 969146"/>
                  <a:gd name="connsiteY5" fmla="*/ 39666 h 629751"/>
                  <a:gd name="connsiteX6" fmla="*/ 769766 w 969146"/>
                  <a:gd name="connsiteY6" fmla="*/ 49245 h 629751"/>
                  <a:gd name="connsiteX7" fmla="*/ 661124 w 969146"/>
                  <a:gd name="connsiteY7" fmla="*/ 175406 h 629751"/>
                  <a:gd name="connsiteX8" fmla="*/ 583817 w 969146"/>
                  <a:gd name="connsiteY8" fmla="*/ 150444 h 629751"/>
                  <a:gd name="connsiteX9" fmla="*/ 456266 w 969146"/>
                  <a:gd name="connsiteY9" fmla="*/ 265091 h 629751"/>
                  <a:gd name="connsiteX10" fmla="*/ 307221 w 969146"/>
                  <a:gd name="connsiteY10" fmla="*/ 444084 h 629751"/>
                  <a:gd name="connsiteX11" fmla="*/ 460453 w 969146"/>
                  <a:gd name="connsiteY11" fmla="*/ 623514 h 629751"/>
                  <a:gd name="connsiteX12" fmla="*/ 473361 w 969146"/>
                  <a:gd name="connsiteY12" fmla="*/ 628919 h 629751"/>
                  <a:gd name="connsiteX13" fmla="*/ 166140 w 969146"/>
                  <a:gd name="connsiteY13" fmla="*/ 628919 h 629751"/>
                  <a:gd name="connsiteX14" fmla="*/ 153232 w 969146"/>
                  <a:gd name="connsiteY14" fmla="*/ 623514 h 629751"/>
                  <a:gd name="connsiteX15" fmla="*/ 0 w 969146"/>
                  <a:gd name="connsiteY15" fmla="*/ 444084 h 629751"/>
                  <a:gd name="connsiteX16" fmla="*/ 149045 w 969146"/>
                  <a:gd name="connsiteY16" fmla="*/ 265091 h 629751"/>
                  <a:gd name="connsiteX17" fmla="*/ 276596 w 969146"/>
                  <a:gd name="connsiteY17" fmla="*/ 150444 h 629751"/>
                  <a:gd name="connsiteX18" fmla="*/ 353903 w 969146"/>
                  <a:gd name="connsiteY18" fmla="*/ 175406 h 629751"/>
                  <a:gd name="connsiteX19" fmla="*/ 635986 w 969146"/>
                  <a:gd name="connsiteY19" fmla="*/ 0 h 629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9146" h="629751">
                    <a:moveTo>
                      <a:pt x="954551" y="628919"/>
                    </a:moveTo>
                    <a:lnTo>
                      <a:pt x="969146" y="628919"/>
                    </a:lnTo>
                    <a:lnTo>
                      <a:pt x="964761" y="629751"/>
                    </a:lnTo>
                    <a:close/>
                    <a:moveTo>
                      <a:pt x="635986" y="0"/>
                    </a:moveTo>
                    <a:cubicBezTo>
                      <a:pt x="677650" y="0"/>
                      <a:pt x="717343" y="7583"/>
                      <a:pt x="753445" y="21295"/>
                    </a:cubicBezTo>
                    <a:lnTo>
                      <a:pt x="791135" y="39666"/>
                    </a:lnTo>
                    <a:lnTo>
                      <a:pt x="769766" y="49245"/>
                    </a:lnTo>
                    <a:cubicBezTo>
                      <a:pt x="720731" y="80277"/>
                      <a:pt x="682496" y="124129"/>
                      <a:pt x="661124" y="175406"/>
                    </a:cubicBezTo>
                    <a:cubicBezTo>
                      <a:pt x="639881" y="159607"/>
                      <a:pt x="612987" y="150444"/>
                      <a:pt x="583817" y="150444"/>
                    </a:cubicBezTo>
                    <a:cubicBezTo>
                      <a:pt x="515132" y="150444"/>
                      <a:pt x="459065" y="201244"/>
                      <a:pt x="456266" y="265091"/>
                    </a:cubicBezTo>
                    <a:cubicBezTo>
                      <a:pt x="371815" y="277761"/>
                      <a:pt x="307221" y="353120"/>
                      <a:pt x="307221" y="444084"/>
                    </a:cubicBezTo>
                    <a:cubicBezTo>
                      <a:pt x="307221" y="536545"/>
                      <a:pt x="373958" y="612884"/>
                      <a:pt x="460453" y="623514"/>
                    </a:cubicBezTo>
                    <a:cubicBezTo>
                      <a:pt x="463605" y="626867"/>
                      <a:pt x="468228" y="628919"/>
                      <a:pt x="473361" y="628919"/>
                    </a:cubicBezTo>
                    <a:lnTo>
                      <a:pt x="166140" y="628919"/>
                    </a:lnTo>
                    <a:cubicBezTo>
                      <a:pt x="161007" y="628919"/>
                      <a:pt x="156384" y="626867"/>
                      <a:pt x="153232" y="623514"/>
                    </a:cubicBezTo>
                    <a:cubicBezTo>
                      <a:pt x="66737" y="612884"/>
                      <a:pt x="0" y="536545"/>
                      <a:pt x="0" y="444084"/>
                    </a:cubicBezTo>
                    <a:cubicBezTo>
                      <a:pt x="0" y="353120"/>
                      <a:pt x="64594" y="277761"/>
                      <a:pt x="149045" y="265091"/>
                    </a:cubicBezTo>
                    <a:cubicBezTo>
                      <a:pt x="151844" y="201244"/>
                      <a:pt x="207911" y="150444"/>
                      <a:pt x="276596" y="150444"/>
                    </a:cubicBezTo>
                    <a:cubicBezTo>
                      <a:pt x="305766" y="150444"/>
                      <a:pt x="332660" y="159607"/>
                      <a:pt x="353903" y="175406"/>
                    </a:cubicBezTo>
                    <a:cubicBezTo>
                      <a:pt x="396647" y="72851"/>
                      <a:pt x="506842" y="0"/>
                      <a:pt x="635986" y="0"/>
                    </a:cubicBezTo>
                    <a:close/>
                  </a:path>
                </a:pathLst>
              </a:custGeom>
              <a:solidFill>
                <a:srgbClr val="7AC3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6795" tIns="48398" rIns="48398" bIns="96795" numCol="1" spcCol="0" rtlCol="0" fromWordArt="0" anchor="b" anchorCtr="0" forceAA="0" compatLnSpc="1">
                <a:prstTxWarp prst="textNoShape">
                  <a:avLst/>
                </a:prstTxWarp>
                <a:noAutofit/>
              </a:bodyPr>
              <a:lstStyle/>
              <a:p>
                <a:pPr algn="ctr" defTabSz="967631"/>
                <a:endParaRPr lang="en-US" sz="2040" spc="-53" dirty="0" err="1">
                  <a:solidFill>
                    <a:srgbClr val="B4009E"/>
                  </a:solidFill>
                  <a:ea typeface="Segoe UI" pitchFamily="34" charset="0"/>
                  <a:cs typeface="Segoe UI" pitchFamily="34" charset="0"/>
                </a:endParaRPr>
              </a:p>
            </p:txBody>
          </p:sp>
        </p:grpSp>
      </p:grpSp>
      <p:grpSp>
        <p:nvGrpSpPr>
          <p:cNvPr id="43" name="Group 42">
            <a:extLst>
              <a:ext uri="{FF2B5EF4-FFF2-40B4-BE49-F238E27FC236}">
                <a16:creationId xmlns:a16="http://schemas.microsoft.com/office/drawing/2014/main" id="{D03BD0D4-350A-446D-99E0-7CB9FE433F9C}"/>
              </a:ext>
            </a:extLst>
          </p:cNvPr>
          <p:cNvGrpSpPr/>
          <p:nvPr/>
        </p:nvGrpSpPr>
        <p:grpSpPr>
          <a:xfrm>
            <a:off x="7403147" y="4150796"/>
            <a:ext cx="1118584" cy="971507"/>
            <a:chOff x="2317532" y="-4150064"/>
            <a:chExt cx="458787" cy="398463"/>
          </a:xfrm>
          <a:solidFill>
            <a:srgbClr val="3898C6"/>
          </a:solidFill>
        </p:grpSpPr>
        <p:sp>
          <p:nvSpPr>
            <p:cNvPr id="44" name="Freeform 185">
              <a:extLst>
                <a:ext uri="{FF2B5EF4-FFF2-40B4-BE49-F238E27FC236}">
                  <a16:creationId xmlns:a16="http://schemas.microsoft.com/office/drawing/2014/main" id="{32A8A4DA-7498-43BB-93FE-AADDE79BA167}"/>
                </a:ext>
              </a:extLst>
            </p:cNvPr>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5" name="Freeform 186">
              <a:extLst>
                <a:ext uri="{FF2B5EF4-FFF2-40B4-BE49-F238E27FC236}">
                  <a16:creationId xmlns:a16="http://schemas.microsoft.com/office/drawing/2014/main" id="{CE570FAA-33C1-4C01-A999-F21C5D435F35}"/>
                </a:ext>
              </a:extLst>
            </p:cNvPr>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6" name="Freeform 187">
              <a:extLst>
                <a:ext uri="{FF2B5EF4-FFF2-40B4-BE49-F238E27FC236}">
                  <a16:creationId xmlns:a16="http://schemas.microsoft.com/office/drawing/2014/main" id="{D119893B-A9F8-47AB-81F8-47B961D1FD10}"/>
                </a:ext>
              </a:extLst>
            </p:cNvPr>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7" name="Freeform 188">
              <a:extLst>
                <a:ext uri="{FF2B5EF4-FFF2-40B4-BE49-F238E27FC236}">
                  <a16:creationId xmlns:a16="http://schemas.microsoft.com/office/drawing/2014/main" id="{8FB53440-7E34-4EE1-9345-FB925BC71EF8}"/>
                </a:ext>
              </a:extLst>
            </p:cNvPr>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nvGrpSpPr>
          <p:cNvPr id="48" name="Group 47">
            <a:extLst>
              <a:ext uri="{FF2B5EF4-FFF2-40B4-BE49-F238E27FC236}">
                <a16:creationId xmlns:a16="http://schemas.microsoft.com/office/drawing/2014/main" id="{ACC7C2AC-5F74-4E04-99F7-20C729CF152E}"/>
              </a:ext>
            </a:extLst>
          </p:cNvPr>
          <p:cNvGrpSpPr/>
          <p:nvPr/>
        </p:nvGrpSpPr>
        <p:grpSpPr>
          <a:xfrm>
            <a:off x="9340170" y="2857934"/>
            <a:ext cx="1118584" cy="971507"/>
            <a:chOff x="2317532" y="-4150064"/>
            <a:chExt cx="458787" cy="398463"/>
          </a:xfrm>
          <a:solidFill>
            <a:srgbClr val="3898C6"/>
          </a:solidFill>
        </p:grpSpPr>
        <p:sp>
          <p:nvSpPr>
            <p:cNvPr id="49" name="Freeform 185">
              <a:extLst>
                <a:ext uri="{FF2B5EF4-FFF2-40B4-BE49-F238E27FC236}">
                  <a16:creationId xmlns:a16="http://schemas.microsoft.com/office/drawing/2014/main" id="{20D88F51-D5ED-4891-8A5B-5CE3E7CD566F}"/>
                </a:ext>
              </a:extLst>
            </p:cNvPr>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0" name="Freeform 186">
              <a:extLst>
                <a:ext uri="{FF2B5EF4-FFF2-40B4-BE49-F238E27FC236}">
                  <a16:creationId xmlns:a16="http://schemas.microsoft.com/office/drawing/2014/main" id="{A44F934E-1E9C-4ABA-BFF5-32CF28F657CB}"/>
                </a:ext>
              </a:extLst>
            </p:cNvPr>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1" name="Freeform 187">
              <a:extLst>
                <a:ext uri="{FF2B5EF4-FFF2-40B4-BE49-F238E27FC236}">
                  <a16:creationId xmlns:a16="http://schemas.microsoft.com/office/drawing/2014/main" id="{796B8D8A-439E-4BDD-9513-875A4832D1AE}"/>
                </a:ext>
              </a:extLst>
            </p:cNvPr>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2" name="Freeform 188">
              <a:extLst>
                <a:ext uri="{FF2B5EF4-FFF2-40B4-BE49-F238E27FC236}">
                  <a16:creationId xmlns:a16="http://schemas.microsoft.com/office/drawing/2014/main" id="{174F2DCF-968F-499D-BC35-B4E4FD12A1BC}"/>
                </a:ext>
              </a:extLst>
            </p:cNvPr>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nvGrpSpPr>
          <p:cNvPr id="53" name="Group 52">
            <a:extLst>
              <a:ext uri="{FF2B5EF4-FFF2-40B4-BE49-F238E27FC236}">
                <a16:creationId xmlns:a16="http://schemas.microsoft.com/office/drawing/2014/main" id="{7C282DA4-EE7A-4452-89BC-F36B6192B15F}"/>
              </a:ext>
            </a:extLst>
          </p:cNvPr>
          <p:cNvGrpSpPr/>
          <p:nvPr/>
        </p:nvGrpSpPr>
        <p:grpSpPr>
          <a:xfrm>
            <a:off x="7565279" y="5799373"/>
            <a:ext cx="794316" cy="791146"/>
            <a:chOff x="-7378143" y="58666"/>
            <a:chExt cx="6534212" cy="6508134"/>
          </a:xfrm>
        </p:grpSpPr>
        <p:sp>
          <p:nvSpPr>
            <p:cNvPr id="54" name="Freeform 936">
              <a:extLst>
                <a:ext uri="{FF2B5EF4-FFF2-40B4-BE49-F238E27FC236}">
                  <a16:creationId xmlns:a16="http://schemas.microsoft.com/office/drawing/2014/main" id="{9409A32D-CE64-4580-9338-F1419F886AE2}"/>
                </a:ext>
              </a:extLst>
            </p:cNvPr>
            <p:cNvSpPr/>
            <p:nvPr/>
          </p:nvSpPr>
          <p:spPr>
            <a:xfrm rot="1800000">
              <a:off x="-7378143" y="58666"/>
              <a:ext cx="6534212" cy="6508134"/>
            </a:xfrm>
            <a:custGeom>
              <a:avLst/>
              <a:gdLst>
                <a:gd name="connsiteX0" fmla="*/ 1204549 w 6534212"/>
                <a:gd name="connsiteY0" fmla="*/ 1045491 h 6508134"/>
                <a:gd name="connsiteX1" fmla="*/ 1475161 w 6534212"/>
                <a:gd name="connsiteY1" fmla="*/ 962831 h 6508134"/>
                <a:gd name="connsiteX2" fmla="*/ 2238177 w 6534212"/>
                <a:gd name="connsiteY2" fmla="*/ 962831 h 6508134"/>
                <a:gd name="connsiteX3" fmla="*/ 3793396 w 6534212"/>
                <a:gd name="connsiteY3" fmla="*/ 64925 h 6508134"/>
                <a:gd name="connsiteX4" fmla="*/ 4454559 w 6534212"/>
                <a:gd name="connsiteY4" fmla="*/ 242083 h 6508134"/>
                <a:gd name="connsiteX5" fmla="*/ 4870683 w 6534212"/>
                <a:gd name="connsiteY5" fmla="*/ 962831 h 6508134"/>
                <a:gd name="connsiteX6" fmla="*/ 5575864 w 6534212"/>
                <a:gd name="connsiteY6" fmla="*/ 962831 h 6508134"/>
                <a:gd name="connsiteX7" fmla="*/ 6059869 w 6534212"/>
                <a:gd name="connsiteY7" fmla="*/ 1446836 h 6508134"/>
                <a:gd name="connsiteX8" fmla="*/ 6059869 w 6534212"/>
                <a:gd name="connsiteY8" fmla="*/ 3022561 h 6508134"/>
                <a:gd name="connsiteX9" fmla="*/ 6469287 w 6534212"/>
                <a:gd name="connsiteY9" fmla="*/ 3731694 h 6508134"/>
                <a:gd name="connsiteX10" fmla="*/ 6292129 w 6534212"/>
                <a:gd name="connsiteY10" fmla="*/ 4392857 h 6508134"/>
                <a:gd name="connsiteX11" fmla="*/ 6059869 w 6534212"/>
                <a:gd name="connsiteY11" fmla="*/ 4526953 h 6508134"/>
                <a:gd name="connsiteX12" fmla="*/ 6059869 w 6534212"/>
                <a:gd name="connsiteY12" fmla="*/ 5476292 h 6508134"/>
                <a:gd name="connsiteX13" fmla="*/ 5575864 w 6534212"/>
                <a:gd name="connsiteY13" fmla="*/ 5960297 h 6508134"/>
                <a:gd name="connsiteX14" fmla="*/ 3577244 w 6534212"/>
                <a:gd name="connsiteY14" fmla="*/ 5960297 h 6508134"/>
                <a:gd name="connsiteX15" fmla="*/ 2740816 w 6534212"/>
                <a:gd name="connsiteY15" fmla="*/ 6443209 h 6508134"/>
                <a:gd name="connsiteX16" fmla="*/ 2079653 w 6534212"/>
                <a:gd name="connsiteY16" fmla="*/ 6266051 h 6508134"/>
                <a:gd name="connsiteX17" fmla="*/ 1903126 w 6534212"/>
                <a:gd name="connsiteY17" fmla="*/ 5960297 h 6508134"/>
                <a:gd name="connsiteX18" fmla="*/ 1475161 w 6534212"/>
                <a:gd name="connsiteY18" fmla="*/ 5960297 h 6508134"/>
                <a:gd name="connsiteX19" fmla="*/ 991156 w 6534212"/>
                <a:gd name="connsiteY19" fmla="*/ 5476292 h 6508134"/>
                <a:gd name="connsiteX20" fmla="*/ 991156 w 6534212"/>
                <a:gd name="connsiteY20" fmla="*/ 4380719 h 6508134"/>
                <a:gd name="connsiteX21" fmla="*/ 64925 w 6534212"/>
                <a:gd name="connsiteY21" fmla="*/ 2776440 h 6508134"/>
                <a:gd name="connsiteX22" fmla="*/ 242083 w 6534212"/>
                <a:gd name="connsiteY22" fmla="*/ 2115276 h 6508134"/>
                <a:gd name="connsiteX23" fmla="*/ 991156 w 6534212"/>
                <a:gd name="connsiteY23" fmla="*/ 1682799 h 6508134"/>
                <a:gd name="connsiteX24" fmla="*/ 991156 w 6534212"/>
                <a:gd name="connsiteY24" fmla="*/ 1446836 h 6508134"/>
                <a:gd name="connsiteX25" fmla="*/ 1204549 w 6534212"/>
                <a:gd name="connsiteY25" fmla="*/ 1045491 h 65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34212" h="6508134">
                  <a:moveTo>
                    <a:pt x="1204549" y="1045491"/>
                  </a:moveTo>
                  <a:cubicBezTo>
                    <a:pt x="1281797" y="993304"/>
                    <a:pt x="1374920" y="962831"/>
                    <a:pt x="1475161" y="962831"/>
                  </a:cubicBezTo>
                  <a:lnTo>
                    <a:pt x="2238177" y="962831"/>
                  </a:lnTo>
                  <a:lnTo>
                    <a:pt x="3793396" y="64925"/>
                  </a:lnTo>
                  <a:cubicBezTo>
                    <a:pt x="4024892" y="-68730"/>
                    <a:pt x="4320905" y="10587"/>
                    <a:pt x="4454559" y="242083"/>
                  </a:cubicBezTo>
                  <a:lnTo>
                    <a:pt x="4870683" y="962831"/>
                  </a:lnTo>
                  <a:lnTo>
                    <a:pt x="5575864" y="962831"/>
                  </a:lnTo>
                  <a:cubicBezTo>
                    <a:pt x="5843173" y="962831"/>
                    <a:pt x="6059869" y="1179527"/>
                    <a:pt x="6059869" y="1446836"/>
                  </a:cubicBezTo>
                  <a:lnTo>
                    <a:pt x="6059869" y="3022561"/>
                  </a:lnTo>
                  <a:lnTo>
                    <a:pt x="6469287" y="3731694"/>
                  </a:lnTo>
                  <a:cubicBezTo>
                    <a:pt x="6602942" y="3963191"/>
                    <a:pt x="6523625" y="4259203"/>
                    <a:pt x="6292129" y="4392857"/>
                  </a:cubicBezTo>
                  <a:lnTo>
                    <a:pt x="6059869" y="4526953"/>
                  </a:lnTo>
                  <a:lnTo>
                    <a:pt x="6059869" y="5476292"/>
                  </a:lnTo>
                  <a:cubicBezTo>
                    <a:pt x="6059869" y="5743601"/>
                    <a:pt x="5843173" y="5960297"/>
                    <a:pt x="5575864" y="5960297"/>
                  </a:cubicBezTo>
                  <a:lnTo>
                    <a:pt x="3577244" y="5960297"/>
                  </a:lnTo>
                  <a:lnTo>
                    <a:pt x="2740816" y="6443209"/>
                  </a:lnTo>
                  <a:cubicBezTo>
                    <a:pt x="2509320" y="6576863"/>
                    <a:pt x="2213307" y="6497547"/>
                    <a:pt x="2079653" y="6266051"/>
                  </a:cubicBezTo>
                  <a:lnTo>
                    <a:pt x="1903126" y="5960297"/>
                  </a:lnTo>
                  <a:lnTo>
                    <a:pt x="1475161" y="5960297"/>
                  </a:lnTo>
                  <a:cubicBezTo>
                    <a:pt x="1207852" y="5960297"/>
                    <a:pt x="991156" y="5743601"/>
                    <a:pt x="991156" y="5476292"/>
                  </a:cubicBezTo>
                  <a:lnTo>
                    <a:pt x="991156" y="4380719"/>
                  </a:lnTo>
                  <a:lnTo>
                    <a:pt x="64925" y="2776440"/>
                  </a:lnTo>
                  <a:cubicBezTo>
                    <a:pt x="-68730" y="2544943"/>
                    <a:pt x="10587" y="2248931"/>
                    <a:pt x="242083" y="2115276"/>
                  </a:cubicBezTo>
                  <a:lnTo>
                    <a:pt x="991156" y="1682799"/>
                  </a:lnTo>
                  <a:lnTo>
                    <a:pt x="991156" y="1446836"/>
                  </a:lnTo>
                  <a:cubicBezTo>
                    <a:pt x="991156" y="1279768"/>
                    <a:pt x="1075803" y="1132471"/>
                    <a:pt x="1204549" y="1045491"/>
                  </a:cubicBezTo>
                  <a:close/>
                </a:path>
              </a:pathLst>
            </a:custGeom>
            <a:solidFill>
              <a:schemeClr val="bg1">
                <a:lumMod val="50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p>
          </p:txBody>
        </p:sp>
        <p:sp>
          <p:nvSpPr>
            <p:cNvPr id="55" name="Rounded Rectangle 937">
              <a:extLst>
                <a:ext uri="{FF2B5EF4-FFF2-40B4-BE49-F238E27FC236}">
                  <a16:creationId xmlns:a16="http://schemas.microsoft.com/office/drawing/2014/main" id="{099F5E76-74DD-4D71-A1BA-35BAFB17F3CD}"/>
                </a:ext>
              </a:extLst>
            </p:cNvPr>
            <p:cNvSpPr/>
            <p:nvPr/>
          </p:nvSpPr>
          <p:spPr>
            <a:xfrm>
              <a:off x="-6404706" y="1093468"/>
              <a:ext cx="4587341" cy="4438531"/>
            </a:xfrm>
            <a:prstGeom prst="roundRect">
              <a:avLst>
                <a:gd name="adj" fmla="val 528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p>
          </p:txBody>
        </p:sp>
        <p:sp>
          <p:nvSpPr>
            <p:cNvPr id="56" name="Freeform 864">
              <a:extLst>
                <a:ext uri="{FF2B5EF4-FFF2-40B4-BE49-F238E27FC236}">
                  <a16:creationId xmlns:a16="http://schemas.microsoft.com/office/drawing/2014/main" id="{2E28E71E-9CC4-4636-8C31-71944234BB17}"/>
                </a:ext>
              </a:extLst>
            </p:cNvPr>
            <p:cNvSpPr>
              <a:spLocks noChangeAspect="1"/>
            </p:cNvSpPr>
            <p:nvPr/>
          </p:nvSpPr>
          <p:spPr bwMode="auto">
            <a:xfrm>
              <a:off x="-4946118" y="1626761"/>
              <a:ext cx="1670165" cy="3371944"/>
            </a:xfrm>
            <a:custGeom>
              <a:avLst/>
              <a:gdLst>
                <a:gd name="T0" fmla="*/ 230 w 317"/>
                <a:gd name="T1" fmla="*/ 0 h 640"/>
                <a:gd name="T2" fmla="*/ 173 w 317"/>
                <a:gd name="T3" fmla="*/ 256 h 640"/>
                <a:gd name="T4" fmla="*/ 317 w 317"/>
                <a:gd name="T5" fmla="*/ 256 h 640"/>
                <a:gd name="T6" fmla="*/ 82 w 317"/>
                <a:gd name="T7" fmla="*/ 640 h 640"/>
                <a:gd name="T8" fmla="*/ 146 w 317"/>
                <a:gd name="T9" fmla="*/ 344 h 640"/>
                <a:gd name="T10" fmla="*/ 0 w 317"/>
                <a:gd name="T11" fmla="*/ 342 h 640"/>
                <a:gd name="T12" fmla="*/ 230 w 317"/>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317" h="640">
                  <a:moveTo>
                    <a:pt x="230" y="0"/>
                  </a:moveTo>
                  <a:lnTo>
                    <a:pt x="173" y="256"/>
                  </a:lnTo>
                  <a:lnTo>
                    <a:pt x="317" y="256"/>
                  </a:lnTo>
                  <a:lnTo>
                    <a:pt x="82" y="640"/>
                  </a:lnTo>
                  <a:lnTo>
                    <a:pt x="146" y="344"/>
                  </a:lnTo>
                  <a:lnTo>
                    <a:pt x="0" y="342"/>
                  </a:lnTo>
                  <a:lnTo>
                    <a:pt x="230" y="0"/>
                  </a:lnTo>
                  <a:close/>
                </a:path>
              </a:pathLst>
            </a:custGeom>
            <a:solidFill>
              <a:srgbClr val="00BCF2"/>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grpSp>
      <p:grpSp>
        <p:nvGrpSpPr>
          <p:cNvPr id="57" name="Group 56">
            <a:extLst>
              <a:ext uri="{FF2B5EF4-FFF2-40B4-BE49-F238E27FC236}">
                <a16:creationId xmlns:a16="http://schemas.microsoft.com/office/drawing/2014/main" id="{D1D4D3FF-119F-419D-8243-7CF038BD34C4}"/>
              </a:ext>
            </a:extLst>
          </p:cNvPr>
          <p:cNvGrpSpPr>
            <a:grpSpLocks noChangeAspect="1"/>
          </p:cNvGrpSpPr>
          <p:nvPr/>
        </p:nvGrpSpPr>
        <p:grpSpPr>
          <a:xfrm>
            <a:off x="9573626" y="4139085"/>
            <a:ext cx="1450599" cy="1407636"/>
            <a:chOff x="7961114" y="2149640"/>
            <a:chExt cx="2847881" cy="2763537"/>
          </a:xfrm>
        </p:grpSpPr>
        <p:grpSp>
          <p:nvGrpSpPr>
            <p:cNvPr id="58" name="Group 57">
              <a:extLst>
                <a:ext uri="{FF2B5EF4-FFF2-40B4-BE49-F238E27FC236}">
                  <a16:creationId xmlns:a16="http://schemas.microsoft.com/office/drawing/2014/main" id="{AE075864-5BC0-4DBD-AA47-5C30DB65F1A1}"/>
                </a:ext>
              </a:extLst>
            </p:cNvPr>
            <p:cNvGrpSpPr/>
            <p:nvPr/>
          </p:nvGrpSpPr>
          <p:grpSpPr>
            <a:xfrm>
              <a:off x="9583554" y="3290523"/>
              <a:ext cx="1225441" cy="1622654"/>
              <a:chOff x="5933635" y="4575515"/>
              <a:chExt cx="304757" cy="403541"/>
            </a:xfrm>
          </p:grpSpPr>
          <p:grpSp>
            <p:nvGrpSpPr>
              <p:cNvPr id="84" name="Group 83">
                <a:extLst>
                  <a:ext uri="{FF2B5EF4-FFF2-40B4-BE49-F238E27FC236}">
                    <a16:creationId xmlns:a16="http://schemas.microsoft.com/office/drawing/2014/main" id="{186E8B70-9F37-4BEB-A5E5-6DA9C884FD21}"/>
                  </a:ext>
                </a:extLst>
              </p:cNvPr>
              <p:cNvGrpSpPr>
                <a:grpSpLocks noChangeAspect="1"/>
              </p:cNvGrpSpPr>
              <p:nvPr/>
            </p:nvGrpSpPr>
            <p:grpSpPr>
              <a:xfrm>
                <a:off x="5933635" y="4575515"/>
                <a:ext cx="304757" cy="403541"/>
                <a:chOff x="784223" y="4300538"/>
                <a:chExt cx="460378" cy="609600"/>
              </a:xfrm>
            </p:grpSpPr>
            <p:sp>
              <p:nvSpPr>
                <p:cNvPr id="86" name="Freeform 6">
                  <a:extLst>
                    <a:ext uri="{FF2B5EF4-FFF2-40B4-BE49-F238E27FC236}">
                      <a16:creationId xmlns:a16="http://schemas.microsoft.com/office/drawing/2014/main" id="{5F07F342-841E-4DF2-87BD-0D43D3BC0023}"/>
                    </a:ext>
                  </a:extLst>
                </p:cNvPr>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dirty="0">
                    <a:solidFill>
                      <a:prstClr val="black"/>
                    </a:solidFill>
                  </a:endParaRPr>
                </a:p>
              </p:txBody>
            </p:sp>
            <p:sp>
              <p:nvSpPr>
                <p:cNvPr id="87" name="Freeform 7">
                  <a:extLst>
                    <a:ext uri="{FF2B5EF4-FFF2-40B4-BE49-F238E27FC236}">
                      <a16:creationId xmlns:a16="http://schemas.microsoft.com/office/drawing/2014/main" id="{5181F5E5-398B-4BC2-BAC9-26B1B1172BDF}"/>
                    </a:ext>
                  </a:extLst>
                </p:cNvPr>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88" name="Freeform 8">
                  <a:extLst>
                    <a:ext uri="{FF2B5EF4-FFF2-40B4-BE49-F238E27FC236}">
                      <a16:creationId xmlns:a16="http://schemas.microsoft.com/office/drawing/2014/main" id="{898CF09E-C575-43CB-B0FA-2440640333A4}"/>
                    </a:ext>
                  </a:extLst>
                </p:cNvPr>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89" name="Freeform 9">
                  <a:extLst>
                    <a:ext uri="{FF2B5EF4-FFF2-40B4-BE49-F238E27FC236}">
                      <a16:creationId xmlns:a16="http://schemas.microsoft.com/office/drawing/2014/main" id="{2F6BBBD7-4116-4123-ADE7-67023DDA2CD1}"/>
                    </a:ext>
                  </a:extLst>
                </p:cNvPr>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0" name="Freeform 10">
                  <a:extLst>
                    <a:ext uri="{FF2B5EF4-FFF2-40B4-BE49-F238E27FC236}">
                      <a16:creationId xmlns:a16="http://schemas.microsoft.com/office/drawing/2014/main" id="{4BACBD72-7700-4EE2-92EE-0D661A5A94ED}"/>
                    </a:ext>
                  </a:extLst>
                </p:cNvPr>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grpSp>
          <p:sp>
            <p:nvSpPr>
              <p:cNvPr id="85" name="Rectangle 84">
                <a:extLst>
                  <a:ext uri="{FF2B5EF4-FFF2-40B4-BE49-F238E27FC236}">
                    <a16:creationId xmlns:a16="http://schemas.microsoft.com/office/drawing/2014/main" id="{3D4BC8AC-A4C4-498A-8BFF-42D7DA009128}"/>
                  </a:ext>
                </a:extLst>
              </p:cNvPr>
              <p:cNvSpPr/>
              <p:nvPr/>
            </p:nvSpPr>
            <p:spPr>
              <a:xfrm>
                <a:off x="5998859" y="4729275"/>
                <a:ext cx="171429" cy="125068"/>
              </a:xfrm>
              <a:prstGeom prst="rect">
                <a:avLst/>
              </a:prstGeom>
            </p:spPr>
            <p:txBody>
              <a:bodyPr wrap="none" lIns="0" tIns="0" rIns="0" bIns="0" anchor="ctr">
                <a:spAutoFit/>
              </a:bodyPr>
              <a:lstStyle/>
              <a:p>
                <a:r>
                  <a:rPr lang="en-US" sz="1632" b="1" spc="-51" dirty="0">
                    <a:solidFill>
                      <a:prstClr val="white"/>
                    </a:solidFill>
                  </a:rPr>
                  <a:t>SQL</a:t>
                </a:r>
                <a:endParaRPr lang="en-US" sz="2040" b="1" spc="-51" dirty="0">
                  <a:solidFill>
                    <a:prstClr val="white"/>
                  </a:solidFill>
                </a:endParaRPr>
              </a:p>
            </p:txBody>
          </p:sp>
        </p:grpSp>
        <p:sp>
          <p:nvSpPr>
            <p:cNvPr id="59" name="Freeform: Shape 58">
              <a:extLst>
                <a:ext uri="{FF2B5EF4-FFF2-40B4-BE49-F238E27FC236}">
                  <a16:creationId xmlns:a16="http://schemas.microsoft.com/office/drawing/2014/main" id="{C3214A1F-0EF3-4CC0-B79F-6AB96B692C4C}"/>
                </a:ext>
              </a:extLst>
            </p:cNvPr>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0" name="Group 59">
              <a:extLst>
                <a:ext uri="{FF2B5EF4-FFF2-40B4-BE49-F238E27FC236}">
                  <a16:creationId xmlns:a16="http://schemas.microsoft.com/office/drawing/2014/main" id="{F56B33A7-7D28-4093-92A0-465C863ADE76}"/>
                </a:ext>
              </a:extLst>
            </p:cNvPr>
            <p:cNvGrpSpPr/>
            <p:nvPr/>
          </p:nvGrpSpPr>
          <p:grpSpPr>
            <a:xfrm>
              <a:off x="8621630" y="3025541"/>
              <a:ext cx="294478" cy="295175"/>
              <a:chOff x="8642442" y="3025541"/>
              <a:chExt cx="294478" cy="295175"/>
            </a:xfrm>
          </p:grpSpPr>
          <p:sp>
            <p:nvSpPr>
              <p:cNvPr id="81" name="Rectangle 80">
                <a:extLst>
                  <a:ext uri="{FF2B5EF4-FFF2-40B4-BE49-F238E27FC236}">
                    <a16:creationId xmlns:a16="http://schemas.microsoft.com/office/drawing/2014/main" id="{902ED310-A5C9-4DE6-9F3F-B56FEB593611}"/>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2" name="Right Triangle 81">
                <a:extLst>
                  <a:ext uri="{FF2B5EF4-FFF2-40B4-BE49-F238E27FC236}">
                    <a16:creationId xmlns:a16="http://schemas.microsoft.com/office/drawing/2014/main" id="{7BB2D315-457F-415E-8DD3-AEE9D7DC6B43}"/>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Triangle 82">
                <a:extLst>
                  <a:ext uri="{FF2B5EF4-FFF2-40B4-BE49-F238E27FC236}">
                    <a16:creationId xmlns:a16="http://schemas.microsoft.com/office/drawing/2014/main" id="{29CB9A4A-7824-47CE-A2C7-759CDEBBCC6D}"/>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E3F73A1F-EC04-4862-84EE-69B36AE9B786}"/>
                </a:ext>
              </a:extLst>
            </p:cNvPr>
            <p:cNvGrpSpPr/>
            <p:nvPr/>
          </p:nvGrpSpPr>
          <p:grpSpPr>
            <a:xfrm>
              <a:off x="8426775" y="3393792"/>
              <a:ext cx="294478" cy="295175"/>
              <a:chOff x="8642442" y="3025541"/>
              <a:chExt cx="294478" cy="295175"/>
            </a:xfrm>
          </p:grpSpPr>
          <p:sp>
            <p:nvSpPr>
              <p:cNvPr id="78" name="Rectangle 77">
                <a:extLst>
                  <a:ext uri="{FF2B5EF4-FFF2-40B4-BE49-F238E27FC236}">
                    <a16:creationId xmlns:a16="http://schemas.microsoft.com/office/drawing/2014/main" id="{EAC734F5-36B6-4E34-9EF3-AA652162F7F4}"/>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Right Triangle 78">
                <a:extLst>
                  <a:ext uri="{FF2B5EF4-FFF2-40B4-BE49-F238E27FC236}">
                    <a16:creationId xmlns:a16="http://schemas.microsoft.com/office/drawing/2014/main" id="{6745CB5B-5E93-440A-943D-8A384896F2B3}"/>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Right Triangle 79">
                <a:extLst>
                  <a:ext uri="{FF2B5EF4-FFF2-40B4-BE49-F238E27FC236}">
                    <a16:creationId xmlns:a16="http://schemas.microsoft.com/office/drawing/2014/main" id="{A283C773-48FE-4080-952B-9AB0C79ABC09}"/>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2" name="Group 61">
              <a:extLst>
                <a:ext uri="{FF2B5EF4-FFF2-40B4-BE49-F238E27FC236}">
                  <a16:creationId xmlns:a16="http://schemas.microsoft.com/office/drawing/2014/main" id="{E65A524A-553A-4223-83BB-E726F2E8200A}"/>
                </a:ext>
              </a:extLst>
            </p:cNvPr>
            <p:cNvGrpSpPr/>
            <p:nvPr/>
          </p:nvGrpSpPr>
          <p:grpSpPr>
            <a:xfrm>
              <a:off x="8816486" y="3393792"/>
              <a:ext cx="294478" cy="295175"/>
              <a:chOff x="8642442" y="3025541"/>
              <a:chExt cx="294478" cy="295175"/>
            </a:xfrm>
          </p:grpSpPr>
          <p:sp>
            <p:nvSpPr>
              <p:cNvPr id="75" name="Rectangle 74">
                <a:extLst>
                  <a:ext uri="{FF2B5EF4-FFF2-40B4-BE49-F238E27FC236}">
                    <a16:creationId xmlns:a16="http://schemas.microsoft.com/office/drawing/2014/main" id="{96659092-18D4-4E49-A163-15E1A15E44D2}"/>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Right Triangle 75">
                <a:extLst>
                  <a:ext uri="{FF2B5EF4-FFF2-40B4-BE49-F238E27FC236}">
                    <a16:creationId xmlns:a16="http://schemas.microsoft.com/office/drawing/2014/main" id="{EDB19CC1-19AF-4B26-B763-A44B00FCFF51}"/>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Right Triangle 76">
                <a:extLst>
                  <a:ext uri="{FF2B5EF4-FFF2-40B4-BE49-F238E27FC236}">
                    <a16:creationId xmlns:a16="http://schemas.microsoft.com/office/drawing/2014/main" id="{83B364C0-A047-4F5C-A5AE-F988A6170B4F}"/>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Group 62">
              <a:extLst>
                <a:ext uri="{FF2B5EF4-FFF2-40B4-BE49-F238E27FC236}">
                  <a16:creationId xmlns:a16="http://schemas.microsoft.com/office/drawing/2014/main" id="{6AAB6741-A1C8-4AA1-B8E9-12AFA2E2E3C2}"/>
                </a:ext>
              </a:extLst>
            </p:cNvPr>
            <p:cNvGrpSpPr/>
            <p:nvPr/>
          </p:nvGrpSpPr>
          <p:grpSpPr>
            <a:xfrm>
              <a:off x="8426775" y="3766437"/>
              <a:ext cx="294478" cy="295175"/>
              <a:chOff x="8642442" y="3025541"/>
              <a:chExt cx="294478" cy="295175"/>
            </a:xfrm>
          </p:grpSpPr>
          <p:sp>
            <p:nvSpPr>
              <p:cNvPr id="72" name="Rectangle 71">
                <a:extLst>
                  <a:ext uri="{FF2B5EF4-FFF2-40B4-BE49-F238E27FC236}">
                    <a16:creationId xmlns:a16="http://schemas.microsoft.com/office/drawing/2014/main" id="{A4A72DDC-2F1C-48B6-B25D-4DE2048599C5}"/>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Right Triangle 72">
                <a:extLst>
                  <a:ext uri="{FF2B5EF4-FFF2-40B4-BE49-F238E27FC236}">
                    <a16:creationId xmlns:a16="http://schemas.microsoft.com/office/drawing/2014/main" id="{BE969233-191D-421A-A82C-948C436D9EAF}"/>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ight Triangle 73">
                <a:extLst>
                  <a:ext uri="{FF2B5EF4-FFF2-40B4-BE49-F238E27FC236}">
                    <a16:creationId xmlns:a16="http://schemas.microsoft.com/office/drawing/2014/main" id="{CBB9688B-4F75-4FD8-A748-538BFCE67378}"/>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4" name="Group 63">
              <a:extLst>
                <a:ext uri="{FF2B5EF4-FFF2-40B4-BE49-F238E27FC236}">
                  <a16:creationId xmlns:a16="http://schemas.microsoft.com/office/drawing/2014/main" id="{DA261628-1A40-4995-9542-A1C502557A70}"/>
                </a:ext>
              </a:extLst>
            </p:cNvPr>
            <p:cNvGrpSpPr/>
            <p:nvPr/>
          </p:nvGrpSpPr>
          <p:grpSpPr>
            <a:xfrm>
              <a:off x="9206198" y="3766437"/>
              <a:ext cx="294478" cy="295175"/>
              <a:chOff x="8642442" y="3025541"/>
              <a:chExt cx="294478" cy="295175"/>
            </a:xfrm>
          </p:grpSpPr>
          <p:sp>
            <p:nvSpPr>
              <p:cNvPr id="69" name="Rectangle 68">
                <a:extLst>
                  <a:ext uri="{FF2B5EF4-FFF2-40B4-BE49-F238E27FC236}">
                    <a16:creationId xmlns:a16="http://schemas.microsoft.com/office/drawing/2014/main" id="{B500008D-01E3-4B22-B44F-5FA196C82759}"/>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0" name="Right Triangle 69">
                <a:extLst>
                  <a:ext uri="{FF2B5EF4-FFF2-40B4-BE49-F238E27FC236}">
                    <a16:creationId xmlns:a16="http://schemas.microsoft.com/office/drawing/2014/main" id="{9C39F00A-B45D-4703-B25F-7E5602230FC1}"/>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Right Triangle 70">
                <a:extLst>
                  <a:ext uri="{FF2B5EF4-FFF2-40B4-BE49-F238E27FC236}">
                    <a16:creationId xmlns:a16="http://schemas.microsoft.com/office/drawing/2014/main" id="{3E01DF56-62E2-4781-82F1-3DF81697A6F9}"/>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5" name="Group 64">
              <a:extLst>
                <a:ext uri="{FF2B5EF4-FFF2-40B4-BE49-F238E27FC236}">
                  <a16:creationId xmlns:a16="http://schemas.microsoft.com/office/drawing/2014/main" id="{638D5478-16CB-4C58-9AAE-69541A72F212}"/>
                </a:ext>
              </a:extLst>
            </p:cNvPr>
            <p:cNvGrpSpPr/>
            <p:nvPr/>
          </p:nvGrpSpPr>
          <p:grpSpPr>
            <a:xfrm>
              <a:off x="8816486" y="3766436"/>
              <a:ext cx="294478" cy="295175"/>
              <a:chOff x="8642442" y="3025541"/>
              <a:chExt cx="294478" cy="295175"/>
            </a:xfrm>
          </p:grpSpPr>
          <p:sp>
            <p:nvSpPr>
              <p:cNvPr id="66" name="Rectangle 65">
                <a:extLst>
                  <a:ext uri="{FF2B5EF4-FFF2-40B4-BE49-F238E27FC236}">
                    <a16:creationId xmlns:a16="http://schemas.microsoft.com/office/drawing/2014/main" id="{79D5FE55-A629-45AA-BCF8-C0A6ACB58DED}"/>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Right Triangle 66">
                <a:extLst>
                  <a:ext uri="{FF2B5EF4-FFF2-40B4-BE49-F238E27FC236}">
                    <a16:creationId xmlns:a16="http://schemas.microsoft.com/office/drawing/2014/main" id="{5DE47A0A-D206-4AFA-9CA9-B9EB1448EF4C}"/>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Right Triangle 67">
                <a:extLst>
                  <a:ext uri="{FF2B5EF4-FFF2-40B4-BE49-F238E27FC236}">
                    <a16:creationId xmlns:a16="http://schemas.microsoft.com/office/drawing/2014/main" id="{0B9C310E-3AB7-48D1-A8E7-690C98C72020}"/>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63242293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lstStyle/>
          <a:p>
            <a:r>
              <a:rPr lang="en-US" dirty="0"/>
              <a:t>Resume / Pause Pattern</a:t>
            </a:r>
          </a:p>
        </p:txBody>
      </p:sp>
      <p:pic>
        <p:nvPicPr>
          <p:cNvPr id="5" name="Picture 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472631" y="2880754"/>
            <a:ext cx="795710" cy="795710"/>
          </a:xfrm>
          <a:prstGeom prst="rect">
            <a:avLst/>
          </a:prstGeom>
        </p:spPr>
      </p:pic>
      <p:pic>
        <p:nvPicPr>
          <p:cNvPr id="7" name="Picture 6"/>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4981801" y="2880754"/>
            <a:ext cx="795710" cy="795710"/>
          </a:xfrm>
          <a:prstGeom prst="rect">
            <a:avLst/>
          </a:prstGeom>
        </p:spPr>
      </p:pic>
      <p:pic>
        <p:nvPicPr>
          <p:cNvPr id="8" name="Picture 7"/>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509309" y="2880754"/>
            <a:ext cx="795710" cy="795710"/>
          </a:xfrm>
          <a:prstGeom prst="rect">
            <a:avLst/>
          </a:prstGeom>
        </p:spPr>
      </p:pic>
      <p:pic>
        <p:nvPicPr>
          <p:cNvPr id="9" name="Picture 8"/>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8000138" y="2880754"/>
            <a:ext cx="795710" cy="795710"/>
          </a:xfrm>
          <a:prstGeom prst="rect">
            <a:avLst/>
          </a:prstGeom>
        </p:spPr>
      </p:pic>
      <p:cxnSp>
        <p:nvCxnSpPr>
          <p:cNvPr id="20" name="Straight Arrow Connector 19"/>
          <p:cNvCxnSpPr>
            <a:stCxn id="5" idx="3"/>
            <a:endCxn id="7" idx="1"/>
          </p:cNvCxnSpPr>
          <p:nvPr/>
        </p:nvCxnSpPr>
        <p:spPr>
          <a:xfrm>
            <a:off x="4268342" y="3278609"/>
            <a:ext cx="71345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 idx="3"/>
            <a:endCxn id="6" idx="1"/>
          </p:cNvCxnSpPr>
          <p:nvPr/>
        </p:nvCxnSpPr>
        <p:spPr>
          <a:xfrm>
            <a:off x="5777510" y="3278609"/>
            <a:ext cx="71345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6" idx="3"/>
            <a:endCxn id="9" idx="1"/>
          </p:cNvCxnSpPr>
          <p:nvPr/>
        </p:nvCxnSpPr>
        <p:spPr>
          <a:xfrm>
            <a:off x="7286681" y="3278609"/>
            <a:ext cx="71345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9" idx="3"/>
            <a:endCxn id="8" idx="1"/>
          </p:cNvCxnSpPr>
          <p:nvPr/>
        </p:nvCxnSpPr>
        <p:spPr>
          <a:xfrm>
            <a:off x="8795849" y="3278609"/>
            <a:ext cx="71345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1963461" y="2880754"/>
            <a:ext cx="795710" cy="795710"/>
          </a:xfrm>
          <a:prstGeom prst="rect">
            <a:avLst/>
          </a:prstGeom>
        </p:spPr>
      </p:pic>
      <p:sp>
        <p:nvSpPr>
          <p:cNvPr id="47" name="TextBox 46"/>
          <p:cNvSpPr txBox="1"/>
          <p:nvPr/>
        </p:nvSpPr>
        <p:spPr>
          <a:xfrm>
            <a:off x="4004902" y="2240482"/>
            <a:ext cx="1251375" cy="647123"/>
          </a:xfrm>
          <a:prstGeom prst="rect">
            <a:avLst/>
          </a:prstGeom>
          <a:noFill/>
        </p:spPr>
        <p:txBody>
          <a:bodyPr wrap="none" lIns="186494" tIns="149196" rIns="186494" bIns="149196" rtlCol="0">
            <a:spAutoFit/>
          </a:bodyPr>
          <a:lstStyle/>
          <a:p>
            <a:pPr>
              <a:lnSpc>
                <a:spcPct val="90000"/>
              </a:lnSpc>
            </a:pPr>
            <a:r>
              <a:rPr lang="en-US" sz="2448" dirty="0">
                <a:gradFill>
                  <a:gsLst>
                    <a:gs pos="2917">
                      <a:schemeClr val="tx1"/>
                    </a:gs>
                    <a:gs pos="30000">
                      <a:schemeClr val="tx1"/>
                    </a:gs>
                  </a:gsLst>
                  <a:lin ang="5400000" scaled="0"/>
                </a:gradFill>
              </a:rPr>
              <a:t>Persist</a:t>
            </a:r>
          </a:p>
        </p:txBody>
      </p:sp>
      <p:sp>
        <p:nvSpPr>
          <p:cNvPr id="53" name="TextBox 52"/>
          <p:cNvSpPr txBox="1"/>
          <p:nvPr/>
        </p:nvSpPr>
        <p:spPr>
          <a:xfrm>
            <a:off x="7006766" y="2240482"/>
            <a:ext cx="1262166" cy="647123"/>
          </a:xfrm>
          <a:prstGeom prst="rect">
            <a:avLst/>
          </a:prstGeom>
          <a:noFill/>
        </p:spPr>
        <p:txBody>
          <a:bodyPr wrap="none" lIns="186494" tIns="149196" rIns="186494" bIns="149196" rtlCol="0">
            <a:spAutoFit/>
          </a:bodyPr>
          <a:lstStyle/>
          <a:p>
            <a:pPr>
              <a:lnSpc>
                <a:spcPct val="90000"/>
              </a:lnSpc>
            </a:pPr>
            <a:r>
              <a:rPr lang="en-US" sz="2448" dirty="0">
                <a:gradFill>
                  <a:gsLst>
                    <a:gs pos="2917">
                      <a:schemeClr val="tx1"/>
                    </a:gs>
                    <a:gs pos="30000">
                      <a:schemeClr val="tx1"/>
                    </a:gs>
                  </a:gsLst>
                  <a:lin ang="5400000" scaled="0"/>
                </a:gradFill>
              </a:rPr>
              <a:t>Export</a:t>
            </a:r>
          </a:p>
        </p:txBody>
      </p:sp>
      <p:sp>
        <p:nvSpPr>
          <p:cNvPr id="54" name="TextBox 53"/>
          <p:cNvSpPr txBox="1"/>
          <p:nvPr/>
        </p:nvSpPr>
        <p:spPr>
          <a:xfrm>
            <a:off x="5472259" y="3511901"/>
            <a:ext cx="1309578" cy="647123"/>
          </a:xfrm>
          <a:prstGeom prst="rect">
            <a:avLst/>
          </a:prstGeom>
          <a:noFill/>
        </p:spPr>
        <p:txBody>
          <a:bodyPr wrap="none" lIns="186494" tIns="149196" rIns="186494" bIns="149196" rtlCol="0">
            <a:spAutoFit/>
          </a:bodyPr>
          <a:lstStyle/>
          <a:p>
            <a:pPr>
              <a:lnSpc>
                <a:spcPct val="90000"/>
              </a:lnSpc>
            </a:pPr>
            <a:r>
              <a:rPr lang="en-US" sz="2448" dirty="0">
                <a:gradFill>
                  <a:gsLst>
                    <a:gs pos="2917">
                      <a:schemeClr val="tx1"/>
                    </a:gs>
                    <a:gs pos="30000">
                      <a:schemeClr val="tx1"/>
                    </a:gs>
                  </a:gsLst>
                  <a:lin ang="5400000" scaled="0"/>
                </a:gradFill>
              </a:rPr>
              <a:t>Import</a:t>
            </a:r>
          </a:p>
        </p:txBody>
      </p:sp>
      <p:sp>
        <p:nvSpPr>
          <p:cNvPr id="56" name="TextBox 55"/>
          <p:cNvSpPr txBox="1"/>
          <p:nvPr/>
        </p:nvSpPr>
        <p:spPr>
          <a:xfrm>
            <a:off x="2446760" y="3511901"/>
            <a:ext cx="1331551" cy="647123"/>
          </a:xfrm>
          <a:prstGeom prst="rect">
            <a:avLst/>
          </a:prstGeom>
          <a:noFill/>
        </p:spPr>
        <p:txBody>
          <a:bodyPr wrap="none" lIns="186494" tIns="149196" rIns="186494" bIns="149196" rtlCol="0">
            <a:spAutoFit/>
          </a:bodyPr>
          <a:lstStyle/>
          <a:p>
            <a:pPr>
              <a:lnSpc>
                <a:spcPct val="90000"/>
              </a:lnSpc>
            </a:pPr>
            <a:r>
              <a:rPr lang="en-US" sz="2448" dirty="0">
                <a:gradFill>
                  <a:gsLst>
                    <a:gs pos="2917">
                      <a:schemeClr val="tx1"/>
                    </a:gs>
                    <a:gs pos="30000">
                      <a:schemeClr val="tx1"/>
                    </a:gs>
                  </a:gsLst>
                  <a:lin ang="5400000" scaled="0"/>
                </a:gradFill>
              </a:rPr>
              <a:t>Stream</a:t>
            </a:r>
          </a:p>
        </p:txBody>
      </p:sp>
      <p:sp>
        <p:nvSpPr>
          <p:cNvPr id="59" name="TextBox 58"/>
          <p:cNvSpPr txBox="1"/>
          <p:nvPr/>
        </p:nvSpPr>
        <p:spPr>
          <a:xfrm>
            <a:off x="8490598" y="3511901"/>
            <a:ext cx="1309578" cy="647123"/>
          </a:xfrm>
          <a:prstGeom prst="rect">
            <a:avLst/>
          </a:prstGeom>
          <a:noFill/>
        </p:spPr>
        <p:txBody>
          <a:bodyPr wrap="none" lIns="186494" tIns="149196" rIns="186494" bIns="149196" rtlCol="0">
            <a:spAutoFit/>
          </a:bodyPr>
          <a:lstStyle/>
          <a:p>
            <a:pPr>
              <a:lnSpc>
                <a:spcPct val="90000"/>
              </a:lnSpc>
            </a:pPr>
            <a:r>
              <a:rPr lang="en-US" sz="2448" dirty="0">
                <a:gradFill>
                  <a:gsLst>
                    <a:gs pos="2917">
                      <a:schemeClr val="tx1"/>
                    </a:gs>
                    <a:gs pos="30000">
                      <a:schemeClr val="tx1"/>
                    </a:gs>
                  </a:gsLst>
                  <a:lin ang="5400000" scaled="0"/>
                </a:gradFill>
              </a:rPr>
              <a:t>Import</a:t>
            </a:r>
          </a:p>
        </p:txBody>
      </p:sp>
      <p:pic>
        <p:nvPicPr>
          <p:cNvPr id="60" name="Picture 59"/>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11018478" y="2880754"/>
            <a:ext cx="795710" cy="795710"/>
          </a:xfrm>
          <a:prstGeom prst="rect">
            <a:avLst/>
          </a:prstGeom>
        </p:spPr>
      </p:pic>
      <p:cxnSp>
        <p:nvCxnSpPr>
          <p:cNvPr id="62" name="Straight Arrow Connector 61"/>
          <p:cNvCxnSpPr>
            <a:stCxn id="60" idx="1"/>
          </p:cNvCxnSpPr>
          <p:nvPr/>
        </p:nvCxnSpPr>
        <p:spPr>
          <a:xfrm flipH="1">
            <a:off x="10100601" y="3278609"/>
            <a:ext cx="91787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9944836" y="2240483"/>
            <a:ext cx="1246020" cy="647073"/>
          </a:xfrm>
          <a:prstGeom prst="rect">
            <a:avLst/>
          </a:prstGeom>
          <a:noFill/>
        </p:spPr>
        <p:txBody>
          <a:bodyPr wrap="none" lIns="186494" tIns="149196" rIns="186494" bIns="149196" rtlCol="0">
            <a:spAutoFit/>
          </a:bodyPr>
          <a:lstStyle/>
          <a:p>
            <a:pPr>
              <a:lnSpc>
                <a:spcPct val="90000"/>
              </a:lnSpc>
            </a:pPr>
            <a:r>
              <a:rPr lang="en-US" sz="2448" dirty="0">
                <a:gradFill>
                  <a:gsLst>
                    <a:gs pos="2917">
                      <a:schemeClr val="tx1"/>
                    </a:gs>
                    <a:gs pos="30000">
                      <a:schemeClr val="tx1"/>
                    </a:gs>
                  </a:gsLst>
                  <a:lin ang="5400000" scaled="0"/>
                </a:gradFill>
              </a:rPr>
              <a:t>Query</a:t>
            </a:r>
          </a:p>
        </p:txBody>
      </p:sp>
      <p:cxnSp>
        <p:nvCxnSpPr>
          <p:cNvPr id="87" name="Straight Arrow Connector 86"/>
          <p:cNvCxnSpPr>
            <a:stCxn id="29" idx="3"/>
            <a:endCxn id="5" idx="1"/>
          </p:cNvCxnSpPr>
          <p:nvPr/>
        </p:nvCxnSpPr>
        <p:spPr>
          <a:xfrm>
            <a:off x="2759173" y="3278609"/>
            <a:ext cx="71345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6411250" y="2439140"/>
            <a:ext cx="875429" cy="1237324"/>
            <a:chOff x="6285272" y="2391384"/>
            <a:chExt cx="858464" cy="1213345"/>
          </a:xfrm>
        </p:grpSpPr>
        <p:pic>
          <p:nvPicPr>
            <p:cNvPr id="6" name="Picture 5"/>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363446" y="2824439"/>
              <a:ext cx="780290" cy="780290"/>
            </a:xfrm>
            <a:prstGeom prst="rect">
              <a:avLst/>
            </a:prstGeom>
          </p:spPr>
        </p:pic>
        <p:cxnSp>
          <p:nvCxnSpPr>
            <p:cNvPr id="85" name="Straight Connector 84"/>
            <p:cNvCxnSpPr/>
            <p:nvPr/>
          </p:nvCxnSpPr>
          <p:spPr>
            <a:xfrm flipV="1">
              <a:off x="6366643"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7141514"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6285272" y="2391384"/>
              <a:ext cx="662268" cy="548640"/>
              <a:chOff x="6942634" y="4180821"/>
              <a:chExt cx="662268" cy="548640"/>
            </a:xfrm>
          </p:grpSpPr>
          <p:cxnSp>
            <p:nvCxnSpPr>
              <p:cNvPr id="92" name="Straight Connector 91"/>
              <p:cNvCxnSpPr/>
              <p:nvPr/>
            </p:nvCxnSpPr>
            <p:spPr>
              <a:xfrm rot="2700000" flipV="1">
                <a:off x="7216954"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rot="18900000" flipV="1">
                <a:off x="7604902"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99" name="Isosceles Triangle 98"/>
          <p:cNvSpPr/>
          <p:nvPr/>
        </p:nvSpPr>
        <p:spPr bwMode="auto">
          <a:xfrm>
            <a:off x="5956328" y="3867890"/>
            <a:ext cx="1864943" cy="745978"/>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945"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p:cNvSpPr/>
          <p:nvPr/>
        </p:nvSpPr>
        <p:spPr bwMode="auto">
          <a:xfrm>
            <a:off x="5956328" y="4668533"/>
            <a:ext cx="1864943" cy="18355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945" fontAlgn="base">
              <a:lnSpc>
                <a:spcPct val="90000"/>
              </a:lnSpc>
              <a:spcBef>
                <a:spcPct val="0"/>
              </a:spcBef>
              <a:spcAft>
                <a:spcPct val="0"/>
              </a:spcAft>
            </a:pPr>
            <a:r>
              <a:rPr lang="en-US" sz="2040" b="1" dirty="0">
                <a:gradFill>
                  <a:gsLst>
                    <a:gs pos="0">
                      <a:srgbClr val="FFFFFF"/>
                    </a:gs>
                    <a:gs pos="100000">
                      <a:srgbClr val="FFFFFF"/>
                    </a:gs>
                  </a:gsLst>
                  <a:lin ang="5400000" scaled="0"/>
                </a:gradFill>
                <a:ea typeface="Segoe UI" pitchFamily="34" charset="0"/>
                <a:cs typeface="Segoe UI" pitchFamily="34" charset="0"/>
              </a:rPr>
              <a:t>Resume</a:t>
            </a:r>
          </a:p>
          <a:p>
            <a:pPr defTabSz="950945" fontAlgn="base">
              <a:lnSpc>
                <a:spcPct val="90000"/>
              </a:lnSpc>
              <a:spcBef>
                <a:spcPct val="0"/>
              </a:spcBef>
              <a:spcAft>
                <a:spcPct val="0"/>
              </a:spcAft>
            </a:pPr>
            <a:r>
              <a:rPr lang="en-US" sz="2040" dirty="0">
                <a:gradFill>
                  <a:gsLst>
                    <a:gs pos="0">
                      <a:srgbClr val="FFFFFF"/>
                    </a:gs>
                    <a:gs pos="100000">
                      <a:srgbClr val="FFFFFF"/>
                    </a:gs>
                  </a:gsLst>
                  <a:lin ang="5400000" scaled="0"/>
                </a:gradFill>
                <a:ea typeface="Segoe UI" pitchFamily="34" charset="0"/>
                <a:cs typeface="Segoe UI" pitchFamily="34" charset="0"/>
              </a:rPr>
              <a:t>Ingest</a:t>
            </a:r>
          </a:p>
          <a:p>
            <a:pPr defTabSz="950945" fontAlgn="base">
              <a:lnSpc>
                <a:spcPct val="90000"/>
              </a:lnSpc>
              <a:spcBef>
                <a:spcPct val="0"/>
              </a:spcBef>
              <a:spcAft>
                <a:spcPct val="0"/>
              </a:spcAft>
            </a:pPr>
            <a:r>
              <a:rPr lang="en-US" sz="2040" dirty="0">
                <a:gradFill>
                  <a:gsLst>
                    <a:gs pos="0">
                      <a:srgbClr val="FFFFFF"/>
                    </a:gs>
                    <a:gs pos="100000">
                      <a:srgbClr val="FFFFFF"/>
                    </a:gs>
                  </a:gsLst>
                  <a:lin ang="5400000" scaled="0"/>
                </a:gradFill>
                <a:ea typeface="Segoe UI" pitchFamily="34" charset="0"/>
                <a:cs typeface="Segoe UI" pitchFamily="34" charset="0"/>
              </a:rPr>
              <a:t>Aggregate</a:t>
            </a:r>
          </a:p>
          <a:p>
            <a:pPr defTabSz="950945" fontAlgn="base">
              <a:lnSpc>
                <a:spcPct val="90000"/>
              </a:lnSpc>
              <a:spcBef>
                <a:spcPct val="0"/>
              </a:spcBef>
              <a:spcAft>
                <a:spcPct val="0"/>
              </a:spcAft>
            </a:pPr>
            <a:r>
              <a:rPr lang="en-US" sz="2040" dirty="0">
                <a:gradFill>
                  <a:gsLst>
                    <a:gs pos="0">
                      <a:srgbClr val="FFFFFF"/>
                    </a:gs>
                    <a:gs pos="100000">
                      <a:srgbClr val="FFFFFF"/>
                    </a:gs>
                  </a:gsLst>
                  <a:lin ang="5400000" scaled="0"/>
                </a:gradFill>
                <a:ea typeface="Segoe UI" pitchFamily="34" charset="0"/>
                <a:cs typeface="Segoe UI" pitchFamily="34" charset="0"/>
              </a:rPr>
              <a:t>Export</a:t>
            </a:r>
          </a:p>
          <a:p>
            <a:pPr defTabSz="950945" fontAlgn="base">
              <a:lnSpc>
                <a:spcPct val="90000"/>
              </a:lnSpc>
              <a:spcBef>
                <a:spcPct val="0"/>
              </a:spcBef>
              <a:spcAft>
                <a:spcPct val="0"/>
              </a:spcAft>
            </a:pPr>
            <a:r>
              <a:rPr lang="en-US" sz="2040" b="1" dirty="0">
                <a:gradFill>
                  <a:gsLst>
                    <a:gs pos="0">
                      <a:srgbClr val="FFFFFF"/>
                    </a:gs>
                    <a:gs pos="100000">
                      <a:srgbClr val="FFFFFF"/>
                    </a:gs>
                  </a:gsLst>
                  <a:lin ang="5400000" scaled="0"/>
                </a:gradFill>
                <a:ea typeface="Segoe UI" pitchFamily="34" charset="0"/>
                <a:cs typeface="Segoe UI" pitchFamily="34" charset="0"/>
              </a:rPr>
              <a:t>Pause</a:t>
            </a:r>
          </a:p>
        </p:txBody>
      </p:sp>
      <p:sp>
        <p:nvSpPr>
          <p:cNvPr id="101" name="Isosceles Triangle 100"/>
          <p:cNvSpPr/>
          <p:nvPr/>
        </p:nvSpPr>
        <p:spPr bwMode="auto">
          <a:xfrm>
            <a:off x="8421844" y="3867890"/>
            <a:ext cx="2936916" cy="745978"/>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945"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p:cNvSpPr/>
          <p:nvPr/>
        </p:nvSpPr>
        <p:spPr bwMode="auto">
          <a:xfrm>
            <a:off x="8421844" y="4673323"/>
            <a:ext cx="2936916" cy="18355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945" fontAlgn="base">
              <a:lnSpc>
                <a:spcPct val="90000"/>
              </a:lnSpc>
              <a:spcBef>
                <a:spcPct val="0"/>
              </a:spcBef>
              <a:spcAft>
                <a:spcPct val="0"/>
              </a:spcAft>
            </a:pPr>
            <a:r>
              <a:rPr lang="en-US" sz="2040" dirty="0">
                <a:gradFill>
                  <a:gsLst>
                    <a:gs pos="0">
                      <a:srgbClr val="FFFFFF"/>
                    </a:gs>
                    <a:gs pos="100000">
                      <a:srgbClr val="FFFFFF"/>
                    </a:gs>
                  </a:gsLst>
                  <a:lin ang="5400000" scaled="0"/>
                </a:gradFill>
                <a:ea typeface="Segoe UI" pitchFamily="34" charset="0"/>
                <a:cs typeface="Segoe UI" pitchFamily="34" charset="0"/>
              </a:rPr>
              <a:t>Lower Cost</a:t>
            </a:r>
          </a:p>
          <a:p>
            <a:pPr defTabSz="950945" fontAlgn="base">
              <a:lnSpc>
                <a:spcPct val="90000"/>
              </a:lnSpc>
              <a:spcBef>
                <a:spcPct val="0"/>
              </a:spcBef>
              <a:spcAft>
                <a:spcPct val="0"/>
              </a:spcAft>
            </a:pPr>
            <a:r>
              <a:rPr lang="en-US" sz="2040" dirty="0">
                <a:gradFill>
                  <a:gsLst>
                    <a:gs pos="0">
                      <a:srgbClr val="FFFFFF"/>
                    </a:gs>
                    <a:gs pos="100000">
                      <a:srgbClr val="FFFFFF"/>
                    </a:gs>
                  </a:gsLst>
                  <a:lin ang="5400000" scaled="0"/>
                </a:gradFill>
                <a:ea typeface="Segoe UI" pitchFamily="34" charset="0"/>
                <a:cs typeface="Segoe UI" pitchFamily="34" charset="0"/>
              </a:rPr>
              <a:t>High Concurrency</a:t>
            </a:r>
          </a:p>
          <a:p>
            <a:pPr defTabSz="950945" fontAlgn="base">
              <a:lnSpc>
                <a:spcPct val="90000"/>
              </a:lnSpc>
              <a:spcBef>
                <a:spcPct val="0"/>
              </a:spcBef>
              <a:spcAft>
                <a:spcPct val="0"/>
              </a:spcAft>
            </a:pPr>
            <a:r>
              <a:rPr lang="en-US" sz="2040" dirty="0">
                <a:gradFill>
                  <a:gsLst>
                    <a:gs pos="0">
                      <a:srgbClr val="FFFFFF"/>
                    </a:gs>
                    <a:gs pos="100000">
                      <a:srgbClr val="FFFFFF"/>
                    </a:gs>
                  </a:gsLst>
                  <a:lin ang="5400000" scaled="0"/>
                </a:gradFill>
                <a:ea typeface="Segoe UI" pitchFamily="34" charset="0"/>
                <a:cs typeface="Segoe UI" pitchFamily="34" charset="0"/>
              </a:rPr>
              <a:t>“Dashboard Query”</a:t>
            </a:r>
          </a:p>
        </p:txBody>
      </p:sp>
      <p:sp>
        <p:nvSpPr>
          <p:cNvPr id="34" name="5-Point Star 33"/>
          <p:cNvSpPr/>
          <p:nvPr/>
        </p:nvSpPr>
        <p:spPr bwMode="auto">
          <a:xfrm>
            <a:off x="7117761" y="4711118"/>
            <a:ext cx="372987" cy="372987"/>
          </a:xfrm>
          <a:prstGeom prst="star5">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945"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5-Point Star 34"/>
          <p:cNvSpPr/>
          <p:nvPr/>
        </p:nvSpPr>
        <p:spPr bwMode="auto">
          <a:xfrm>
            <a:off x="7117761" y="5868438"/>
            <a:ext cx="372987" cy="372987"/>
          </a:xfrm>
          <a:prstGeom prst="star5">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945"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5-Point Star 35"/>
          <p:cNvSpPr/>
          <p:nvPr/>
        </p:nvSpPr>
        <p:spPr bwMode="auto">
          <a:xfrm>
            <a:off x="4938971" y="3489972"/>
            <a:ext cx="372987" cy="372987"/>
          </a:xfrm>
          <a:prstGeom prst="star5">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945"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19792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Modernizing Your Data Warehous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DW-template" id="{4004FE3C-34C3-4BF4-B931-9CEEED0AD18A}" vid="{FE622CE9-696D-43AD-8509-13C02856CEE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987FE61F759FC41861CE12C790A80CC" ma:contentTypeVersion="4" ma:contentTypeDescription="Create a new document." ma:contentTypeScope="" ma:versionID="3259d8c0f41f0b879b41c93994b8241a">
  <xsd:schema xmlns:xsd="http://www.w3.org/2001/XMLSchema" xmlns:xs="http://www.w3.org/2001/XMLSchema" xmlns:p="http://schemas.microsoft.com/office/2006/metadata/properties" xmlns:ns2="ff39d70c-cb26-42e3-90dd-658a2fd7f3c2" targetNamespace="http://schemas.microsoft.com/office/2006/metadata/properties" ma:root="true" ma:fieldsID="02dac1059362260a40aeed021548b9f1" ns2:_="">
    <xsd:import namespace="ff39d70c-cb26-42e3-90dd-658a2fd7f3c2"/>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39d70c-cb26-42e3-90dd-658a2fd7f3c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B8D0A58-D75E-49EA-B79A-0DAABEE0AE89}">
  <ds:schemaRefs>
    <ds:schemaRef ds:uri="http://schemas.microsoft.com/sharepoint/v3/contenttype/forms"/>
  </ds:schemaRefs>
</ds:datastoreItem>
</file>

<file path=customXml/itemProps2.xml><?xml version="1.0" encoding="utf-8"?>
<ds:datastoreItem xmlns:ds="http://schemas.openxmlformats.org/officeDocument/2006/customXml" ds:itemID="{5D9D2A45-C951-4605-BD60-4C7BFDC342F1}">
  <ds:schemaRefs>
    <ds:schemaRef ds:uri="ff39d70c-cb26-42e3-90dd-658a2fd7f3c2"/>
    <ds:schemaRef ds:uri="http://schemas.microsoft.com/office/infopath/2007/PartnerControls"/>
    <ds:schemaRef ds:uri="http://purl.org/dc/terms/"/>
    <ds:schemaRef ds:uri="http://schemas.openxmlformats.org/package/2006/metadata/core-properties"/>
    <ds:schemaRef ds:uri="http://purl.org/dc/elements/1.1/"/>
    <ds:schemaRef ds:uri="http://www.w3.org/XML/1998/namespace"/>
    <ds:schemaRef ds:uri="http://schemas.microsoft.com/office/2006/documentManagement/typ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E71A39AD-DEB7-4D27-AB5C-C5BB86359C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f39d70c-cb26-42e3-90dd-658a2fd7f3c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TR24_BO_CT_Template</Template>
  <TotalTime>0</TotalTime>
  <Words>3731</Words>
  <Application>Microsoft Office PowerPoint</Application>
  <PresentationFormat>Custom</PresentationFormat>
  <Paragraphs>1114</Paragraphs>
  <Slides>58</Slides>
  <Notes>34</Notes>
  <HiddenSlides>2</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58</vt:i4>
      </vt:variant>
    </vt:vector>
  </HeadingPairs>
  <TitlesOfParts>
    <vt:vector size="74" baseType="lpstr">
      <vt:lpstr>Arial</vt:lpstr>
      <vt:lpstr>Calibri</vt:lpstr>
      <vt:lpstr>Consolas</vt:lpstr>
      <vt:lpstr>Courier New</vt:lpstr>
      <vt:lpstr>Lucida Console</vt:lpstr>
      <vt:lpstr>Segoe</vt:lpstr>
      <vt:lpstr>Segoe Light</vt:lpstr>
      <vt:lpstr>Segoe UI</vt:lpstr>
      <vt:lpstr>Segoe UI Light</vt:lpstr>
      <vt:lpstr>Segoe UI Light (Headings)</vt:lpstr>
      <vt:lpstr>Segoe UI Semibold</vt:lpstr>
      <vt:lpstr>Segoe UI Semilight</vt:lpstr>
      <vt:lpstr>Wingdings</vt:lpstr>
      <vt:lpstr>Template</vt:lpstr>
      <vt:lpstr>C+E Readiness Template</vt:lpstr>
      <vt:lpstr>Modernizing Your Data Warehouse</vt:lpstr>
      <vt:lpstr>PowerPoint Presentation</vt:lpstr>
      <vt:lpstr>Introduction  to SQL DW</vt:lpstr>
      <vt:lpstr>Changes in Data Warehouse space </vt:lpstr>
      <vt:lpstr>Introducing Azure SQL DW Service</vt:lpstr>
      <vt:lpstr>Fully managed PaaS</vt:lpstr>
      <vt:lpstr>Base Patterns</vt:lpstr>
      <vt:lpstr>Suitable workloads </vt:lpstr>
      <vt:lpstr>Unsuitable workloads</vt:lpstr>
      <vt:lpstr>Resume / Pause Pattern</vt:lpstr>
      <vt:lpstr>SaaS customer isolation</vt:lpstr>
      <vt:lpstr>Big Data &amp; SQLDW</vt:lpstr>
      <vt:lpstr>Under the hood - Architecture</vt:lpstr>
      <vt:lpstr>MPP vs. SMP Architecture</vt:lpstr>
      <vt:lpstr>SQL DW Fundamentals</vt:lpstr>
      <vt:lpstr>Data Warehouse Units</vt:lpstr>
      <vt:lpstr>Separate compute from storage </vt:lpstr>
      <vt:lpstr>Independently scale compute </vt:lpstr>
      <vt:lpstr>Pause and resume workload</vt:lpstr>
      <vt:lpstr>Gen 2 Compute and Memory</vt:lpstr>
      <vt:lpstr>Gen 1 Compute and Memory</vt:lpstr>
      <vt:lpstr>Management Interfaces</vt:lpstr>
      <vt:lpstr>Scaling in the Portal</vt:lpstr>
      <vt:lpstr>Scaling via T-SQL and PowerShell</vt:lpstr>
      <vt:lpstr>Query Execution</vt:lpstr>
      <vt:lpstr>Distributing Data</vt:lpstr>
      <vt:lpstr>Row Store &amp; Column Store </vt:lpstr>
      <vt:lpstr>Scale out = Distributed tables </vt:lpstr>
      <vt:lpstr>Data Loading</vt:lpstr>
      <vt:lpstr>Data Loading</vt:lpstr>
      <vt:lpstr>PowerPoint Presentation</vt:lpstr>
      <vt:lpstr>Parallel Load</vt:lpstr>
      <vt:lpstr>Data Protection</vt:lpstr>
      <vt:lpstr>Backup Options</vt:lpstr>
      <vt:lpstr>Geo-redundancy</vt:lpstr>
      <vt:lpstr>Workload Management</vt:lpstr>
      <vt:lpstr>Concurrent queries</vt:lpstr>
      <vt:lpstr>Resource classes</vt:lpstr>
      <vt:lpstr>Gen 2 Concurrency – Static RC</vt:lpstr>
      <vt:lpstr>Dynamic Resource Classes</vt:lpstr>
      <vt:lpstr>Gen 2 Concurrency – Dynamic RC</vt:lpstr>
      <vt:lpstr>Operations not governed by resource classes </vt:lpstr>
      <vt:lpstr>Change a user's resource class</vt:lpstr>
      <vt:lpstr>Monitoring</vt:lpstr>
      <vt:lpstr>PowerPoint Presentation</vt:lpstr>
      <vt:lpstr>Monitoring Options</vt:lpstr>
      <vt:lpstr>Azure Portal</vt:lpstr>
      <vt:lpstr>Execution DMVs</vt:lpstr>
      <vt:lpstr>Limits</vt:lpstr>
      <vt:lpstr>Work load management</vt:lpstr>
      <vt:lpstr>Database objects</vt:lpstr>
      <vt:lpstr>Loading</vt:lpstr>
      <vt:lpstr>Queries</vt:lpstr>
      <vt:lpstr>Queries</vt:lpstr>
      <vt:lpstr>Queries</vt:lpstr>
      <vt:lpstr>Azure SQL DW Take-aways </vt:lpstr>
      <vt:lpstr>Additional Resources</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2017-03-22T23:49:30Z</dcterms:created>
  <dcterms:modified xsi:type="dcterms:W3CDTF">2019-06-23T07:48:50Z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0x0101002987FE61F759FC41861CE12C790A80CC</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rortloff@microsoft.com</vt:lpwstr>
  </property>
  <property fmtid="{D5CDD505-2E9C-101B-9397-08002B2CF9AE}" pid="6" name="MSIP_Label_f42aa342-8706-4288-bd11-ebb85995028c_SetDate">
    <vt:lpwstr>2018-08-22T22:46:54.9623868Z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